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17.7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2807 216 24575,'-15'0'0,"-13"1"0,0-1 0,0-2 0,0 0 0,0-2 0,-35-10 0,-36-14 0,0 5 0,-1 4 0,-1 4 0,-127-2 0,-633 16 0,382 5 0,376-5 0,-153 6 0,243-4 0,0 0 0,-1 2 0,1 0 0,0 0 0,1 1 0,-1 1 0,1 0 0,-17 9 0,21-9 0,1 0 0,-1 1 0,1 0 0,0 1 0,0-1 0,1 1 0,0 0 0,0 1 0,1-1 0,0 1 0,0 1 0,-5 13 0,0 3 0,2 1 0,1 0 0,1 0 0,1 1 0,1 0 0,1 0 0,2 0 0,3 46 0,3-23 0,2 0 0,3 0 0,27 86 0,30 38 0,9 28 0,113 313 0,-164-453 0,59 104 0,-74-148 0,1-2 0,1 1 0,0-2 0,1 1 0,1-2 0,0 0 0,1 0 0,1-2 0,0 0 0,29 17 0,14 0 0,2-3 0,0-2 0,2-3 0,0-2 0,2-4 0,127 14 0,485-23 0,-389-10 0,1285 3 0,-1481-4 0,0-4 0,147-34 0,63-8 0,22 39 0,-43 4 0,-190-3 0,100-26 0,11-1 0,13 17 0,330 11 0,-458 11 0,-40-2 0,1-2 0,0-2 0,-1-2 0,78-22 0,-27 5 0,1 4 0,1 5 0,111-3 0,306 16 0,-286 6 0,859-3 0,-1087-1 0,30 1 0,-1-2 0,1-1 0,62-13 0,-87 12 0,0 1 0,0-1 0,-1 0 0,1 0 0,-1-1 0,0 0 0,1-1 0,-2 0 0,8-6 0,-10 8 0,-1-1 0,0 0 0,0 0 0,0 0 0,0 0 0,-1 0 0,1-1 0,-1 1 0,0-1 0,-1 1 0,1-1 0,-1 0 0,0 0 0,0 0 0,0 1 0,-1-9 0,0 3 0,-1 0 0,0 1 0,0-1 0,-1 0 0,-1 1 0,1-1 0,-7-12 0,-35-67 0,6 16 0,21 30 0,2-1 0,2 0 0,-10-60 0,-7-139 0,20 149 0,3 36 0,-2 1 0,-32-104 0,33 138 0,-1-1 0,-1 1 0,0 0 0,-2 1 0,-1 1 0,-1 0 0,0 0 0,-2 2 0,-20-22 0,23 30 0,0 1 0,-1 0 0,0 1 0,0 0 0,0 2 0,-1-1 0,-1 2 0,1 0 0,-1 1 0,-30-6 0,-9 3 0,-107-2 0,60 6 0,-217-41 0,21 2 0,-578 28 0,540 19 0,-2325-4 0,2569-5 0,0-4 0,-147-34 0,-63-8 0,-291 35 0,581 16 0,-55-4-273,-1-3 0,2-3 0,-1-2 0,-72-25 0,57 15-6553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28.6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7249 0 24575,'0'0'0,"-21"0"0,-32 0 0,-21 0 0,-20 0 0,-15 0 0,-9 0 0,-6 0 0,-1 0 0,-1 0 0,-24 0 0,-23 0 0,-23 0 0,-45 0 0,-38 0 0,-34 24-1107,-26 1 1423,-16 0-474,-10-5 158,-5 19 0,23-5 0,27-4 0,25-7 0,23-8 0,16-6 0,10-5 0,7-3 0,25-1 0,27-2 0,23 1 0,-4 23 0,129-11 0,0-1 0,-39 17 0,60-17 0,-4 1 0,0 1 0,-38 28 0,46-29 0,1 1 0,0 0 0,0 2 0,1-1 0,-12 19 0,13-18 221,1 1 1,1 1-1,1 0 1,-11 32-1,-37 70-537,18 6 474,11 1-158,11 1 0,7 0 0,6-2 0,4-1 0,-8-88 0,-8 52 0,-8 35 0,0-1 0,5-1 0,4 1 0,6 0 0,3 0 0,-2-104 0,4 4 0,-13 38 0,-10 36 0,2 2 0,4 3 0,6 6 0,6 6 0,3 3 0,-1-97 0,2 3 0,-12 35 0,-9 40 0,2 1 0,3 5 0,7 5 0,17-85 0,-3 0 0,1 1 0,6 22 0,13 72 0,-14-103 0,0 3 0,1 0 0,17 30 0,20 49 0,19 1 0,-47-82 0,-1 4 0,32 24 0,46 40 0,-63-64 0,45 25 0,39 28 0,5 7-7914,3 12 10175,1 11-3509,0-16 1281,-1 6-49,0-21 16,-1 6 0,24-17 0,0-16 7856,23 9-10101,22 13 3368,18-8-1123,16 12 0,10-11 0,6 11 0,4-13 0,-23-13 0,-26-14 0,-24-12 175,-22-9-225,-16-6 75,-9-4-25,-7-1 0,-1-1 0,-2 1 0,2 0 0,24 0 0,51 2 0,26-1 0,46 1 0,35 0 0,5 0-778,-5 0 1000,-12 0-333,-13 0 111,-37 1 0,-34-1 0,-32 0 0,1 0 0,-16 0 0,-11 0 0,-9 0 0,-101 6 0,60 12 0,29 7 0,-4 0 0,0 19 0,-1-4 0,24-6 778,1 16-1000,25-9 333,-4 18-111,20-9 0,-10 14 0,15 15 0,-12-11 0,-12-13 0,-14 8 0,-12-13 0,-9-13 0,-6-11 0,-5 12 0,-1-5 0,0 17 0,-1-5 0,-96-30 0,2-1 0,25 18 0,-17-9 0,30 31 0,-47-37 0,1 2 0,25 36 0,34 49 0,-18 10 0,9 5 0,-14 3 0,13 2 0,-13 0 0,-32-96 0,25 43 0,8 27 0,13 0 0,12 3 0,13 6 0,12 4 0,-15 5 0,5 3 0,-20 1 0,5 2 0,-18 0 0,8 0 0,-13 0 0,-14-1 0,11-23 0,-11-2 0,16 0 0,-10 5 0,-30-80 0,29 40 0,6 25 0,-35-70 0,-1 2 0,17 15 0,22 40 0,12-15 0,-52-49 0,0 0 0,0-1 0,19 8 0,-14-8 0,1 0 0,30 5 0,53 3 0,8-8 0,6-6 0,4-4 0,1 0 0,0-1 0,-89-5 0,55-11 0,34-8 0,-106 18 0,3 0 0,-1 0 0,23-14 0,55-23 0,0 6 0,3 10 0,7 10 0,4 9 0,-19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1:22:1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6558 134 24575,'-11'-1'0,"0"0"0,1-1 0,-1-1 0,1 0 0,-1 0 0,1-1 0,-14-7 0,-25-8 0,-29-3 0,-1 4 0,-1 4 0,-133-7 0,-253 17 0,312 7 0,-1298 0 0,1403-2 0,0 3 0,0 2 0,1 1 0,-72 22 0,-169 34 0,140-33 0,-229 31 0,28-6 0,-63 20 0,275-56 0,-141-1 0,178-11 0,0 5 0,-104 25 0,-101 12 0,213-41 0,-127 15 0,174-16 0,0 2 0,-75 25 0,102-27 0,1 0 0,0 1 0,0 0 0,1 2 0,0 0 0,0 1 0,1 0 0,1 2 0,0 0 0,0 0 0,2 1 0,-1 1 0,2 0 0,0 1 0,1 1 0,1 0 0,0 0 0,1 1 0,-11 31 0,9-13 0,2 0 0,1 0 0,2 0 0,2 1 0,-1 64 0,6-72 0,1 0 0,1-1 0,2 1 0,0-1 0,2 1 0,2-2 0,20 49 0,-21-61 0,1-1 0,1 1 0,0-2 0,1 1 0,0-2 0,1 1 0,1-2 0,0 0 0,0 0 0,1-1 0,19 10 0,24 11 0,99 38 0,-88-42 0,97 36 0,18 7 0,56 29 0,41 18 0,-14-21 0,-77-32 0,-5-6 0,11 5 0,-54-7 0,210 88 0,-289-116 0,2-3 0,1-2 0,0-4 0,2-2 0,91 11 0,-69-16 0,141 39 0,-140-30 0,2-3 0,0-5 0,95 3 0,283-15 0,-266-5 0,403 2 0,-576 2 0,0-1 0,1-1 0,-1-2 0,56-15 0,-73 15 0,0-1 0,-1-1 0,0 0 0,0 0 0,0-2 0,-1 0 0,0 0 0,-1-1 0,0 0 0,0-1 0,-1 0 0,17-21 0,4-19 0,-1-1 0,-3-1 0,-2-1 0,25-80 0,-10 27 0,141-323 0,-39 49 0,-101 260 0,-2 5 0,32-161 0,-60 212 0,-2 0 0,-3 0 0,-3 0 0,-6-83 0,2 130 0,-1 1 0,0-1 0,-2 0 0,0 1 0,0 0 0,-2 0 0,0 0 0,-1 1 0,0 0 0,-1 0 0,-1 0 0,0 1 0,-1 1 0,-1 0 0,0 0 0,0 1 0,-25-20 0,8 11 17,-2 2 0,0 0 1,-1 2-1,-1 1 0,0 2 0,-58-17 0,32 15-388,0 4-1,-2 2 1,-65-3 0,16 7-6455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57A5-F7C7-163A-5DD3-461EC30A4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EB906-FA01-B747-F9EC-2FA80C762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1EEC-FB68-91F5-8FF4-6818A794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DEE6C-C6CC-4D6B-8EF7-8B4D0E89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6D98-7504-C36D-A0DF-04D747FD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8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0667-75AC-57F4-AA67-1E07A62B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868E-5307-DB54-AC43-6E32248F4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2493C-4EE2-8BF0-85E3-7DBC54DE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C0CEE-9250-093C-7ADE-9FA9F45D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FAD4-A902-74A9-2B6B-91ECC29A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C4031-FAD8-6879-7545-A91C295C1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1B399-E16D-0E90-FD3E-F8822D4B8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9E187-25A7-6885-30CF-7F3F3449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66A6-67B5-9E83-D3D7-831F90E9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F0A3A-8EE5-A631-BB0C-6F00352B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2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F7EE-B09E-CDD4-E919-8C485988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A56F-CD44-E1CE-C73A-A71A941C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AF0B-4523-E1FC-16A3-8CBE77FE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65B2-4458-B47B-88DF-0EEE2874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3012-98DC-3D20-2681-FC87BC2F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5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A10E-052D-FFDE-7581-924C8348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B8D1E-159F-498D-4FB0-FE081587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D833-0066-CDC4-99FC-3A932CCC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2908-1B6B-7924-7FC6-4472D8B1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4A8A6-6199-9AF2-E1AE-C92FFD51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2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4F13-3466-ABA6-2FDE-AEED056A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F6B7-FFA6-27F5-1B8B-E8AE5B549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F3020-2CD0-5569-446E-D453C0890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57596-EB9C-12FE-F743-20075C82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13E38-E36D-03B3-FA67-9F89378F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8297F-311C-B193-CBFA-AE86040C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FA20-6267-51E9-60A4-13DC3C76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41EEF-13CD-6FCF-F32B-432D8970F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EBEE5-153A-DA5A-5CEA-73A540899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7D04D-11B3-B0D7-3FCE-7E38A6CF6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0F207-5C22-55FB-BBF2-100660F77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42D47-4DDF-373F-E9CE-4D3E2770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9244F-79D8-69AC-7FD6-F524747D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86934-B8BB-F984-EC10-EB567EFE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335F-BC66-E886-E897-D98D2615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5B3B7-E756-CA81-EC55-8DC0F12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E6512-54C8-779D-2A49-A57E7A30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21D77-490E-89E3-4334-C2E7ACC1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27FE9-25E7-2053-2C0B-DE45C345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85514-C4D4-7553-0CA2-00DAD779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F8E0D-A73D-8560-E0E6-1A2ED2D6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7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AE64-676E-64E0-068E-53200B66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D64EB-E998-4CD3-02F8-28435A94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23402-0E2E-3C48-B091-67923F51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7199-7110-902A-3EFD-5061F423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1A79F-8476-4832-E97F-757523AB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77F4C-6463-5D82-781E-72C1188F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8FD5-0414-B064-5831-646ED3DD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7BFDB-3631-81FD-17C1-6056A9664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984BC-BD30-707B-9F9E-5D4B38B96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221D-205A-76CA-90C8-D1552463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1992F-F035-E12B-2697-F9F2340C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E425D-517C-DF3A-EECA-729B77E4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45C74-5E6B-790C-9438-F5164477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F1AB7-CF74-8B2D-81F3-432985F8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124D-19BC-6C54-819A-896A36A81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8AD8F-3C3D-4B63-978B-A283DF666F7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71C6-3F4C-16BA-033F-64882077F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CD0E-5902-694F-E540-3E0CB445A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yam@gmail.com" TargetMode="External"/><Relationship Id="rId2" Type="http://schemas.openxmlformats.org/officeDocument/2006/relationships/hyperlink" Target="mailto:ram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ohan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ED02D6-D993-3131-819B-0A0E3B32E8A7}"/>
              </a:ext>
            </a:extLst>
          </p:cNvPr>
          <p:cNvSpPr txBox="1"/>
          <p:nvPr/>
        </p:nvSpPr>
        <p:spPr>
          <a:xfrm>
            <a:off x="624115" y="377372"/>
            <a:ext cx="1896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SQL vs NoSQL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77BCC-8B27-FBD3-6E13-2040596202DB}"/>
              </a:ext>
            </a:extLst>
          </p:cNvPr>
          <p:cNvSpPr/>
          <p:nvPr/>
        </p:nvSpPr>
        <p:spPr>
          <a:xfrm>
            <a:off x="2104571" y="1291771"/>
            <a:ext cx="76200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Goal: Store Data and Make it Easily Accessible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524B26F-2F0C-396E-7941-DC8E495E4E08}"/>
              </a:ext>
            </a:extLst>
          </p:cNvPr>
          <p:cNvSpPr/>
          <p:nvPr/>
        </p:nvSpPr>
        <p:spPr>
          <a:xfrm>
            <a:off x="5196114" y="2423887"/>
            <a:ext cx="899886" cy="1005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83C01-0427-8687-4C12-E71BB9BD9857}"/>
              </a:ext>
            </a:extLst>
          </p:cNvPr>
          <p:cNvSpPr/>
          <p:nvPr/>
        </p:nvSpPr>
        <p:spPr>
          <a:xfrm>
            <a:off x="2278743" y="3552376"/>
            <a:ext cx="73341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Database!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7F745-E42F-FD28-EBAF-F17A7BDDC250}"/>
              </a:ext>
            </a:extLst>
          </p:cNvPr>
          <p:cNvSpPr txBox="1"/>
          <p:nvPr/>
        </p:nvSpPr>
        <p:spPr>
          <a:xfrm flipH="1">
            <a:off x="9724571" y="3728071"/>
            <a:ext cx="226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Quicker Access</a:t>
            </a:r>
          </a:p>
          <a:p>
            <a:r>
              <a:rPr lang="en-US" dirty="0"/>
              <a:t>Than with a File.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FB141B-7876-5D23-91A5-9405A01A973F}"/>
              </a:ext>
            </a:extLst>
          </p:cNvPr>
          <p:cNvSpPr/>
          <p:nvPr/>
        </p:nvSpPr>
        <p:spPr>
          <a:xfrm>
            <a:off x="18433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15BBF6-711C-DC5F-B6C9-E8F12A2DF5AA}"/>
              </a:ext>
            </a:extLst>
          </p:cNvPr>
          <p:cNvSpPr/>
          <p:nvPr/>
        </p:nvSpPr>
        <p:spPr>
          <a:xfrm>
            <a:off x="67201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 Databases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435541-12BE-FC36-9E9E-00E28C81DD69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4429784" y="3752649"/>
            <a:ext cx="801910" cy="2230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DC000CC-C311-0CAB-2885-48C0CB2FBFBA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868184" y="3544413"/>
            <a:ext cx="801910" cy="2646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F5A4B9-D5FB-3B48-653E-B6CE167585F9}"/>
              </a:ext>
            </a:extLst>
          </p:cNvPr>
          <p:cNvSpPr txBox="1"/>
          <p:nvPr/>
        </p:nvSpPr>
        <p:spPr>
          <a:xfrm flipH="1">
            <a:off x="2522968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MySQL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DCB72-2054-0374-05F0-8868D32883EC}"/>
              </a:ext>
            </a:extLst>
          </p:cNvPr>
          <p:cNvSpPr txBox="1"/>
          <p:nvPr/>
        </p:nvSpPr>
        <p:spPr>
          <a:xfrm flipH="1">
            <a:off x="7965825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MongoDB</a:t>
            </a:r>
          </a:p>
        </p:txBody>
      </p:sp>
    </p:spTree>
    <p:extLst>
      <p:ext uri="{BB962C8B-B14F-4D97-AF65-F5344CB8AC3E}">
        <p14:creationId xmlns:p14="http://schemas.microsoft.com/office/powerpoint/2010/main" val="19817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8431-7E92-BFED-3FDB-C0597CED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A4C1-F229-D847-DF25-5C91C7E84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MySQL</a:t>
            </a:r>
          </a:p>
          <a:p>
            <a:r>
              <a:rPr lang="en-US" dirty="0"/>
              <a:t>Connecting our App to the SQL Database</a:t>
            </a:r>
          </a:p>
          <a:p>
            <a:r>
              <a:rPr lang="en-US" dirty="0"/>
              <a:t>Basic SQL &amp; Creating a table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Fetching Products</a:t>
            </a:r>
          </a:p>
          <a:p>
            <a:r>
              <a:rPr lang="en-US" dirty="0"/>
              <a:t>Inserting Data into the Database</a:t>
            </a:r>
          </a:p>
          <a:p>
            <a:r>
              <a:rPr lang="en-US" dirty="0"/>
              <a:t>Fetching a Single Product with the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335664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BB8D-72E4-06F9-1DDC-4E48384A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705F-3E19-0BE1-CEC9-FA5D8E76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Focus on Node.js, not on SQL</a:t>
            </a:r>
          </a:p>
        </p:txBody>
      </p:sp>
    </p:spTree>
    <p:extLst>
      <p:ext uri="{BB962C8B-B14F-4D97-AF65-F5344CB8AC3E}">
        <p14:creationId xmlns:p14="http://schemas.microsoft.com/office/powerpoint/2010/main" val="340795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A55E-E218-D194-AF7E-64B53C55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Sequelize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1827-A802-B307-32D9-DFF4E2DE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Object-Relational Mapping Library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F81308-39D4-7B23-7F39-2A74E0758EEE}"/>
              </a:ext>
            </a:extLst>
          </p:cNvPr>
          <p:cNvSpPr/>
          <p:nvPr/>
        </p:nvSpPr>
        <p:spPr>
          <a:xfrm>
            <a:off x="5718629" y="2467429"/>
            <a:ext cx="5921828" cy="2612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06D13-F2EB-BC53-E142-88EE34381F3A}"/>
              </a:ext>
            </a:extLst>
          </p:cNvPr>
          <p:cNvSpPr/>
          <p:nvPr/>
        </p:nvSpPr>
        <p:spPr>
          <a:xfrm>
            <a:off x="9989457" y="2602366"/>
            <a:ext cx="1444169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10992-7150-80B5-8C4F-F6889E94608E}"/>
              </a:ext>
            </a:extLst>
          </p:cNvPr>
          <p:cNvSpPr/>
          <p:nvPr/>
        </p:nvSpPr>
        <p:spPr>
          <a:xfrm>
            <a:off x="5849257" y="2602366"/>
            <a:ext cx="82731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96983-9DAC-B395-1F79-9926E9A675F8}"/>
              </a:ext>
            </a:extLst>
          </p:cNvPr>
          <p:cNvSpPr/>
          <p:nvPr/>
        </p:nvSpPr>
        <p:spPr>
          <a:xfrm>
            <a:off x="6897913" y="2602366"/>
            <a:ext cx="156754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EE2C32-01F5-8D23-F270-B85B0B3893AB}"/>
              </a:ext>
            </a:extLst>
          </p:cNvPr>
          <p:cNvSpPr/>
          <p:nvPr/>
        </p:nvSpPr>
        <p:spPr>
          <a:xfrm>
            <a:off x="8686799" y="2589213"/>
            <a:ext cx="1081315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332F4-06B7-0D3A-8604-350B445389F2}"/>
              </a:ext>
            </a:extLst>
          </p:cNvPr>
          <p:cNvSpPr/>
          <p:nvPr/>
        </p:nvSpPr>
        <p:spPr>
          <a:xfrm>
            <a:off x="838200" y="2946627"/>
            <a:ext cx="2006600" cy="2177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FDB26-160E-1957-2411-E331507FFE20}"/>
              </a:ext>
            </a:extLst>
          </p:cNvPr>
          <p:cNvSpPr/>
          <p:nvPr/>
        </p:nvSpPr>
        <p:spPr>
          <a:xfrm>
            <a:off x="838200" y="2340429"/>
            <a:ext cx="2006600" cy="64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221EA4F-09A1-275A-BEDE-026871ABDD93}"/>
              </a:ext>
            </a:extLst>
          </p:cNvPr>
          <p:cNvSpPr/>
          <p:nvPr/>
        </p:nvSpPr>
        <p:spPr>
          <a:xfrm>
            <a:off x="3149600" y="3289527"/>
            <a:ext cx="2362198" cy="83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D0BE7B-451E-C248-7CC3-C47616871F27}"/>
              </a:ext>
            </a:extLst>
          </p:cNvPr>
          <p:cNvSpPr/>
          <p:nvPr/>
        </p:nvSpPr>
        <p:spPr>
          <a:xfrm>
            <a:off x="2540000" y="5428343"/>
            <a:ext cx="6487886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users VALUES (1,’ram’,28,’asjd’);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8D9122-9E3E-B331-6744-E9E458DCBB47}"/>
              </a:ext>
            </a:extLst>
          </p:cNvPr>
          <p:cNvSpPr/>
          <p:nvPr/>
        </p:nvSpPr>
        <p:spPr>
          <a:xfrm>
            <a:off x="1409700" y="6149408"/>
            <a:ext cx="8879114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({name:’ram’,age:28,password:’asjd’});</a:t>
            </a:r>
          </a:p>
        </p:txBody>
      </p:sp>
    </p:spTree>
    <p:extLst>
      <p:ext uri="{BB962C8B-B14F-4D97-AF65-F5344CB8AC3E}">
        <p14:creationId xmlns:p14="http://schemas.microsoft.com/office/powerpoint/2010/main" val="112171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67D9-7799-71EE-37F2-93CE673B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C87E41-A230-B1BD-E565-26EA3A7CF951}"/>
              </a:ext>
            </a:extLst>
          </p:cNvPr>
          <p:cNvSpPr/>
          <p:nvPr/>
        </p:nvSpPr>
        <p:spPr>
          <a:xfrm>
            <a:off x="1886856" y="1690688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EE1C3-7736-5CB4-4FD2-BC6A7F562939}"/>
              </a:ext>
            </a:extLst>
          </p:cNvPr>
          <p:cNvSpPr/>
          <p:nvPr/>
        </p:nvSpPr>
        <p:spPr>
          <a:xfrm>
            <a:off x="1886855" y="2971800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6B6E35-3119-FF70-5B26-A56D0B0EAE60}"/>
              </a:ext>
            </a:extLst>
          </p:cNvPr>
          <p:cNvSpPr/>
          <p:nvPr/>
        </p:nvSpPr>
        <p:spPr>
          <a:xfrm>
            <a:off x="1886854" y="4285569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41911-4B1B-E3FB-55DF-6B47168C3D27}"/>
              </a:ext>
            </a:extLst>
          </p:cNvPr>
          <p:cNvSpPr/>
          <p:nvPr/>
        </p:nvSpPr>
        <p:spPr>
          <a:xfrm>
            <a:off x="1886854" y="5722483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95C3E1-5E68-D8D7-8C4B-17B882D67621}"/>
              </a:ext>
            </a:extLst>
          </p:cNvPr>
          <p:cNvSpPr/>
          <p:nvPr/>
        </p:nvSpPr>
        <p:spPr>
          <a:xfrm>
            <a:off x="6850743" y="1690688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</a:t>
            </a:r>
            <a:r>
              <a:rPr lang="en-US" dirty="0" err="1"/>
              <a:t>User.Product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DCE01-EF8A-0D99-984E-28D88E57D2BE}"/>
              </a:ext>
            </a:extLst>
          </p:cNvPr>
          <p:cNvSpPr/>
          <p:nvPr/>
        </p:nvSpPr>
        <p:spPr>
          <a:xfrm>
            <a:off x="6850743" y="3016251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User.build</a:t>
            </a:r>
            <a:r>
              <a:rPr lang="en-US" dirty="0"/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4FA48-ACC4-6FFA-CF41-344DD8C2EE53}"/>
              </a:ext>
            </a:extLst>
          </p:cNvPr>
          <p:cNvSpPr/>
          <p:nvPr/>
        </p:nvSpPr>
        <p:spPr>
          <a:xfrm>
            <a:off x="6850742" y="4252912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User.findAll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C90664-6554-9639-F2CC-0C8E53906D79}"/>
              </a:ext>
            </a:extLst>
          </p:cNvPr>
          <p:cNvSpPr/>
          <p:nvPr/>
        </p:nvSpPr>
        <p:spPr>
          <a:xfrm>
            <a:off x="6850742" y="5578475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User.hasMany</a:t>
            </a:r>
            <a:r>
              <a:rPr lang="en-US" dirty="0"/>
              <a:t>(Product)</a:t>
            </a:r>
          </a:p>
        </p:txBody>
      </p:sp>
    </p:spTree>
    <p:extLst>
      <p:ext uri="{BB962C8B-B14F-4D97-AF65-F5344CB8AC3E}">
        <p14:creationId xmlns:p14="http://schemas.microsoft.com/office/powerpoint/2010/main" val="91321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2EF0-8047-13B1-E08D-EA703DA8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1277-FC76-F44B-5E15-BC7D06C6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to the Database</a:t>
            </a:r>
          </a:p>
          <a:p>
            <a:r>
              <a:rPr lang="en-US" dirty="0"/>
              <a:t>Inserting Data &amp; Creating a Product</a:t>
            </a:r>
          </a:p>
          <a:p>
            <a:r>
              <a:rPr lang="en-US" dirty="0"/>
              <a:t>Retrieving Data &amp; Finding Product</a:t>
            </a:r>
          </a:p>
          <a:p>
            <a:r>
              <a:rPr lang="en-US" dirty="0"/>
              <a:t>Getting a single product with the where condition</a:t>
            </a:r>
          </a:p>
          <a:p>
            <a:r>
              <a:rPr lang="en-US" dirty="0"/>
              <a:t>Fetching admin products</a:t>
            </a:r>
          </a:p>
          <a:p>
            <a:r>
              <a:rPr lang="en-US" dirty="0"/>
              <a:t>Updating products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User Model</a:t>
            </a:r>
          </a:p>
        </p:txBody>
      </p:sp>
    </p:spTree>
    <p:extLst>
      <p:ext uri="{BB962C8B-B14F-4D97-AF65-F5344CB8AC3E}">
        <p14:creationId xmlns:p14="http://schemas.microsoft.com/office/powerpoint/2010/main" val="85161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27DE-0B89-D0DA-FC18-86129A29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One–to-Many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245A5-C0A7-23DC-505B-CB9178AC2086}"/>
              </a:ext>
            </a:extLst>
          </p:cNvPr>
          <p:cNvSpPr txBox="1"/>
          <p:nvPr/>
        </p:nvSpPr>
        <p:spPr>
          <a:xfrm>
            <a:off x="4973224" y="1009831"/>
            <a:ext cx="2245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Associations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FB228-A125-70B4-2975-7DEEE76EDD7B}"/>
              </a:ext>
            </a:extLst>
          </p:cNvPr>
          <p:cNvSpPr/>
          <p:nvPr/>
        </p:nvSpPr>
        <p:spPr>
          <a:xfrm>
            <a:off x="1059543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091C4-259B-EF06-4F06-E06B7DAE020B}"/>
              </a:ext>
            </a:extLst>
          </p:cNvPr>
          <p:cNvSpPr/>
          <p:nvPr/>
        </p:nvSpPr>
        <p:spPr>
          <a:xfrm>
            <a:off x="8897258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6D4A5-BF79-61A8-3338-73FEDB0C65B4}"/>
              </a:ext>
            </a:extLst>
          </p:cNvPr>
          <p:cNvSpPr/>
          <p:nvPr/>
        </p:nvSpPr>
        <p:spPr>
          <a:xfrm>
            <a:off x="4724400" y="4259732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6F43B-23D5-77BC-C425-006F33D5F3F2}"/>
              </a:ext>
            </a:extLst>
          </p:cNvPr>
          <p:cNvSpPr/>
          <p:nvPr/>
        </p:nvSpPr>
        <p:spPr>
          <a:xfrm>
            <a:off x="4855029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77E3FF-1DED-83C1-944F-71A2B37D5EBB}"/>
              </a:ext>
            </a:extLst>
          </p:cNvPr>
          <p:cNvSpPr/>
          <p:nvPr/>
        </p:nvSpPr>
        <p:spPr>
          <a:xfrm>
            <a:off x="4715060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7A29F22-F244-F5F6-EA76-F874B3BD8FFA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2600206" y="2516079"/>
            <a:ext cx="194579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4D60914-3E1F-908B-45A2-28A8EA58CC0F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7895333" y="2257410"/>
            <a:ext cx="1945792" cy="2801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C8D3FF-77DF-7022-AEF6-6B73372C0297}"/>
              </a:ext>
            </a:extLst>
          </p:cNvPr>
          <p:cNvSpPr txBox="1"/>
          <p:nvPr/>
        </p:nvSpPr>
        <p:spPr>
          <a:xfrm>
            <a:off x="2801257" y="394788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38A006-3CCE-7C1C-F291-250F4E00F707}"/>
              </a:ext>
            </a:extLst>
          </p:cNvPr>
          <p:cNvSpPr txBox="1"/>
          <p:nvPr/>
        </p:nvSpPr>
        <p:spPr>
          <a:xfrm>
            <a:off x="7891321" y="394788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One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37A9F4E-9EC5-A766-F84B-4125817FF734}"/>
              </a:ext>
            </a:extLst>
          </p:cNvPr>
          <p:cNvCxnSpPr>
            <a:stCxn id="5" idx="2"/>
            <a:endCxn id="9" idx="1"/>
          </p:cNvCxnSpPr>
          <p:nvPr/>
        </p:nvCxnSpPr>
        <p:spPr>
          <a:xfrm rot="16200000" flipH="1">
            <a:off x="1925186" y="3191099"/>
            <a:ext cx="329583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0D3EBD-3E1A-128A-F744-A06D509FD181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7285629" y="2997744"/>
            <a:ext cx="3295831" cy="2670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53DD592-893A-7B18-C579-76D5068ACAD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>
            <a:off x="3802744" y="2313941"/>
            <a:ext cx="509451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3D243D-9188-C58C-E7A0-A4DF10B5C372}"/>
              </a:ext>
            </a:extLst>
          </p:cNvPr>
          <p:cNvSpPr txBox="1"/>
          <p:nvPr/>
        </p:nvSpPr>
        <p:spPr>
          <a:xfrm>
            <a:off x="2607292" y="542697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E6F51E-385D-6A2A-4191-4FAE2C4D0BA4}"/>
              </a:ext>
            </a:extLst>
          </p:cNvPr>
          <p:cNvSpPr txBox="1"/>
          <p:nvPr/>
        </p:nvSpPr>
        <p:spPr>
          <a:xfrm>
            <a:off x="7891321" y="5426976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ABFDC0-2B9A-DF3F-14A2-A76DD3B15268}"/>
              </a:ext>
            </a:extLst>
          </p:cNvPr>
          <p:cNvSpPr txBox="1"/>
          <p:nvPr/>
        </p:nvSpPr>
        <p:spPr>
          <a:xfrm>
            <a:off x="5670771" y="1918817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</p:spTree>
    <p:extLst>
      <p:ext uri="{BB962C8B-B14F-4D97-AF65-F5344CB8AC3E}">
        <p14:creationId xmlns:p14="http://schemas.microsoft.com/office/powerpoint/2010/main" val="370624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F282-62FE-5949-AEB4-01B34708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56049"/>
          </a:xfrm>
        </p:spPr>
        <p:txBody>
          <a:bodyPr/>
          <a:lstStyle/>
          <a:p>
            <a:r>
              <a:rPr lang="en-US" dirty="0"/>
              <a:t>Creating &amp; Managing a Dummy User</a:t>
            </a:r>
          </a:p>
          <a:p>
            <a:r>
              <a:rPr lang="en-US" dirty="0"/>
              <a:t>Using Magic Association Method</a:t>
            </a:r>
          </a:p>
          <a:p>
            <a:r>
              <a:rPr lang="en-US" dirty="0"/>
              <a:t>Fetching related products</a:t>
            </a:r>
          </a:p>
          <a:p>
            <a:r>
              <a:rPr lang="en-US" dirty="0"/>
              <a:t>One-To-Many &amp; Many-To-Many Relations</a:t>
            </a:r>
          </a:p>
          <a:p>
            <a:r>
              <a:rPr lang="en-US" dirty="0"/>
              <a:t>Creating &amp; Fetching a Cart</a:t>
            </a:r>
          </a:p>
          <a:p>
            <a:r>
              <a:rPr lang="en-US" dirty="0"/>
              <a:t>Adding New Products to the Cart</a:t>
            </a:r>
          </a:p>
          <a:p>
            <a:r>
              <a:rPr lang="en-US" dirty="0"/>
              <a:t>Deleting Related Items &amp; Deleting Cart Product</a:t>
            </a:r>
          </a:p>
          <a:p>
            <a:r>
              <a:rPr lang="en-US" dirty="0"/>
              <a:t>Adding an Order Model</a:t>
            </a:r>
          </a:p>
          <a:p>
            <a:r>
              <a:rPr lang="en-US" dirty="0"/>
              <a:t>Storing </a:t>
            </a:r>
            <a:r>
              <a:rPr lang="en-US" dirty="0" err="1"/>
              <a:t>Cartitems</a:t>
            </a:r>
            <a:r>
              <a:rPr lang="en-US" dirty="0"/>
              <a:t> as </a:t>
            </a:r>
            <a:r>
              <a:rPr lang="en-US" dirty="0" err="1"/>
              <a:t>Orderitems</a:t>
            </a:r>
            <a:endParaRPr lang="en-US" dirty="0"/>
          </a:p>
          <a:p>
            <a:r>
              <a:rPr lang="en-US" dirty="0"/>
              <a:t>Resetting Cart &amp; Fetching and Outputting Orders</a:t>
            </a:r>
          </a:p>
        </p:txBody>
      </p:sp>
    </p:spTree>
    <p:extLst>
      <p:ext uri="{BB962C8B-B14F-4D97-AF65-F5344CB8AC3E}">
        <p14:creationId xmlns:p14="http://schemas.microsoft.com/office/powerpoint/2010/main" val="256553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303-9E2F-7647-C876-1ADDD8B6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152229"/>
            <a:ext cx="10515600" cy="59729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C6F53-8654-A38F-3A3C-66982B9C0FF9}"/>
              </a:ext>
            </a:extLst>
          </p:cNvPr>
          <p:cNvSpPr/>
          <p:nvPr/>
        </p:nvSpPr>
        <p:spPr>
          <a:xfrm>
            <a:off x="391885" y="2895657"/>
            <a:ext cx="5704115" cy="35923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uses strict data schemas and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connect your Node.js app via packages like mysql2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Writing SQL queries is not directly related to Node.js and something you have to learn in addition to Node.js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418189-52C5-8349-0098-AF3BFF94A0CD}"/>
              </a:ext>
            </a:extLst>
          </p:cNvPr>
          <p:cNvSpPr/>
          <p:nvPr/>
        </p:nvSpPr>
        <p:spPr>
          <a:xfrm>
            <a:off x="391884" y="2492771"/>
            <a:ext cx="5704115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A30234-D3A5-5F83-4B65-FADA6F92E530}"/>
              </a:ext>
            </a:extLst>
          </p:cNvPr>
          <p:cNvSpPr/>
          <p:nvPr/>
        </p:nvSpPr>
        <p:spPr>
          <a:xfrm>
            <a:off x="6215744" y="1237795"/>
            <a:ext cx="5381170" cy="31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Instead of writing SQL queries manually, you can use packages (ORMs) like Sequelize to focus on the Node.js code and work with native JS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Sequelize allows you define models and interact with the database through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also easily set up relations (“Associations”) and interact with your related models through them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FDB0E-BB3E-0CA7-CC0F-40904E4A83FD}"/>
              </a:ext>
            </a:extLst>
          </p:cNvPr>
          <p:cNvSpPr/>
          <p:nvPr/>
        </p:nvSpPr>
        <p:spPr>
          <a:xfrm>
            <a:off x="6215744" y="802367"/>
            <a:ext cx="5381170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Sequelize</a:t>
            </a:r>
          </a:p>
        </p:txBody>
      </p:sp>
    </p:spTree>
    <p:extLst>
      <p:ext uri="{BB962C8B-B14F-4D97-AF65-F5344CB8AC3E}">
        <p14:creationId xmlns:p14="http://schemas.microsoft.com/office/powerpoint/2010/main" val="266050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F93-7E10-7D3E-A275-71DA0082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Databases/ </a:t>
            </a:r>
            <a:r>
              <a:rPr lang="en-US" dirty="0" err="1"/>
              <a:t>MonogoDB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CE0F-C6B1-5B5F-1A46-EC40E520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Storing Data in a Different Kind of Database</a:t>
            </a:r>
          </a:p>
        </p:txBody>
      </p:sp>
    </p:spTree>
    <p:extLst>
      <p:ext uri="{BB962C8B-B14F-4D97-AF65-F5344CB8AC3E}">
        <p14:creationId xmlns:p14="http://schemas.microsoft.com/office/powerpoint/2010/main" val="370275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DCB1-C337-BF32-9690-923ECBFC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 </a:t>
            </a:r>
            <a:r>
              <a:rPr lang="en-US" dirty="0" err="1"/>
              <a:t>MonogoDB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474D-F2F6-0A2A-BCA7-A8E88D96C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it can store lots and lots of data</a:t>
            </a:r>
          </a:p>
        </p:txBody>
      </p:sp>
    </p:spTree>
    <p:extLst>
      <p:ext uri="{BB962C8B-B14F-4D97-AF65-F5344CB8AC3E}">
        <p14:creationId xmlns:p14="http://schemas.microsoft.com/office/powerpoint/2010/main" val="185640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SQL?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33FFBA-1CCA-FF91-D13A-F0556A145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6109"/>
              </p:ext>
            </p:extLst>
          </p:nvPr>
        </p:nvGraphicFramePr>
        <p:xfrm>
          <a:off x="838200" y="1714379"/>
          <a:ext cx="58819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82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733194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960638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2"/>
                        </a:rPr>
                        <a:t>ram@gmail.com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 Sharma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shyam@gmail.com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Shyam 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4"/>
                        </a:rPr>
                        <a:t>mohan@gmail.com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Mohan Agarwal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22938"/>
              </p:ext>
            </p:extLst>
          </p:nvPr>
        </p:nvGraphicFramePr>
        <p:xfrm>
          <a:off x="6720114" y="3238606"/>
          <a:ext cx="5257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1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443182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32579"/>
              </p:ext>
            </p:extLst>
          </p:nvPr>
        </p:nvGraphicFramePr>
        <p:xfrm>
          <a:off x="337457" y="5029835"/>
          <a:ext cx="68833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7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398921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824253692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Wooden Chair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1A9CBB5-9CDD-43D3-4060-F75A55AB6622}"/>
              </a:ext>
            </a:extLst>
          </p:cNvPr>
          <p:cNvSpPr/>
          <p:nvPr/>
        </p:nvSpPr>
        <p:spPr>
          <a:xfrm>
            <a:off x="838200" y="129177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6720114" y="2815998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3450982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CCF7-6F00-24C5-3B22-BD1EC270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6F3723-2071-B1CB-3ABD-5EAF0C2C9FCC}"/>
              </a:ext>
            </a:extLst>
          </p:cNvPr>
          <p:cNvSpPr/>
          <p:nvPr/>
        </p:nvSpPr>
        <p:spPr>
          <a:xfrm>
            <a:off x="838200" y="1480457"/>
            <a:ext cx="10715171" cy="1045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2177A-2238-263F-744B-1ED5E9CC5189}"/>
              </a:ext>
            </a:extLst>
          </p:cNvPr>
          <p:cNvSpPr/>
          <p:nvPr/>
        </p:nvSpPr>
        <p:spPr>
          <a:xfrm>
            <a:off x="838200" y="1480457"/>
            <a:ext cx="2311400" cy="1045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696619-1700-3143-0A1C-A1C3B2DD5CCA}"/>
              </a:ext>
            </a:extLst>
          </p:cNvPr>
          <p:cNvSpPr/>
          <p:nvPr/>
        </p:nvSpPr>
        <p:spPr>
          <a:xfrm>
            <a:off x="3989614" y="1585572"/>
            <a:ext cx="7463972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FA40E-B7D7-6096-51E3-F516BDB86C79}"/>
              </a:ext>
            </a:extLst>
          </p:cNvPr>
          <p:cNvSpPr/>
          <p:nvPr/>
        </p:nvSpPr>
        <p:spPr>
          <a:xfrm>
            <a:off x="838200" y="2906485"/>
            <a:ext cx="10715171" cy="1045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7F8795-DCFC-3392-F6A2-59CC8A2F501A}"/>
              </a:ext>
            </a:extLst>
          </p:cNvPr>
          <p:cNvSpPr/>
          <p:nvPr/>
        </p:nvSpPr>
        <p:spPr>
          <a:xfrm>
            <a:off x="838200" y="2906485"/>
            <a:ext cx="2311400" cy="1045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E4B621-2A8C-290C-246D-80E89B8B9B7B}"/>
              </a:ext>
            </a:extLst>
          </p:cNvPr>
          <p:cNvSpPr/>
          <p:nvPr/>
        </p:nvSpPr>
        <p:spPr>
          <a:xfrm>
            <a:off x="3989614" y="3011600"/>
            <a:ext cx="2991757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8FCE44-875C-2CC0-8CE0-07581B2A0DC7}"/>
              </a:ext>
            </a:extLst>
          </p:cNvPr>
          <p:cNvSpPr/>
          <p:nvPr/>
        </p:nvSpPr>
        <p:spPr>
          <a:xfrm>
            <a:off x="838200" y="4408715"/>
            <a:ext cx="10715171" cy="2084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2CDB95-EF4D-8787-2AD6-9A549FA64C03}"/>
              </a:ext>
            </a:extLst>
          </p:cNvPr>
          <p:cNvSpPr/>
          <p:nvPr/>
        </p:nvSpPr>
        <p:spPr>
          <a:xfrm>
            <a:off x="838200" y="4408715"/>
            <a:ext cx="2311400" cy="20841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46A47-721D-3D0A-544D-A7E633D21BA6}"/>
              </a:ext>
            </a:extLst>
          </p:cNvPr>
          <p:cNvSpPr/>
          <p:nvPr/>
        </p:nvSpPr>
        <p:spPr>
          <a:xfrm>
            <a:off x="3989614" y="4513831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{name: ’Ram’, age:20}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E7C867-80FE-F754-6150-66956A4019B0}"/>
              </a:ext>
            </a:extLst>
          </p:cNvPr>
          <p:cNvSpPr/>
          <p:nvPr/>
        </p:nvSpPr>
        <p:spPr>
          <a:xfrm>
            <a:off x="8213271" y="3011600"/>
            <a:ext cx="2991757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555BAA-63FE-77D8-1A9C-0D50479078FB}"/>
              </a:ext>
            </a:extLst>
          </p:cNvPr>
          <p:cNvSpPr/>
          <p:nvPr/>
        </p:nvSpPr>
        <p:spPr>
          <a:xfrm>
            <a:off x="3989613" y="5503353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{name: ’Ram’}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715E9A-0679-3333-F57C-C22AFFDEA445}"/>
              </a:ext>
            </a:extLst>
          </p:cNvPr>
          <p:cNvSpPr/>
          <p:nvPr/>
        </p:nvSpPr>
        <p:spPr>
          <a:xfrm>
            <a:off x="8126185" y="4513831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{…}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EDB07-6440-6D04-DB03-DA5CACDFB160}"/>
              </a:ext>
            </a:extLst>
          </p:cNvPr>
          <p:cNvSpPr/>
          <p:nvPr/>
        </p:nvSpPr>
        <p:spPr>
          <a:xfrm>
            <a:off x="8126183" y="5489065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{…}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93242D-3B67-1D4F-7879-6A543FAEB17F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5485493" y="2420368"/>
            <a:ext cx="2192564" cy="5912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65E94A0-188C-9FDA-62CA-134E6887FDB5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rot="16200000" flipH="1">
            <a:off x="8419760" y="1722209"/>
            <a:ext cx="591231" cy="19875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BB1C404-76FA-A3F3-DBC4-3D8AF24B3BC7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5400000">
            <a:off x="4214188" y="3621824"/>
            <a:ext cx="1046733" cy="1495879"/>
          </a:xfrm>
          <a:prstGeom prst="bentConnector4">
            <a:avLst>
              <a:gd name="adj1" fmla="val 31882"/>
              <a:gd name="adj2" fmla="val 11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8A911C7-C6BE-34C3-B57B-2B02C25E35C1}"/>
              </a:ext>
            </a:extLst>
          </p:cNvPr>
          <p:cNvCxnSpPr>
            <a:stCxn id="11" idx="2"/>
            <a:endCxn id="17" idx="1"/>
          </p:cNvCxnSpPr>
          <p:nvPr/>
        </p:nvCxnSpPr>
        <p:spPr>
          <a:xfrm rot="5400000">
            <a:off x="3719426" y="4116584"/>
            <a:ext cx="2036255" cy="1495880"/>
          </a:xfrm>
          <a:prstGeom prst="bentConnector4">
            <a:avLst>
              <a:gd name="adj1" fmla="val 40686"/>
              <a:gd name="adj2" fmla="val 11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1AFE733-D6D8-1181-3561-B139A3C065FE}"/>
              </a:ext>
            </a:extLst>
          </p:cNvPr>
          <p:cNvCxnSpPr>
            <a:stCxn id="16" idx="2"/>
            <a:endCxn id="18" idx="1"/>
          </p:cNvCxnSpPr>
          <p:nvPr/>
        </p:nvCxnSpPr>
        <p:spPr>
          <a:xfrm rot="5400000">
            <a:off x="8394302" y="3578281"/>
            <a:ext cx="1046733" cy="1582965"/>
          </a:xfrm>
          <a:prstGeom prst="bentConnector4">
            <a:avLst>
              <a:gd name="adj1" fmla="val 31882"/>
              <a:gd name="adj2" fmla="val 114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8CCB1E2-914B-AE61-D6DA-6D5AF0CEE8CB}"/>
              </a:ext>
            </a:extLst>
          </p:cNvPr>
          <p:cNvCxnSpPr>
            <a:stCxn id="16" idx="2"/>
            <a:endCxn id="19" idx="1"/>
          </p:cNvCxnSpPr>
          <p:nvPr/>
        </p:nvCxnSpPr>
        <p:spPr>
          <a:xfrm rot="5400000">
            <a:off x="7906684" y="4065897"/>
            <a:ext cx="2021967" cy="1582967"/>
          </a:xfrm>
          <a:prstGeom prst="bentConnector4">
            <a:avLst>
              <a:gd name="adj1" fmla="val 40621"/>
              <a:gd name="adj2" fmla="val 114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58FB345-5024-6E18-442A-BEEC78211743}"/>
                  </a:ext>
                </a:extLst>
              </p14:cNvPr>
              <p14:cNvContentPartPr/>
              <p14:nvPr/>
            </p14:nvContentPartPr>
            <p14:xfrm>
              <a:off x="4489954" y="5350503"/>
              <a:ext cx="2360880" cy="1008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58FB345-5024-6E18-442A-BEEC782117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0954" y="5341503"/>
                <a:ext cx="2378520" cy="102636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78A1C67F-082E-CF9A-085D-EFC8303A140B}"/>
              </a:ext>
            </a:extLst>
          </p:cNvPr>
          <p:cNvSpPr txBox="1"/>
          <p:nvPr/>
        </p:nvSpPr>
        <p:spPr>
          <a:xfrm>
            <a:off x="3918857" y="6276320"/>
            <a:ext cx="435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Schemeless</a:t>
            </a:r>
          </a:p>
        </p:txBody>
      </p:sp>
      <p:sp>
        <p:nvSpPr>
          <p:cNvPr id="35" name="Arrow: Notched Right 34">
            <a:extLst>
              <a:ext uri="{FF2B5EF4-FFF2-40B4-BE49-F238E27FC236}">
                <a16:creationId xmlns:a16="http://schemas.microsoft.com/office/drawing/2014/main" id="{642C5241-DCBD-891B-7FF9-224338BFE6B4}"/>
              </a:ext>
            </a:extLst>
          </p:cNvPr>
          <p:cNvSpPr/>
          <p:nvPr/>
        </p:nvSpPr>
        <p:spPr>
          <a:xfrm rot="19116702">
            <a:off x="4325257" y="6008914"/>
            <a:ext cx="740229" cy="5232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99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03A0-8C3A-2F70-DB56-4C462BC0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(BSON)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C172-A9E9-B051-061A-9AF278ECC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“</a:t>
            </a:r>
            <a:r>
              <a:rPr lang="en-US" dirty="0" err="1"/>
              <a:t>name”:”Ram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“age”:30,</a:t>
            </a:r>
          </a:p>
          <a:p>
            <a:pPr marL="0" indent="0">
              <a:buNone/>
            </a:pPr>
            <a:r>
              <a:rPr lang="en-US" dirty="0"/>
              <a:t>	“Address”: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“city” : “Jaipur”</a:t>
            </a:r>
          </a:p>
          <a:p>
            <a:pPr marL="0" indent="0">
              <a:buNone/>
            </a:pPr>
            <a:r>
              <a:rPr lang="en-US" dirty="0"/>
              <a:t>		},</a:t>
            </a:r>
          </a:p>
          <a:p>
            <a:pPr marL="0" indent="0">
              <a:buNone/>
            </a:pPr>
            <a:r>
              <a:rPr lang="en-US" dirty="0"/>
              <a:t>	“hobbies”:	[</a:t>
            </a:r>
          </a:p>
          <a:p>
            <a:pPr marL="0" indent="0">
              <a:buNone/>
            </a:pPr>
            <a:r>
              <a:rPr lang="en-US" dirty="0"/>
              <a:t>				{“</a:t>
            </a:r>
            <a:r>
              <a:rPr lang="en-US" dirty="0" err="1"/>
              <a:t>name”:”Cooking</a:t>
            </a:r>
            <a:r>
              <a:rPr lang="en-US" dirty="0"/>
              <a:t>”},</a:t>
            </a:r>
          </a:p>
          <a:p>
            <a:pPr marL="0" indent="0">
              <a:buNone/>
            </a:pPr>
            <a:r>
              <a:rPr lang="en-US" dirty="0"/>
              <a:t>				{“</a:t>
            </a:r>
            <a:r>
              <a:rPr lang="en-US" dirty="0" err="1"/>
              <a:t>name”:”Sports</a:t>
            </a:r>
            <a:r>
              <a:rPr lang="en-US" dirty="0"/>
              <a:t>”}</a:t>
            </a:r>
          </a:p>
          <a:p>
            <a:pPr marL="0" indent="0">
              <a:buNone/>
            </a:pPr>
            <a:r>
              <a:rPr lang="en-US" dirty="0"/>
              <a:t>			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220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887"/>
            <a:ext cx="10515600" cy="598457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NoSQL?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45606"/>
              </p:ext>
            </p:extLst>
          </p:nvPr>
        </p:nvGraphicFramePr>
        <p:xfrm>
          <a:off x="337457" y="1170895"/>
          <a:ext cx="11517086" cy="264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7086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650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650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672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672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30400"/>
              </p:ext>
            </p:extLst>
          </p:nvPr>
        </p:nvGraphicFramePr>
        <p:xfrm>
          <a:off x="337457" y="5029835"/>
          <a:ext cx="520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0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1, title: “Book1”, price: 5.00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2, title: “Book2”, price: 7.00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3, title: “Book3”, price: 8.00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4, title: “Book4”, price: 9.00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443745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337457" y="764344"/>
            <a:ext cx="3976392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84E56D-73A0-719B-8BCE-DC976A4A4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730372"/>
              </p:ext>
            </p:extLst>
          </p:nvPr>
        </p:nvGraphicFramePr>
        <p:xfrm>
          <a:off x="6096000" y="5029835"/>
          <a:ext cx="5758543" cy="130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8543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U121, “email”: “ram@gmail.com”, “name” :”Ram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U124, “email”: “shyam@gmail.com”, “name” :”Shyam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U123, “email”: “mohan@gmail.com”, “name” :”Mohan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U125, “email”: “sohan@gmail.com”, “name” :”Sohan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137CC9F-64FA-768B-F7F2-8ABCB8D662BC}"/>
              </a:ext>
            </a:extLst>
          </p:cNvPr>
          <p:cNvSpPr/>
          <p:nvPr/>
        </p:nvSpPr>
        <p:spPr>
          <a:xfrm>
            <a:off x="6096000" y="4607227"/>
            <a:ext cx="1443745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838494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3977236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A3E1-D094-680D-8684-18154D434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12506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/>
              <a:t>Module Introduction</a:t>
            </a:r>
          </a:p>
          <a:p>
            <a:r>
              <a:rPr lang="en-US" dirty="0"/>
              <a:t>What is MongoDB</a:t>
            </a:r>
          </a:p>
          <a:p>
            <a:r>
              <a:rPr lang="en-US" dirty="0"/>
              <a:t>Relations in NoSQL</a:t>
            </a:r>
          </a:p>
          <a:p>
            <a:r>
              <a:rPr lang="en-US" dirty="0"/>
              <a:t>Setting Up MongoDB</a:t>
            </a:r>
          </a:p>
          <a:p>
            <a:r>
              <a:rPr lang="en-US" dirty="0"/>
              <a:t>Installing the </a:t>
            </a:r>
            <a:r>
              <a:rPr lang="en-US" dirty="0" err="1"/>
              <a:t>MonogoDB</a:t>
            </a:r>
            <a:r>
              <a:rPr lang="en-US" dirty="0"/>
              <a:t> Driver</a:t>
            </a:r>
          </a:p>
          <a:p>
            <a:r>
              <a:rPr lang="en-US" dirty="0"/>
              <a:t>Creating the Database Connection</a:t>
            </a:r>
          </a:p>
          <a:p>
            <a:r>
              <a:rPr lang="en-US" dirty="0"/>
              <a:t>Finishing the Database Connection</a:t>
            </a:r>
          </a:p>
          <a:p>
            <a:r>
              <a:rPr lang="en-US" dirty="0"/>
              <a:t>Using the Database Connection</a:t>
            </a:r>
          </a:p>
          <a:p>
            <a:r>
              <a:rPr lang="en-US" dirty="0"/>
              <a:t>Creating Products</a:t>
            </a:r>
          </a:p>
          <a:p>
            <a:r>
              <a:rPr lang="en-US" dirty="0"/>
              <a:t>Fetching All products</a:t>
            </a:r>
          </a:p>
          <a:p>
            <a:r>
              <a:rPr lang="en-US" dirty="0"/>
              <a:t>Fetching a Single Product</a:t>
            </a:r>
          </a:p>
          <a:p>
            <a:r>
              <a:rPr lang="en-US" dirty="0"/>
              <a:t>Making the Edit &amp; Delete Buttons Work Again</a:t>
            </a:r>
          </a:p>
          <a:p>
            <a:r>
              <a:rPr lang="en-US" dirty="0"/>
              <a:t>Working on the Product Model to Edit our Product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New Users</a:t>
            </a:r>
          </a:p>
          <a:p>
            <a:r>
              <a:rPr lang="en-US" dirty="0"/>
              <a:t>Storing the User in our Database</a:t>
            </a:r>
          </a:p>
          <a:p>
            <a:r>
              <a:rPr lang="en-US" dirty="0"/>
              <a:t>Working on Cart Items &amp; Orders</a:t>
            </a:r>
          </a:p>
          <a:p>
            <a:r>
              <a:rPr lang="en-US" dirty="0"/>
              <a:t>Adding the Add to Cart Functionality</a:t>
            </a:r>
          </a:p>
          <a:p>
            <a:r>
              <a:rPr lang="en-US" dirty="0"/>
              <a:t>Storing Multiple products in the Cart</a:t>
            </a:r>
          </a:p>
          <a:p>
            <a:r>
              <a:rPr lang="en-US" dirty="0"/>
              <a:t>Displaying the Cart items</a:t>
            </a:r>
          </a:p>
          <a:p>
            <a:r>
              <a:rPr lang="en-US" dirty="0"/>
              <a:t>Deleting Cart items</a:t>
            </a:r>
          </a:p>
          <a:p>
            <a:r>
              <a:rPr lang="en-US" dirty="0"/>
              <a:t>Adding an Order</a:t>
            </a:r>
          </a:p>
          <a:p>
            <a:r>
              <a:rPr lang="en-US" dirty="0"/>
              <a:t>Adding Relational Order Data</a:t>
            </a:r>
          </a:p>
        </p:txBody>
      </p:sp>
    </p:spTree>
    <p:extLst>
      <p:ext uri="{BB962C8B-B14F-4D97-AF65-F5344CB8AC3E}">
        <p14:creationId xmlns:p14="http://schemas.microsoft.com/office/powerpoint/2010/main" val="221091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5B85-4F36-9B94-C183-4741F8A2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F83BB-22E6-CDA1-817E-02F3C1A40B57}"/>
              </a:ext>
            </a:extLst>
          </p:cNvPr>
          <p:cNvGrpSpPr/>
          <p:nvPr/>
        </p:nvGrpSpPr>
        <p:grpSpPr>
          <a:xfrm>
            <a:off x="838200" y="1690688"/>
            <a:ext cx="4386943" cy="3256189"/>
            <a:chOff x="838200" y="1690688"/>
            <a:chExt cx="4386943" cy="32561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7EF395-D62B-2A37-ED17-2C9290BE5842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NOSQL/</a:t>
              </a:r>
              <a:r>
                <a:rPr lang="en-US" dirty="0" err="1"/>
                <a:t>MondoDB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F73F77-3FC5-840B-5A09-3DAA9A8AAD60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Alternative to SQL databases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 Strict schemas, fewer relations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of course use schemas and reference-based relations but you got more flexibility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Often, relations are also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creted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by embedding other documents/data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7B468-74A1-12D8-0084-CE894C5E1C3F}"/>
              </a:ext>
            </a:extLst>
          </p:cNvPr>
          <p:cNvGrpSpPr/>
          <p:nvPr/>
        </p:nvGrpSpPr>
        <p:grpSpPr>
          <a:xfrm>
            <a:off x="6270171" y="1342458"/>
            <a:ext cx="4920343" cy="4173084"/>
            <a:chOff x="838200" y="1690688"/>
            <a:chExt cx="4386943" cy="32561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0FE559-7B81-2C63-5E80-A25CB0B90F05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Working with MongoDB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066221-2EA2-AE0A-EDE0-0C341472933C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 the official MongoDB Driver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Commands like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insertOne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(), find(),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updateOne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 and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deleteOne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 to make CRUD-operations very simple.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Check the official docs to learn about all available operations + configurations/operators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All operations are promise-based, hence you can easily chain them for more complex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74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2F4F-AB1E-2F92-0533-028A031C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5098D-8FBD-D710-C6A2-3611EBCF7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173686" cy="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Object-Document Mapping Library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62EDAA-A4D2-8243-50D2-DF705E39CA78}"/>
              </a:ext>
            </a:extLst>
          </p:cNvPr>
          <p:cNvGrpSpPr/>
          <p:nvPr/>
        </p:nvGrpSpPr>
        <p:grpSpPr>
          <a:xfrm>
            <a:off x="838200" y="2303462"/>
            <a:ext cx="6596742" cy="2251075"/>
            <a:chOff x="838200" y="2303463"/>
            <a:chExt cx="6596742" cy="2251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29108F-9A80-6DAC-5AB7-4A788F5696AF}"/>
                </a:ext>
              </a:extLst>
            </p:cNvPr>
            <p:cNvSpPr/>
            <p:nvPr/>
          </p:nvSpPr>
          <p:spPr>
            <a:xfrm>
              <a:off x="838200" y="2699657"/>
              <a:ext cx="1774371" cy="1854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  <a:p>
              <a:pPr algn="ctr"/>
              <a:r>
                <a:rPr lang="en-US" dirty="0"/>
                <a:t>Age</a:t>
              </a:r>
            </a:p>
            <a:p>
              <a:pPr algn="ctr"/>
              <a:r>
                <a:rPr lang="en-US" dirty="0"/>
                <a:t>Email</a:t>
              </a:r>
            </a:p>
            <a:p>
              <a:pPr algn="ctr"/>
              <a:r>
                <a:rPr lang="en-US" dirty="0"/>
                <a:t>password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A667C2-99C3-7134-2980-2A4DD67308FC}"/>
                </a:ext>
              </a:extLst>
            </p:cNvPr>
            <p:cNvSpPr/>
            <p:nvPr/>
          </p:nvSpPr>
          <p:spPr>
            <a:xfrm>
              <a:off x="838200" y="2303463"/>
              <a:ext cx="1774371" cy="39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45A008-9674-F64D-3714-5EA062E55C78}"/>
                </a:ext>
              </a:extLst>
            </p:cNvPr>
            <p:cNvSpPr/>
            <p:nvPr/>
          </p:nvSpPr>
          <p:spPr>
            <a:xfrm>
              <a:off x="5660571" y="2303463"/>
              <a:ext cx="1774371" cy="39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EFD8C29-40C4-9D3F-2943-71B1F11EFBBE}"/>
              </a:ext>
            </a:extLst>
          </p:cNvPr>
          <p:cNvSpPr/>
          <p:nvPr/>
        </p:nvSpPr>
        <p:spPr>
          <a:xfrm>
            <a:off x="5660571" y="2699657"/>
            <a:ext cx="6183086" cy="1654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FF6EE8-3C72-3FD4-15CF-34AAC6A3A688}"/>
              </a:ext>
            </a:extLst>
          </p:cNvPr>
          <p:cNvSpPr/>
          <p:nvPr/>
        </p:nvSpPr>
        <p:spPr>
          <a:xfrm>
            <a:off x="6085111" y="2953204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AB8B6B-792F-68F5-C751-E7014A14CCB0}"/>
              </a:ext>
            </a:extLst>
          </p:cNvPr>
          <p:cNvSpPr/>
          <p:nvPr/>
        </p:nvSpPr>
        <p:spPr>
          <a:xfrm>
            <a:off x="7434941" y="2916236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0A8663-E75C-00B9-68E5-C79B0A92CE80}"/>
              </a:ext>
            </a:extLst>
          </p:cNvPr>
          <p:cNvSpPr/>
          <p:nvPr/>
        </p:nvSpPr>
        <p:spPr>
          <a:xfrm>
            <a:off x="9176654" y="2913968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EF192-8B5C-EE9C-C3E5-D107A37FD8D2}"/>
              </a:ext>
            </a:extLst>
          </p:cNvPr>
          <p:cNvSpPr/>
          <p:nvPr/>
        </p:nvSpPr>
        <p:spPr>
          <a:xfrm>
            <a:off x="10863934" y="2913968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83DB59-6EE6-A64F-1FEB-1618F9D855A9}"/>
              </a:ext>
            </a:extLst>
          </p:cNvPr>
          <p:cNvSpPr/>
          <p:nvPr/>
        </p:nvSpPr>
        <p:spPr>
          <a:xfrm>
            <a:off x="6085111" y="3719287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74B962-8103-2D52-FD67-6C1B378021EF}"/>
              </a:ext>
            </a:extLst>
          </p:cNvPr>
          <p:cNvSpPr/>
          <p:nvPr/>
        </p:nvSpPr>
        <p:spPr>
          <a:xfrm>
            <a:off x="7434941" y="3682319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FF9AAC-B74B-CFD5-5465-F2B7D55613F9}"/>
              </a:ext>
            </a:extLst>
          </p:cNvPr>
          <p:cNvSpPr/>
          <p:nvPr/>
        </p:nvSpPr>
        <p:spPr>
          <a:xfrm>
            <a:off x="9176654" y="3680051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DE3646-DAC4-7788-A2C5-FEAE42899624}"/>
              </a:ext>
            </a:extLst>
          </p:cNvPr>
          <p:cNvSpPr/>
          <p:nvPr/>
        </p:nvSpPr>
        <p:spPr>
          <a:xfrm>
            <a:off x="10526484" y="3680051"/>
            <a:ext cx="126274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pass@123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0B449B-6A6F-ED27-61F9-F58F366A9C3B}"/>
              </a:ext>
            </a:extLst>
          </p:cNvPr>
          <p:cNvSpPr/>
          <p:nvPr/>
        </p:nvSpPr>
        <p:spPr>
          <a:xfrm>
            <a:off x="1785257" y="4746171"/>
            <a:ext cx="8316687" cy="81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db.collection</a:t>
            </a:r>
            <a:r>
              <a:rPr lang="en-US" dirty="0"/>
              <a:t>(‘users’).</a:t>
            </a:r>
            <a:r>
              <a:rPr lang="en-US" dirty="0" err="1"/>
              <a:t>insertOne</a:t>
            </a:r>
            <a:r>
              <a:rPr lang="en-US" dirty="0"/>
              <a:t>({name: ‘ram, age: 30, password: ‘pass@123’})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E6ACB6-30D9-7302-2FBD-B53BAF873BB7}"/>
              </a:ext>
            </a:extLst>
          </p:cNvPr>
          <p:cNvSpPr/>
          <p:nvPr/>
        </p:nvSpPr>
        <p:spPr>
          <a:xfrm>
            <a:off x="838201" y="5793010"/>
            <a:ext cx="11005456" cy="81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 ‘ram, age: 30, password: ‘pass@123’})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F782702-CF3E-1300-991C-6588E1BED2A8}"/>
              </a:ext>
            </a:extLst>
          </p:cNvPr>
          <p:cNvSpPr/>
          <p:nvPr/>
        </p:nvSpPr>
        <p:spPr>
          <a:xfrm>
            <a:off x="4267200" y="4554537"/>
            <a:ext cx="1828800" cy="13672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0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36059"/>
            <a:ext cx="10515600" cy="1325563"/>
          </a:xfrm>
        </p:spPr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496456" y="1810545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Schemas &amp; 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496456" y="264063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496456" y="3513360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9E5520-2804-A224-5FA7-31EFD8E824B1}"/>
              </a:ext>
            </a:extLst>
          </p:cNvPr>
          <p:cNvSpPr/>
          <p:nvPr/>
        </p:nvSpPr>
        <p:spPr>
          <a:xfrm>
            <a:off x="7765142" y="1810545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User Product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1462A7-CE86-D443-6B96-95F4A9FC4E40}"/>
              </a:ext>
            </a:extLst>
          </p:cNvPr>
          <p:cNvSpPr/>
          <p:nvPr/>
        </p:nvSpPr>
        <p:spPr>
          <a:xfrm>
            <a:off x="7765142" y="264063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new User()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7DF52-C90F-0F47-5148-4552649B1B14}"/>
              </a:ext>
            </a:extLst>
          </p:cNvPr>
          <p:cNvSpPr/>
          <p:nvPr/>
        </p:nvSpPr>
        <p:spPr>
          <a:xfrm>
            <a:off x="7765142" y="3513360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find()</a:t>
            </a:r>
          </a:p>
        </p:txBody>
      </p:sp>
    </p:spTree>
    <p:extLst>
      <p:ext uri="{BB962C8B-B14F-4D97-AF65-F5344CB8AC3E}">
        <p14:creationId xmlns:p14="http://schemas.microsoft.com/office/powerpoint/2010/main" val="206128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SQL Database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451655"/>
            <a:chOff x="1538513" y="1690688"/>
            <a:chExt cx="9815287" cy="14516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Data (in a Table) has to fit!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69FC89-210C-ACB6-B763-69F4C3D785C5}"/>
                </a:ext>
              </a:extLst>
            </p:cNvPr>
            <p:cNvSpPr/>
            <p:nvPr/>
          </p:nvSpPr>
          <p:spPr>
            <a:xfrm>
              <a:off x="2931885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9A02AA-C219-7150-2EAE-547CD65B3F17}"/>
                </a:ext>
              </a:extLst>
            </p:cNvPr>
            <p:cNvSpPr/>
            <p:nvPr/>
          </p:nvSpPr>
          <p:spPr>
            <a:xfrm>
              <a:off x="4325257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are connected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148113" y="4292488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One-to-One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148113" y="5167312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One-to-Many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148113" y="599530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86881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3830-F69E-A3E3-7799-ED2F7968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AF6B-703F-DA92-88F0-AB9688BA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	* 	FROM 	users 		WHERE 	age&gt;20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49FD36-2FD1-3066-F356-F945C0BAA04A}"/>
              </a:ext>
            </a:extLst>
          </p:cNvPr>
          <p:cNvSpPr/>
          <p:nvPr/>
        </p:nvSpPr>
        <p:spPr>
          <a:xfrm>
            <a:off x="1669143" y="3871233"/>
            <a:ext cx="37301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Keywords /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6607F-C718-A9F3-C02D-CE1EC220DCBE}"/>
              </a:ext>
            </a:extLst>
          </p:cNvPr>
          <p:cNvSpPr/>
          <p:nvPr/>
        </p:nvSpPr>
        <p:spPr>
          <a:xfrm>
            <a:off x="7068457" y="3933372"/>
            <a:ext cx="3730172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/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91F1F-558D-A0A7-E6FE-A3F032942FCD}"/>
              </a:ext>
            </a:extLst>
          </p:cNvPr>
          <p:cNvSpPr/>
          <p:nvPr/>
        </p:nvSpPr>
        <p:spPr>
          <a:xfrm>
            <a:off x="838200" y="2336800"/>
            <a:ext cx="1092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381B02-9195-1AB7-DCB9-0B23DC919BCA}"/>
              </a:ext>
            </a:extLst>
          </p:cNvPr>
          <p:cNvSpPr/>
          <p:nvPr/>
        </p:nvSpPr>
        <p:spPr>
          <a:xfrm>
            <a:off x="2442029" y="2336800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9E2D75-6D92-E4D6-78ED-DF4BAECA49BE}"/>
              </a:ext>
            </a:extLst>
          </p:cNvPr>
          <p:cNvSpPr/>
          <p:nvPr/>
        </p:nvSpPr>
        <p:spPr>
          <a:xfrm>
            <a:off x="3791858" y="233680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01D416-8B39-9C62-7326-56139AD3665F}"/>
              </a:ext>
            </a:extLst>
          </p:cNvPr>
          <p:cNvSpPr/>
          <p:nvPr/>
        </p:nvSpPr>
        <p:spPr>
          <a:xfrm>
            <a:off x="5399315" y="2290876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2B0C54-41CC-BEA1-8991-6EC01C0E46F3}"/>
              </a:ext>
            </a:extLst>
          </p:cNvPr>
          <p:cNvSpPr/>
          <p:nvPr/>
        </p:nvSpPr>
        <p:spPr>
          <a:xfrm>
            <a:off x="7518401" y="224637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0E00A8-DD49-0352-4A0C-17AF628EE7B7}"/>
              </a:ext>
            </a:extLst>
          </p:cNvPr>
          <p:cNvSpPr/>
          <p:nvPr/>
        </p:nvSpPr>
        <p:spPr>
          <a:xfrm>
            <a:off x="9287330" y="2290649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1735A05-51A7-B5A9-E01F-6E2DC662F831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1824832" y="2161835"/>
            <a:ext cx="1268867" cy="21499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F2245F1-5F30-F8EE-A4FB-65C9C507965B}"/>
              </a:ext>
            </a:extLst>
          </p:cNvPr>
          <p:cNvCxnSpPr>
            <a:stCxn id="5" idx="0"/>
            <a:endCxn id="7" idx="2"/>
          </p:cNvCxnSpPr>
          <p:nvPr/>
        </p:nvCxnSpPr>
        <p:spPr>
          <a:xfrm rot="16200000" flipV="1">
            <a:off x="5231833" y="231662"/>
            <a:ext cx="1331006" cy="6072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6364AE-440E-7F57-F960-72CBA5FB0149}"/>
              </a:ext>
            </a:extLst>
          </p:cNvPr>
          <p:cNvCxnSpPr>
            <a:stCxn id="4" idx="0"/>
            <a:endCxn id="8" idx="2"/>
          </p:cNvCxnSpPr>
          <p:nvPr/>
        </p:nvCxnSpPr>
        <p:spPr>
          <a:xfrm rot="5400000" flipH="1" flipV="1">
            <a:off x="3238160" y="2898436"/>
            <a:ext cx="1268867" cy="676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CDF7D5E-8ADA-F4A5-174F-C6FE19AF638B}"/>
              </a:ext>
            </a:extLst>
          </p:cNvPr>
          <p:cNvCxnSpPr>
            <a:stCxn id="5" idx="0"/>
            <a:endCxn id="9" idx="2"/>
          </p:cNvCxnSpPr>
          <p:nvPr/>
        </p:nvCxnSpPr>
        <p:spPr>
          <a:xfrm rot="16200000" flipV="1">
            <a:off x="6687514" y="1687343"/>
            <a:ext cx="1376930" cy="3115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D2D66C5-F079-C12A-6F33-5B354BF987C8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rot="5400000" flipH="1" flipV="1">
            <a:off x="5056217" y="989949"/>
            <a:ext cx="1359297" cy="4403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E333101-47E1-D2B3-5F6E-E612273805D3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rot="5400000" flipH="1" flipV="1">
            <a:off x="8631408" y="2858351"/>
            <a:ext cx="1377157" cy="772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8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5187-17CA-ADC0-B5FA-7D5069A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1AEE4-517A-FE96-7C75-28055E35B054}"/>
              </a:ext>
            </a:extLst>
          </p:cNvPr>
          <p:cNvSpPr/>
          <p:nvPr/>
        </p:nvSpPr>
        <p:spPr>
          <a:xfrm>
            <a:off x="838200" y="986121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57768-861E-4A3E-C002-CDD4CFD06238}"/>
              </a:ext>
            </a:extLst>
          </p:cNvPr>
          <p:cNvSpPr/>
          <p:nvPr/>
        </p:nvSpPr>
        <p:spPr>
          <a:xfrm>
            <a:off x="838199" y="2917398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A09EA-9A0E-65A5-CC3C-0F2E9CE3A52A}"/>
              </a:ext>
            </a:extLst>
          </p:cNvPr>
          <p:cNvSpPr/>
          <p:nvPr/>
        </p:nvSpPr>
        <p:spPr>
          <a:xfrm>
            <a:off x="838198" y="4856783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8E06F-611C-86B8-0B77-7DCFFE3B3D3B}"/>
              </a:ext>
            </a:extLst>
          </p:cNvPr>
          <p:cNvSpPr/>
          <p:nvPr/>
        </p:nvSpPr>
        <p:spPr>
          <a:xfrm>
            <a:off x="3062514" y="1378857"/>
            <a:ext cx="7794172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9595D-CD43-6361-D403-B3257F3347A3}"/>
              </a:ext>
            </a:extLst>
          </p:cNvPr>
          <p:cNvSpPr/>
          <p:nvPr/>
        </p:nvSpPr>
        <p:spPr>
          <a:xfrm>
            <a:off x="3062514" y="3429000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6E9171-FFB9-0E0F-008C-92CD01C5C962}"/>
              </a:ext>
            </a:extLst>
          </p:cNvPr>
          <p:cNvSpPr/>
          <p:nvPr/>
        </p:nvSpPr>
        <p:spPr>
          <a:xfrm>
            <a:off x="7678057" y="342899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1A8A3F-C9D2-1548-07FF-4297EE64F06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5145995" y="1615395"/>
            <a:ext cx="1384754" cy="2242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6F22DDB-C41A-9182-A931-A134D4C9A02F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7453767" y="1550079"/>
            <a:ext cx="1384753" cy="2373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EFBA8-E36F-F665-1613-5C08AF885AD1}"/>
              </a:ext>
            </a:extLst>
          </p:cNvPr>
          <p:cNvSpPr/>
          <p:nvPr/>
        </p:nvSpPr>
        <p:spPr>
          <a:xfrm>
            <a:off x="3062514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‘Ram’, age: 32}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88E2C-F687-CDEA-CB90-C15462065776}"/>
              </a:ext>
            </a:extLst>
          </p:cNvPr>
          <p:cNvSpPr/>
          <p:nvPr/>
        </p:nvSpPr>
        <p:spPr>
          <a:xfrm>
            <a:off x="3091543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‘Shyam’}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951989-258E-F8F8-17B0-948FF8DBFBD0}"/>
              </a:ext>
            </a:extLst>
          </p:cNvPr>
          <p:cNvSpPr/>
          <p:nvPr/>
        </p:nvSpPr>
        <p:spPr>
          <a:xfrm>
            <a:off x="7678058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6D9E70-BB34-1114-CF7F-DAC00676CB41}"/>
              </a:ext>
            </a:extLst>
          </p:cNvPr>
          <p:cNvSpPr/>
          <p:nvPr/>
        </p:nvSpPr>
        <p:spPr>
          <a:xfrm>
            <a:off x="7707087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72970-F922-9F34-81D7-BE4A50F13721}"/>
              </a:ext>
            </a:extLst>
          </p:cNvPr>
          <p:cNvSpPr txBox="1"/>
          <p:nvPr/>
        </p:nvSpPr>
        <p:spPr>
          <a:xfrm>
            <a:off x="6371771" y="6391328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Schemaless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812B5DC-42BB-DA43-FAE3-9E18985CDE81}"/>
              </a:ext>
            </a:extLst>
          </p:cNvPr>
          <p:cNvSpPr/>
          <p:nvPr/>
        </p:nvSpPr>
        <p:spPr>
          <a:xfrm rot="11996879">
            <a:off x="5530254" y="6000995"/>
            <a:ext cx="863895" cy="665390"/>
          </a:xfrm>
          <a:prstGeom prst="rightArrow">
            <a:avLst>
              <a:gd name="adj1" fmla="val 31681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8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NoSQL?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1231900" y="148215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20AA8-E231-8361-E35A-C6B5E28B1CFC}"/>
              </a:ext>
            </a:extLst>
          </p:cNvPr>
          <p:cNvGrpSpPr/>
          <p:nvPr/>
        </p:nvGrpSpPr>
        <p:grpSpPr>
          <a:xfrm>
            <a:off x="337457" y="5029835"/>
            <a:ext cx="4640943" cy="1661251"/>
            <a:chOff x="337457" y="5029835"/>
            <a:chExt cx="4640943" cy="16612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7F71CED-E3DF-0C06-2B4D-95694BD6A8C3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65E32A-23C6-DA6B-2919-6C43CCD17656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title: ’Chair’, price: 120 }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8ECAF0-6B31-0295-F308-5C3B4B75B6F2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‘Book’, price: 20 } 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D5B4F61-9DA8-63F6-F878-C4F58F5D014A}"/>
              </a:ext>
            </a:extLst>
          </p:cNvPr>
          <p:cNvSpPr/>
          <p:nvPr/>
        </p:nvSpPr>
        <p:spPr>
          <a:xfrm>
            <a:off x="5972629" y="4535572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469CB-BD66-1A42-91F2-1F1803916473}"/>
              </a:ext>
            </a:extLst>
          </p:cNvPr>
          <p:cNvGrpSpPr/>
          <p:nvPr/>
        </p:nvGrpSpPr>
        <p:grpSpPr>
          <a:xfrm>
            <a:off x="5842000" y="5032163"/>
            <a:ext cx="4640943" cy="1661251"/>
            <a:chOff x="337457" y="5029835"/>
            <a:chExt cx="4640943" cy="166125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A31FC6-8A85-712D-23AB-157FA2B889E9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DC9603-962A-7038-8942-06C65CE2593B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name: ’Ram’, age: 32 }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B7D500-49CA-BF2D-D09F-FD4C27AAF961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‘Mohan’, age: 20 }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010C3E-945D-2CB1-D84D-5DFDD07C34A5}"/>
              </a:ext>
            </a:extLst>
          </p:cNvPr>
          <p:cNvGrpSpPr/>
          <p:nvPr/>
        </p:nvGrpSpPr>
        <p:grpSpPr>
          <a:xfrm>
            <a:off x="1231900" y="1895808"/>
            <a:ext cx="10408557" cy="1661251"/>
            <a:chOff x="337457" y="5029835"/>
            <a:chExt cx="4640943" cy="166125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0B6195-15EB-8F5D-2DBB-52D6F6BE391B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249D2B-29BF-AF82-8ABA-9E4472298954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F967DB-24A0-7327-C64B-C45958B2E51E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14:cNvPr>
              <p14:cNvContentPartPr/>
              <p14:nvPr/>
            </p14:nvContentPartPr>
            <p14:xfrm>
              <a:off x="3227434" y="1823223"/>
              <a:ext cx="3390120" cy="820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8434" y="1814223"/>
                <a:ext cx="340776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14:cNvPr>
              <p14:cNvContentPartPr/>
              <p14:nvPr/>
            </p14:nvContentPartPr>
            <p14:xfrm>
              <a:off x="627154" y="2031663"/>
              <a:ext cx="5519880" cy="3575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514" y="2013663"/>
                <a:ext cx="5555520" cy="36115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74F33EF-6A2D-1B7A-D83E-50CB15B73642}"/>
              </a:ext>
            </a:extLst>
          </p:cNvPr>
          <p:cNvSpPr txBox="1"/>
          <p:nvPr/>
        </p:nvSpPr>
        <p:spPr>
          <a:xfrm>
            <a:off x="4922494" y="1378857"/>
            <a:ext cx="155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 Data</a:t>
            </a:r>
          </a:p>
        </p:txBody>
      </p:sp>
    </p:spTree>
    <p:extLst>
      <p:ext uri="{BB962C8B-B14F-4D97-AF65-F5344CB8AC3E}">
        <p14:creationId xmlns:p14="http://schemas.microsoft.com/office/powerpoint/2010/main" val="307848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64668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C803B5F-FE3B-F820-3B81-6FBA51AFA7CA}"/>
              </a:ext>
            </a:extLst>
          </p:cNvPr>
          <p:cNvSpPr/>
          <p:nvPr/>
        </p:nvSpPr>
        <p:spPr>
          <a:xfrm>
            <a:off x="9855200" y="2090057"/>
            <a:ext cx="1669143" cy="32512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14C7F-6645-D62B-F1CF-72BDB409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vs Vertical Scaling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078B02-801D-0540-2C42-E54C0ED21D61}"/>
              </a:ext>
            </a:extLst>
          </p:cNvPr>
          <p:cNvSpPr/>
          <p:nvPr/>
        </p:nvSpPr>
        <p:spPr>
          <a:xfrm>
            <a:off x="838200" y="1480457"/>
            <a:ext cx="5257800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345B1-F4AE-6345-434A-E535DB6D3286}"/>
              </a:ext>
            </a:extLst>
          </p:cNvPr>
          <p:cNvSpPr/>
          <p:nvPr/>
        </p:nvSpPr>
        <p:spPr>
          <a:xfrm>
            <a:off x="6629400" y="1451202"/>
            <a:ext cx="5257800" cy="4789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 Scaling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2F7C1-46AA-2F16-9D4D-EDF6F67271BD}"/>
              </a:ext>
            </a:extLst>
          </p:cNvPr>
          <p:cNvSpPr/>
          <p:nvPr/>
        </p:nvSpPr>
        <p:spPr>
          <a:xfrm>
            <a:off x="493486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522CBB-AE4C-E05C-188F-44EC011740EA}"/>
              </a:ext>
            </a:extLst>
          </p:cNvPr>
          <p:cNvSpPr/>
          <p:nvPr/>
        </p:nvSpPr>
        <p:spPr>
          <a:xfrm>
            <a:off x="2204357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6E938-14C1-607F-26A5-90598DDF0072}"/>
              </a:ext>
            </a:extLst>
          </p:cNvPr>
          <p:cNvSpPr/>
          <p:nvPr/>
        </p:nvSpPr>
        <p:spPr>
          <a:xfrm>
            <a:off x="3949699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31F401-5DE2-B888-F6E0-62CAC89E2821}"/>
              </a:ext>
            </a:extLst>
          </p:cNvPr>
          <p:cNvSpPr/>
          <p:nvPr/>
        </p:nvSpPr>
        <p:spPr>
          <a:xfrm>
            <a:off x="667657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01A83-EBC8-C109-E5BC-E9894A7731CD}"/>
              </a:ext>
            </a:extLst>
          </p:cNvPr>
          <p:cNvSpPr/>
          <p:nvPr/>
        </p:nvSpPr>
        <p:spPr>
          <a:xfrm>
            <a:off x="2378528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1632B4-899D-2521-05E4-94E64E3592F3}"/>
              </a:ext>
            </a:extLst>
          </p:cNvPr>
          <p:cNvSpPr/>
          <p:nvPr/>
        </p:nvSpPr>
        <p:spPr>
          <a:xfrm>
            <a:off x="4123870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B491E7-A743-F40A-04A1-2356B3159492}"/>
              </a:ext>
            </a:extLst>
          </p:cNvPr>
          <p:cNvSpPr/>
          <p:nvPr/>
        </p:nvSpPr>
        <p:spPr>
          <a:xfrm>
            <a:off x="667657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DCEEB-6008-210B-59B6-B1248398B77E}"/>
              </a:ext>
            </a:extLst>
          </p:cNvPr>
          <p:cNvSpPr/>
          <p:nvPr/>
        </p:nvSpPr>
        <p:spPr>
          <a:xfrm>
            <a:off x="2378528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394AC-A439-AFA2-1251-146739538A95}"/>
              </a:ext>
            </a:extLst>
          </p:cNvPr>
          <p:cNvSpPr/>
          <p:nvPr/>
        </p:nvSpPr>
        <p:spPr>
          <a:xfrm>
            <a:off x="4123870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80F4BE-0D18-5CE6-4892-5CC8190FFA30}"/>
              </a:ext>
            </a:extLst>
          </p:cNvPr>
          <p:cNvSpPr/>
          <p:nvPr/>
        </p:nvSpPr>
        <p:spPr>
          <a:xfrm>
            <a:off x="667657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1268AD-00B9-8C86-ED2C-F6CB37BC7E40}"/>
              </a:ext>
            </a:extLst>
          </p:cNvPr>
          <p:cNvSpPr/>
          <p:nvPr/>
        </p:nvSpPr>
        <p:spPr>
          <a:xfrm>
            <a:off x="2378528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E88379-F701-BDD6-8314-2F41C239279B}"/>
              </a:ext>
            </a:extLst>
          </p:cNvPr>
          <p:cNvSpPr/>
          <p:nvPr/>
        </p:nvSpPr>
        <p:spPr>
          <a:xfrm>
            <a:off x="4123870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EF4E18-4931-06CC-66F9-59DCA40F8A46}"/>
              </a:ext>
            </a:extLst>
          </p:cNvPr>
          <p:cNvGrpSpPr/>
          <p:nvPr/>
        </p:nvGrpSpPr>
        <p:grpSpPr>
          <a:xfrm>
            <a:off x="5695041" y="2612571"/>
            <a:ext cx="1262743" cy="1741715"/>
            <a:chOff x="5695041" y="2612571"/>
            <a:chExt cx="1262743" cy="1741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BF1690-4D89-0198-7C0A-25A55E62A696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5B09B9-9788-2C75-8469-3141835BDFA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0098FA-3BE7-6FD8-AB11-3FD2BD27CA72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72ED28-1AAA-E16B-29CD-D281B778503E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A06FAA-DB2D-C03A-A834-266667464A93}"/>
              </a:ext>
            </a:extLst>
          </p:cNvPr>
          <p:cNvGrpSpPr/>
          <p:nvPr/>
        </p:nvGrpSpPr>
        <p:grpSpPr>
          <a:xfrm>
            <a:off x="7821386" y="2873829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F76095-20A2-872F-7A27-3E973684C22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8D0DE8-AE69-97DA-E301-79FACCEE5560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FEA0A66-0FFD-80BE-4CDD-88CB4BA29FF9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4BFD0F8-B7E8-BA00-E3E5-1B5FCC70E4D9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76BF6-A249-F38B-240E-E6937FCBF951}"/>
              </a:ext>
            </a:extLst>
          </p:cNvPr>
          <p:cNvGrpSpPr/>
          <p:nvPr/>
        </p:nvGrpSpPr>
        <p:grpSpPr>
          <a:xfrm>
            <a:off x="10259786" y="223792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620E747-90F5-A377-5436-BC47B311C0CE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370135-4852-8FE6-86D6-93357D1F1F1C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0F6560-300F-336B-C582-309CB5BD9F27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CA8C086-41C2-AA9F-5310-C2062C251761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BD0EF1-50F7-0BC3-0C46-D24F9DA46966}"/>
              </a:ext>
            </a:extLst>
          </p:cNvPr>
          <p:cNvGrpSpPr/>
          <p:nvPr/>
        </p:nvGrpSpPr>
        <p:grpSpPr>
          <a:xfrm>
            <a:off x="10259786" y="419939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5F6227-9113-4510-6033-F80847DBD53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DC8442-FF47-EFBE-059C-9C3F653585C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40EC20-FED5-0F40-30AC-2EE25128F965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F0D491A-CF02-D6A9-F5BA-7A84CAFF28D2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83DB609-84E3-BA86-8853-AA7A5B7331CC}"/>
              </a:ext>
            </a:extLst>
          </p:cNvPr>
          <p:cNvSpPr/>
          <p:nvPr/>
        </p:nvSpPr>
        <p:spPr>
          <a:xfrm rot="19483836">
            <a:off x="8853714" y="3035482"/>
            <a:ext cx="689431" cy="57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35A3E7-530D-B349-C7E0-6487DF8A8E60}"/>
              </a:ext>
            </a:extLst>
          </p:cNvPr>
          <p:cNvSpPr/>
          <p:nvPr/>
        </p:nvSpPr>
        <p:spPr>
          <a:xfrm>
            <a:off x="838200" y="5007427"/>
            <a:ext cx="5257800" cy="148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More Servers (and merge Data into one Database)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6914F8-1FE4-44F7-0F17-C14B9B73E8BB}"/>
              </a:ext>
            </a:extLst>
          </p:cNvPr>
          <p:cNvSpPr/>
          <p:nvPr/>
        </p:nvSpPr>
        <p:spPr>
          <a:xfrm>
            <a:off x="6629400" y="5564602"/>
            <a:ext cx="5257800" cy="84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Server Capacity/Hardware</a:t>
            </a:r>
          </a:p>
        </p:txBody>
      </p:sp>
    </p:spTree>
    <p:extLst>
      <p:ext uri="{BB962C8B-B14F-4D97-AF65-F5344CB8AC3E}">
        <p14:creationId xmlns:p14="http://schemas.microsoft.com/office/powerpoint/2010/main" val="165304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C891-E59A-1D1E-B9DB-676C312E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D5C870-2826-C2ED-E96C-7D77F0857BD1}"/>
              </a:ext>
            </a:extLst>
          </p:cNvPr>
          <p:cNvSpPr/>
          <p:nvPr/>
        </p:nvSpPr>
        <p:spPr>
          <a:xfrm>
            <a:off x="838199" y="1567543"/>
            <a:ext cx="4009571" cy="7402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CFA6-38A4-FF9B-9361-B93FD6FEE4CC}"/>
              </a:ext>
            </a:extLst>
          </p:cNvPr>
          <p:cNvSpPr/>
          <p:nvPr/>
        </p:nvSpPr>
        <p:spPr>
          <a:xfrm>
            <a:off x="6847113" y="1567543"/>
            <a:ext cx="4009571" cy="7402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F7718B-3CFA-4FD4-E21E-73BD189F04EA}"/>
              </a:ext>
            </a:extLst>
          </p:cNvPr>
          <p:cNvGrpSpPr/>
          <p:nvPr/>
        </p:nvGrpSpPr>
        <p:grpSpPr>
          <a:xfrm>
            <a:off x="838199" y="2522992"/>
            <a:ext cx="10018485" cy="473074"/>
            <a:chOff x="838199" y="2522992"/>
            <a:chExt cx="10018485" cy="7402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A22A85-47EF-8878-5ED6-B46BAFC3617B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uses Schemas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005943-828F-A8AE-C057-3EB38DD953C4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Schema-less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E7D3B81-BB21-AE68-61D4-14E027BC7390}"/>
              </a:ext>
            </a:extLst>
          </p:cNvPr>
          <p:cNvGrpSpPr/>
          <p:nvPr/>
        </p:nvGrpSpPr>
        <p:grpSpPr>
          <a:xfrm>
            <a:off x="838198" y="3170236"/>
            <a:ext cx="10018486" cy="1325563"/>
            <a:chOff x="838198" y="2522992"/>
            <a:chExt cx="10018486" cy="169817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5BC685-A079-24B4-54D8-110AB407516C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Relations !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16C00A-345C-E241-997D-CAA3BDEB2AA8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No(or very few) Relations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05ABAA-9275-790A-B2A7-398A81B75356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distributed across multiple tables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A3F174-4D32-4C1F-0BBE-A6C97C85B060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typically merged/ nested in a few collections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F67F49-3024-2857-7C6C-C9F0E8E8813F}"/>
              </a:ext>
            </a:extLst>
          </p:cNvPr>
          <p:cNvGrpSpPr/>
          <p:nvPr/>
        </p:nvGrpSpPr>
        <p:grpSpPr>
          <a:xfrm>
            <a:off x="838198" y="4665744"/>
            <a:ext cx="10018486" cy="1698171"/>
            <a:chOff x="838198" y="2522992"/>
            <a:chExt cx="10018486" cy="16981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7877D9-6452-5C13-E470-606EDD19EAAF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Horizontal scaling is difficult/impossible;</a:t>
              </a:r>
              <a:br>
                <a:rPr lang="en-US" dirty="0"/>
              </a:br>
              <a:r>
                <a:rPr lang="en-US" dirty="0"/>
                <a:t>Vertical scaling is possible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6154A0-5B3E-6778-1F52-8AE17A0BC5E0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Both horizontal and vertical scaling is possible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7353D6-4636-F619-7070-CBCF2A65ADF7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Limitations for lots of (thousands) read &amp; write queries per second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86565C-C769-0E94-0348-A0CA48F285A9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Great performance for mass read &amp; write requests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76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1593</Words>
  <Application>Microsoft Office PowerPoint</Application>
  <PresentationFormat>Widescreen</PresentationFormat>
  <Paragraphs>301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What’s SQL?</vt:lpstr>
      <vt:lpstr>Core SQL Database Characteristics</vt:lpstr>
      <vt:lpstr>SQL Queries</vt:lpstr>
      <vt:lpstr>NoSQL</vt:lpstr>
      <vt:lpstr>What’s NoSQL?</vt:lpstr>
      <vt:lpstr>NoSQL Characteristics</vt:lpstr>
      <vt:lpstr>Horizontal vs Vertical Scaling</vt:lpstr>
      <vt:lpstr>SQL vs NoSQL</vt:lpstr>
      <vt:lpstr>PowerPoint Presentation</vt:lpstr>
      <vt:lpstr>Sequelize</vt:lpstr>
      <vt:lpstr>What is Sequelize ?</vt:lpstr>
      <vt:lpstr>Core Concepts</vt:lpstr>
      <vt:lpstr>Sequelize</vt:lpstr>
      <vt:lpstr>Adding One–to-Many Relationship</vt:lpstr>
      <vt:lpstr>PowerPoint Presentation</vt:lpstr>
      <vt:lpstr>Module Summary</vt:lpstr>
      <vt:lpstr>NoSQL Databases/ MonogoDB</vt:lpstr>
      <vt:lpstr>What? MonogoDB</vt:lpstr>
      <vt:lpstr>How it works</vt:lpstr>
      <vt:lpstr>JSON (BSON) Data Format</vt:lpstr>
      <vt:lpstr>What’s NoSQL?</vt:lpstr>
      <vt:lpstr>NoSQL Characteristics</vt:lpstr>
      <vt:lpstr>PowerPoint Presentation</vt:lpstr>
      <vt:lpstr>Module Summary</vt:lpstr>
      <vt:lpstr>What is Mongoose?</vt:lpstr>
      <vt:lpstr>Core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Chaturvedi</dc:creator>
  <cp:lastModifiedBy>Piyush Chaturvedi</cp:lastModifiedBy>
  <cp:revision>11</cp:revision>
  <dcterms:created xsi:type="dcterms:W3CDTF">2023-04-28T11:21:44Z</dcterms:created>
  <dcterms:modified xsi:type="dcterms:W3CDTF">2023-05-24T14:27:09Z</dcterms:modified>
</cp:coreProperties>
</file>