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3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5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D9242-1F6D-4439-B4E3-3D1C86DAD4C7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C3207-0848-4221-B19D-D39C63567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65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F3EE-5BF6-F7B2-5D99-487BCF87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8B589-4D52-09CC-0D4D-124700458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887EB-7FAD-E97D-3F40-9CC66B06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DD197-8423-91A9-F5BF-D00C6647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54937-1175-57EA-0AEA-E8F0CCD1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1F37-266A-5E1A-EF6D-9D1C483D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F8DF5-D1C3-904E-7957-70AAEADCD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424B-2724-3F4C-FDBE-631E456B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2068B-607A-FC05-23F7-2415B739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04310-27D8-EE24-BC28-D92C61CB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8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E8BB7-E446-3474-0D93-EE25E017A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CF124-13B8-12F5-7592-AA578C6F9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EEE7F-342C-71B8-0DB0-E62A24CB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B859E-FA9B-A4FD-F775-3BA8B9B3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22A54-90C5-ED58-DEC8-32F35658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2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61B9-4BC3-3BA9-14DB-DC0621FC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502AF-EE32-A0E1-03AF-46EBD53C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29A95-ADE7-DDAF-7CA1-565EA14D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FF4EB-A1B3-0C21-5D2A-9AEFE7403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A26B1-068E-98B4-D5A2-E9467345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6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F136-5663-C5B8-49E7-A5BE63EC2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E5877-709D-438F-6C78-A35AD7F5A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BAB27-0CF1-4E6F-7D43-AE932159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C8236-41D5-2D50-E9D3-F47AC63F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2C04-9D27-5419-137E-F113FB6C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5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30E6-48AF-108F-9FD5-35CF799E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1225-9DD0-1D39-6F52-92325728E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566B5-B5DD-DD85-45E7-22B79D16D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2A315-57EF-5448-C917-143D6730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944BA-B107-3960-9A52-5D85A559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6120C-4382-23C8-D49B-E597CFC0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7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C203-E861-8F19-FB39-F5CAA12E9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3DE18-9B0A-D8A2-1DF1-52910FC44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0C7A4-B596-C541-9F93-408A08EFF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54CD0-E852-EF82-E493-88098990A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B6C4B-9722-379D-2A63-70E8E1EBE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212E46-618E-F297-1A26-D0ACEF5B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8927D-B50B-2126-46A4-65F13325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097C7-FC91-BF83-B5EC-BD06D896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8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CCEC-99C0-1026-9DD1-09139BEC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39F2E-C782-8AEF-DB6B-F332EECC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4A6CE-3A33-E9ED-CDD9-9877E383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4E758-6387-4D6F-2BC8-8484D4AC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3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7ABA6-F4B7-0219-C0B3-0C13EB38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6FFB0-78FC-2B94-07D4-A05B9CD3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91162-49A5-F0BD-551C-8C570B1D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0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0819-CDF8-7834-223E-89DCB6A1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C104E-54F6-8C04-A30E-FBD253433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D4D5C-F1DC-48E3-1DA3-CBA82CAEF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B7793-B48C-1667-6342-ACE1799F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3E363-B254-DB69-FA25-6B7C599A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A0CFF-10ED-3582-03E2-B112F1ED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3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ACF4-4306-010C-AD8B-9EBD70B0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4A5EA-5F2B-3AC8-EC8C-503EE3AD9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3842-1F27-B937-6C51-0C0E98E7F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1D094-A590-1BE7-1F4F-3F7D76AB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CDE4D-CD8D-EAA4-D520-91E68E25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2412A-F55A-B01D-31F9-09BCAF8C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5FD98-C78B-83ED-4ED5-E890121A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352AA-E2EF-B280-C4C8-53F51C4A6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DCF97-19E6-F34A-BB5C-7715D9BE2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5991C-D94C-4C76-AE92-3C44B7FD323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5DD70-30AD-BF50-A04F-0AC1F8D3D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A0AA2-0FEA-15F4-D8F6-CD7B024E6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479F-9A9D-E06F-8D48-B8B3D7578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A0E22-F71B-D1CA-5D02-7E0351C37A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JavaScript Runtime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D390E-AEAE-24B7-0948-22058ABF918A}"/>
              </a:ext>
            </a:extLst>
          </p:cNvPr>
          <p:cNvSpPr txBox="1"/>
          <p:nvPr/>
        </p:nvSpPr>
        <p:spPr>
          <a:xfrm>
            <a:off x="4792245" y="5257800"/>
            <a:ext cx="260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“JavaScript on the Server”</a:t>
            </a:r>
          </a:p>
        </p:txBody>
      </p:sp>
    </p:spTree>
    <p:extLst>
      <p:ext uri="{BB962C8B-B14F-4D97-AF65-F5344CB8AC3E}">
        <p14:creationId xmlns:p14="http://schemas.microsoft.com/office/powerpoint/2010/main" val="724692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CB13-6A70-22A1-4636-5035793F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651B9C-35A6-D6BA-7B01-DA52069612D6}"/>
              </a:ext>
            </a:extLst>
          </p:cNvPr>
          <p:cNvSpPr/>
          <p:nvPr/>
        </p:nvSpPr>
        <p:spPr>
          <a:xfrm>
            <a:off x="955342" y="178785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Weakly Typed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8A759-41AE-9034-228B-5614EFE12D64}"/>
              </a:ext>
            </a:extLst>
          </p:cNvPr>
          <p:cNvSpPr/>
          <p:nvPr/>
        </p:nvSpPr>
        <p:spPr>
          <a:xfrm>
            <a:off x="4640238" y="178785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Object-Oriented Language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F02DE1-BB0B-233A-7485-3A2547827FC5}"/>
              </a:ext>
            </a:extLst>
          </p:cNvPr>
          <p:cNvSpPr/>
          <p:nvPr/>
        </p:nvSpPr>
        <p:spPr>
          <a:xfrm>
            <a:off x="8815315" y="1772575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Versatile Language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DC9F80-6426-DF07-6216-B9C75B395DAF}"/>
              </a:ext>
            </a:extLst>
          </p:cNvPr>
          <p:cNvSpPr/>
          <p:nvPr/>
        </p:nvSpPr>
        <p:spPr>
          <a:xfrm>
            <a:off x="913829" y="2975212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explicit type assignment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2DB878-538E-0ECE-F0D6-BC98466FD4D9}"/>
              </a:ext>
            </a:extLst>
          </p:cNvPr>
          <p:cNvSpPr/>
          <p:nvPr/>
        </p:nvSpPr>
        <p:spPr>
          <a:xfrm>
            <a:off x="913829" y="416256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types can be switched dynamically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F80FC6-1772-FFBB-4B34-2298113B9188}"/>
              </a:ext>
            </a:extLst>
          </p:cNvPr>
          <p:cNvSpPr/>
          <p:nvPr/>
        </p:nvSpPr>
        <p:spPr>
          <a:xfrm>
            <a:off x="4640238" y="2934269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can be organized in logical objects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69A8F7-025F-2E52-E0AA-41AD4039B105}"/>
              </a:ext>
            </a:extLst>
          </p:cNvPr>
          <p:cNvSpPr/>
          <p:nvPr/>
        </p:nvSpPr>
        <p:spPr>
          <a:xfrm>
            <a:off x="4640238" y="4165979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and reference types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39F8D7-5A8B-2D2C-EDC5-F32AD7F8DC40}"/>
              </a:ext>
            </a:extLst>
          </p:cNvPr>
          <p:cNvSpPr/>
          <p:nvPr/>
        </p:nvSpPr>
        <p:spPr>
          <a:xfrm>
            <a:off x="8815315" y="2934269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Runs in browser &amp; directly on a PC/server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773A52-854D-670F-023D-C5BE2AF64589}"/>
              </a:ext>
            </a:extLst>
          </p:cNvPr>
          <p:cNvSpPr/>
          <p:nvPr/>
        </p:nvSpPr>
        <p:spPr>
          <a:xfrm>
            <a:off x="8815315" y="416256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perform a broad variety of tasks</a:t>
            </a:r>
          </a:p>
        </p:txBody>
      </p:sp>
    </p:spTree>
    <p:extLst>
      <p:ext uri="{BB962C8B-B14F-4D97-AF65-F5344CB8AC3E}">
        <p14:creationId xmlns:p14="http://schemas.microsoft.com/office/powerpoint/2010/main" val="316498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7757-C13C-1933-8CB4-F6027C61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4D12A-445C-5C4A-755C-56AF3CF85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Refreshing the core syntax</a:t>
            </a:r>
          </a:p>
          <a:p>
            <a:r>
              <a:rPr lang="en-US" dirty="0"/>
              <a:t>Working with objects, Properties &amp; Methods</a:t>
            </a:r>
          </a:p>
          <a:p>
            <a:r>
              <a:rPr lang="en-US" dirty="0"/>
              <a:t>Arrays &amp; Array methods</a:t>
            </a:r>
          </a:p>
          <a:p>
            <a:r>
              <a:rPr lang="en-US" dirty="0"/>
              <a:t>Understanding Spread &amp; Rest Operators.</a:t>
            </a:r>
          </a:p>
          <a:p>
            <a:r>
              <a:rPr lang="en-US" dirty="0"/>
              <a:t>Destructuring </a:t>
            </a:r>
          </a:p>
          <a:p>
            <a:r>
              <a:rPr lang="en-US" dirty="0"/>
              <a:t>Async Code &amp; Promises</a:t>
            </a:r>
          </a:p>
          <a:p>
            <a:r>
              <a:rPr lang="en-US" dirty="0"/>
              <a:t>Promises (Pending=&gt;</a:t>
            </a:r>
            <a:r>
              <a:rPr lang="en-US" dirty="0" err="1"/>
              <a:t>resolve.then</a:t>
            </a:r>
            <a:r>
              <a:rPr lang="en-US" dirty="0"/>
              <a:t>()=&gt;</a:t>
            </a:r>
            <a:r>
              <a:rPr lang="en-US" dirty="0" err="1"/>
              <a:t>reject.catch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087655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2AD8-33CB-A5F4-8D0B-8652BC22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is First Class Citizens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B0F0-BC8E-7E2F-321D-BC6E19D4F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 we can assign a function to a variable.</a:t>
            </a:r>
          </a:p>
          <a:p>
            <a:r>
              <a:rPr lang="en-US" dirty="0"/>
              <a:t>Pass a function as an Argument</a:t>
            </a:r>
          </a:p>
          <a:p>
            <a:r>
              <a:rPr lang="en-US" dirty="0"/>
              <a:t>Returning functions</a:t>
            </a:r>
          </a:p>
        </p:txBody>
      </p:sp>
    </p:spTree>
    <p:extLst>
      <p:ext uri="{BB962C8B-B14F-4D97-AF65-F5344CB8AC3E}">
        <p14:creationId xmlns:p14="http://schemas.microsoft.com/office/powerpoint/2010/main" val="3160974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FFF9-1D2B-8E03-B45F-061CFB5D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33C35-FD6F-9F47-812F-B667F47E9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function that is passed as an argument is called a callback function.</a:t>
            </a:r>
          </a:p>
          <a:p>
            <a:r>
              <a:rPr lang="en-US" dirty="0"/>
              <a:t>A callback is a function that is to be executed after another function has finished executing – hence the name ‘call back’.</a:t>
            </a:r>
          </a:p>
        </p:txBody>
      </p:sp>
    </p:spTree>
    <p:extLst>
      <p:ext uri="{BB962C8B-B14F-4D97-AF65-F5344CB8AC3E}">
        <p14:creationId xmlns:p14="http://schemas.microsoft.com/office/powerpoint/2010/main" val="1265353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7C41-7A78-C059-564E-438E3741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Callback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05FFF-AB42-219D-53C6-CD50C266E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an event driven language. This means that instead of waiting for a response before moving on, JS will keep executing while listening for other events.</a:t>
            </a:r>
          </a:p>
          <a:p>
            <a:endParaRPr lang="en-US" dirty="0"/>
          </a:p>
          <a:p>
            <a:r>
              <a:rPr lang="en-US" dirty="0"/>
              <a:t>Callbacks are a way to make sure certain code doesn’t execute until other code has already finished execution.</a:t>
            </a:r>
          </a:p>
        </p:txBody>
      </p:sp>
    </p:spTree>
    <p:extLst>
      <p:ext uri="{BB962C8B-B14F-4D97-AF65-F5344CB8AC3E}">
        <p14:creationId xmlns:p14="http://schemas.microsoft.com/office/powerpoint/2010/main" val="290054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E62A-9B19-CDDF-6886-089CD1E0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in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AA42E-DB0B-E9C7-A336-A08D0E3AC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Callbacks are just the name of a convention for using JS functions. There isn’t a special thing called a ‘callback’ in the JS language. It’s just a convention. Instead of immediately returning some result like most functions, functions that use callbacks take some time to produce a result.</a:t>
            </a:r>
          </a:p>
          <a:p>
            <a:endParaRPr lang="en-US" dirty="0"/>
          </a:p>
          <a:p>
            <a:r>
              <a:rPr lang="en-US" dirty="0"/>
              <a:t>The word ‘asynchronous’, aka ‘async’ just mean ‘ take some time’ or ‘happens in the future, not right now’. Usually callbacks only used when doing I/O, e.g. downloading things, reading files, talking to databases, etc.</a:t>
            </a:r>
          </a:p>
          <a:p>
            <a:endParaRPr lang="en-US" dirty="0"/>
          </a:p>
          <a:p>
            <a:r>
              <a:rPr lang="en-US" dirty="0"/>
              <a:t>“Callback Hell”</a:t>
            </a:r>
          </a:p>
        </p:txBody>
      </p:sp>
    </p:spTree>
    <p:extLst>
      <p:ext uri="{BB962C8B-B14F-4D97-AF65-F5344CB8AC3E}">
        <p14:creationId xmlns:p14="http://schemas.microsoft.com/office/powerpoint/2010/main" val="4065676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9D20-AE1D-93B1-BEE1-147E163F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 In JSS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14CF0-A5DB-5A03-E3D7-DF8AB386C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Promises are used to handle asynchronous operations in JS. They are easy to mange when dealing with multiple asynchronous operations where callbacks can create callback hell leading to unmanageable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Promise is an object that keep track about whether a certain event has happened already or not.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Determines what happens after the events has happened.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resolveFunc</a:t>
            </a:r>
            <a:r>
              <a:rPr lang="en-US" dirty="0"/>
              <a:t>(value) //call on fulfilled</a:t>
            </a:r>
          </a:p>
          <a:p>
            <a:pPr marL="0" indent="0">
              <a:buNone/>
            </a:pPr>
            <a:r>
              <a:rPr lang="en-US" dirty="0" err="1"/>
              <a:t>rejectFunc</a:t>
            </a:r>
            <a:r>
              <a:rPr lang="en-US" dirty="0"/>
              <a:t>(reason) //call on rejected</a:t>
            </a:r>
          </a:p>
        </p:txBody>
      </p:sp>
    </p:spTree>
    <p:extLst>
      <p:ext uri="{BB962C8B-B14F-4D97-AF65-F5344CB8AC3E}">
        <p14:creationId xmlns:p14="http://schemas.microsoft.com/office/powerpoint/2010/main" val="3150965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2A42-57D5-A1B5-6539-CA3C6D36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Async/await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DDBFA-59A2-DDBE-E10F-0A44F20F8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There’s a special syntax to work with promises in a more comfortable fashion, called ‘async/await’. It easy to understand and use.</a:t>
            </a:r>
          </a:p>
          <a:p>
            <a:pPr marL="0" indent="0">
              <a:buNone/>
            </a:pPr>
            <a:r>
              <a:rPr lang="en-US" dirty="0"/>
              <a:t>The word ‘async’ before a function means one simple thing: a function always returns a promise.</a:t>
            </a:r>
          </a:p>
          <a:p>
            <a:pPr marL="0" indent="0">
              <a:buNone/>
            </a:pPr>
            <a:r>
              <a:rPr lang="en-US" dirty="0"/>
              <a:t>So the async keyboard is added to functions to tell them to return a promise rather than directly returning the value.</a:t>
            </a:r>
          </a:p>
          <a:p>
            <a:pPr marL="0" indent="0">
              <a:buNone/>
            </a:pPr>
            <a:r>
              <a:rPr lang="en-US" dirty="0"/>
              <a:t>We can use await when calling any functions that returns a Promise, including web API functions.</a:t>
            </a:r>
          </a:p>
          <a:p>
            <a:pPr marL="0" indent="0">
              <a:buNone/>
            </a:pPr>
            <a:r>
              <a:rPr lang="en-US" dirty="0"/>
              <a:t>The keyword await makes JS wait until that promise settles and returns its result.</a:t>
            </a:r>
          </a:p>
        </p:txBody>
      </p:sp>
    </p:spTree>
    <p:extLst>
      <p:ext uri="{BB962C8B-B14F-4D97-AF65-F5344CB8AC3E}">
        <p14:creationId xmlns:p14="http://schemas.microsoft.com/office/powerpoint/2010/main" val="1189757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C072-1F4D-14C1-0B29-EF6E038D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: Nodejs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EF9E3-C7B4-4B81-3E5C-BE810F96A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web work?</a:t>
            </a:r>
          </a:p>
          <a:p>
            <a:r>
              <a:rPr lang="en-US" dirty="0"/>
              <a:t>Creating a Node.js Server</a:t>
            </a:r>
          </a:p>
          <a:p>
            <a:r>
              <a:rPr lang="en-US" dirty="0"/>
              <a:t>Using Node Core Modules</a:t>
            </a:r>
          </a:p>
          <a:p>
            <a:r>
              <a:rPr lang="en-US" dirty="0"/>
              <a:t>Working with Requests &amp; responses (Basics)</a:t>
            </a:r>
          </a:p>
          <a:p>
            <a:r>
              <a:rPr lang="en-US" dirty="0"/>
              <a:t>Asynchronous Code &amp; the Event Loop</a:t>
            </a:r>
          </a:p>
        </p:txBody>
      </p:sp>
    </p:spTree>
    <p:extLst>
      <p:ext uri="{BB962C8B-B14F-4D97-AF65-F5344CB8AC3E}">
        <p14:creationId xmlns:p14="http://schemas.microsoft.com/office/powerpoint/2010/main" val="982381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49E2-E46B-1CC8-541A-C288B67B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696"/>
          </a:xfrm>
        </p:spPr>
        <p:txBody>
          <a:bodyPr/>
          <a:lstStyle/>
          <a:p>
            <a:r>
              <a:rPr lang="en-US" dirty="0"/>
              <a:t>How The web works.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A9919-B2F8-33CF-D92E-58FCC99CFB59}"/>
              </a:ext>
            </a:extLst>
          </p:cNvPr>
          <p:cNvSpPr txBox="1"/>
          <p:nvPr/>
        </p:nvSpPr>
        <p:spPr>
          <a:xfrm>
            <a:off x="5049671" y="6123542"/>
            <a:ext cx="136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&lt;Your Code&gt;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37992-6C94-2D5C-C6A6-2A82ED1DF6ED}"/>
              </a:ext>
            </a:extLst>
          </p:cNvPr>
          <p:cNvSpPr txBox="1"/>
          <p:nvPr/>
        </p:nvSpPr>
        <p:spPr>
          <a:xfrm>
            <a:off x="1364775" y="6123542"/>
            <a:ext cx="227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Node.js,PHP,ASP.NET</a:t>
            </a:r>
            <a:r>
              <a:rPr lang="en-US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1D6455-1D30-45FD-A6C3-00F581B1A2BA}"/>
              </a:ext>
            </a:extLst>
          </p:cNvPr>
          <p:cNvSpPr txBox="1"/>
          <p:nvPr/>
        </p:nvSpPr>
        <p:spPr>
          <a:xfrm>
            <a:off x="8980227" y="6123542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  <a:p>
            <a:r>
              <a:rPr lang="en-US" dirty="0" err="1"/>
              <a:t>NoSql</a:t>
            </a:r>
            <a:r>
              <a:rPr lang="en-US" dirty="0"/>
              <a:t>, </a:t>
            </a:r>
            <a:r>
              <a:rPr lang="en-US" dirty="0" err="1"/>
              <a:t>Sql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621EDF-382D-D202-F9D9-945A509F0FD8}"/>
              </a:ext>
            </a:extLst>
          </p:cNvPr>
          <p:cNvCxnSpPr>
            <a:endCxn id="4" idx="1"/>
          </p:cNvCxnSpPr>
          <p:nvPr/>
        </p:nvCxnSpPr>
        <p:spPr>
          <a:xfrm>
            <a:off x="3780430" y="6308208"/>
            <a:ext cx="1269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FA763A-4E19-85EF-D6FC-8B4912F70200}"/>
              </a:ext>
            </a:extLst>
          </p:cNvPr>
          <p:cNvCxnSpPr/>
          <p:nvPr/>
        </p:nvCxnSpPr>
        <p:spPr>
          <a:xfrm>
            <a:off x="6646460" y="6308208"/>
            <a:ext cx="20062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92D918-3FBE-C835-2D9F-A924344CA048}"/>
              </a:ext>
            </a:extLst>
          </p:cNvPr>
          <p:cNvCxnSpPr/>
          <p:nvPr/>
        </p:nvCxnSpPr>
        <p:spPr>
          <a:xfrm>
            <a:off x="5622878" y="5513696"/>
            <a:ext cx="0" cy="6098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8A0B25-6FE1-993D-B60D-E5987AB7F547}"/>
              </a:ext>
            </a:extLst>
          </p:cNvPr>
          <p:cNvSpPr txBox="1"/>
          <p:nvPr/>
        </p:nvSpPr>
        <p:spPr>
          <a:xfrm>
            <a:off x="4938043" y="4963979"/>
            <a:ext cx="19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  <a:p>
            <a:r>
              <a:rPr lang="en-US" dirty="0"/>
              <a:t>(at 10.212.212.12)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A604B8-DCF1-913F-6139-21E4E6BCA4C4}"/>
              </a:ext>
            </a:extLst>
          </p:cNvPr>
          <p:cNvSpPr txBox="1"/>
          <p:nvPr/>
        </p:nvSpPr>
        <p:spPr>
          <a:xfrm>
            <a:off x="5418161" y="1091822"/>
            <a:ext cx="1248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User/Client</a:t>
            </a:r>
          </a:p>
          <a:p>
            <a:r>
              <a:rPr lang="en-US" dirty="0"/>
              <a:t>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2D399D-C5E0-8DBA-A5DC-FE6DAD7D8DEA}"/>
              </a:ext>
            </a:extLst>
          </p:cNvPr>
          <p:cNvSpPr txBox="1"/>
          <p:nvPr/>
        </p:nvSpPr>
        <p:spPr>
          <a:xfrm>
            <a:off x="1253494" y="2815499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1556202-43ED-0B67-4450-38EE46F01E1D}"/>
              </a:ext>
            </a:extLst>
          </p:cNvPr>
          <p:cNvCxnSpPr>
            <a:stCxn id="14" idx="1"/>
            <a:endCxn id="17" idx="0"/>
          </p:cNvCxnSpPr>
          <p:nvPr/>
        </p:nvCxnSpPr>
        <p:spPr>
          <a:xfrm rot="10800000" flipV="1">
            <a:off x="1725643" y="1414987"/>
            <a:ext cx="3692518" cy="14005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A9F0737-048A-BC24-4CCB-FC0E35A1F568}"/>
              </a:ext>
            </a:extLst>
          </p:cNvPr>
          <p:cNvCxnSpPr>
            <a:stCxn id="17" idx="2"/>
            <a:endCxn id="13" idx="1"/>
          </p:cNvCxnSpPr>
          <p:nvPr/>
        </p:nvCxnSpPr>
        <p:spPr>
          <a:xfrm rot="16200000" flipH="1">
            <a:off x="2280686" y="2629788"/>
            <a:ext cx="2102314" cy="3212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A93052E-F287-3DB3-F1AB-53EAD623F3FC}"/>
              </a:ext>
            </a:extLst>
          </p:cNvPr>
          <p:cNvSpPr txBox="1"/>
          <p:nvPr/>
        </p:nvSpPr>
        <p:spPr>
          <a:xfrm>
            <a:off x="9793078" y="2815499"/>
            <a:ext cx="117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6194852-AB2F-B40B-5DB8-FACA303B211A}"/>
              </a:ext>
            </a:extLst>
          </p:cNvPr>
          <p:cNvCxnSpPr>
            <a:cxnSpLocks/>
            <a:stCxn id="13" idx="3"/>
            <a:endCxn id="24" idx="2"/>
          </p:cNvCxnSpPr>
          <p:nvPr/>
        </p:nvCxnSpPr>
        <p:spPr>
          <a:xfrm flipV="1">
            <a:off x="6845425" y="3184831"/>
            <a:ext cx="3533295" cy="2102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A0CCBE0-2D26-B9DB-9BC8-DF0356241891}"/>
              </a:ext>
            </a:extLst>
          </p:cNvPr>
          <p:cNvCxnSpPr>
            <a:stCxn id="24" idx="0"/>
            <a:endCxn id="14" idx="3"/>
          </p:cNvCxnSpPr>
          <p:nvPr/>
        </p:nvCxnSpPr>
        <p:spPr>
          <a:xfrm rot="16200000" flipV="1">
            <a:off x="7822459" y="259238"/>
            <a:ext cx="1400511" cy="3712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59658C0-BF03-4143-3273-52D77A8DEF5B}"/>
              </a:ext>
            </a:extLst>
          </p:cNvPr>
          <p:cNvSpPr txBox="1"/>
          <p:nvPr/>
        </p:nvSpPr>
        <p:spPr>
          <a:xfrm>
            <a:off x="5166393" y="2212635"/>
            <a:ext cx="208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http://my-page.com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478803-CFB9-C22F-4AA0-2C50759930B8}"/>
              </a:ext>
            </a:extLst>
          </p:cNvPr>
          <p:cNvSpPr txBox="1"/>
          <p:nvPr/>
        </p:nvSpPr>
        <p:spPr>
          <a:xfrm>
            <a:off x="5166393" y="2815499"/>
            <a:ext cx="165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Lookup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104B27D-8F0C-DB6E-32AE-50D13913BF1E}"/>
              </a:ext>
            </a:extLst>
          </p:cNvPr>
          <p:cNvCxnSpPr>
            <a:stCxn id="14" idx="2"/>
          </p:cNvCxnSpPr>
          <p:nvPr/>
        </p:nvCxnSpPr>
        <p:spPr>
          <a:xfrm>
            <a:off x="6042435" y="1738153"/>
            <a:ext cx="53565" cy="47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E6E3377-BB66-2F64-ACFD-3886EEC1E0C1}"/>
              </a:ext>
            </a:extLst>
          </p:cNvPr>
          <p:cNvSpPr txBox="1"/>
          <p:nvPr/>
        </p:nvSpPr>
        <p:spPr>
          <a:xfrm>
            <a:off x="6210557" y="1771868"/>
            <a:ext cx="77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CA2F83-42A5-385C-241F-B272436D5AA9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 flipH="1">
            <a:off x="5995435" y="2581967"/>
            <a:ext cx="215123" cy="23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81185F4-8BFF-F3D1-7FD1-323DB1AB4AB0}"/>
              </a:ext>
            </a:extLst>
          </p:cNvPr>
          <p:cNvCxnSpPr>
            <a:stCxn id="33" idx="1"/>
            <a:endCxn id="17" idx="3"/>
          </p:cNvCxnSpPr>
          <p:nvPr/>
        </p:nvCxnSpPr>
        <p:spPr>
          <a:xfrm flipH="1">
            <a:off x="2197791" y="3000165"/>
            <a:ext cx="2968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08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4D9E-9E22-F851-D698-ACD36640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94863" cy="794935"/>
          </a:xfrm>
        </p:spPr>
        <p:txBody>
          <a:bodyPr/>
          <a:lstStyle/>
          <a:p>
            <a:r>
              <a:rPr lang="en-US" dirty="0"/>
              <a:t>What Does That Mean?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50ED3-7216-995D-7E88-DF6E521B5C1D}"/>
              </a:ext>
            </a:extLst>
          </p:cNvPr>
          <p:cNvSpPr txBox="1"/>
          <p:nvPr/>
        </p:nvSpPr>
        <p:spPr>
          <a:xfrm>
            <a:off x="5131558" y="354841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V8 engine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D7589B-D7AC-6C86-E225-22EE881967C2}"/>
              </a:ext>
            </a:extLst>
          </p:cNvPr>
          <p:cNvSpPr txBox="1"/>
          <p:nvPr/>
        </p:nvSpPr>
        <p:spPr>
          <a:xfrm>
            <a:off x="5131558" y="164772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65BBC-6655-BE19-6C0E-36CD194D0AA3}"/>
              </a:ext>
            </a:extLst>
          </p:cNvPr>
          <p:cNvSpPr txBox="1"/>
          <p:nvPr/>
        </p:nvSpPr>
        <p:spPr>
          <a:xfrm>
            <a:off x="5131558" y="5631750"/>
            <a:ext cx="323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8A53B0-B752-19CA-87DA-05B638564EA5}"/>
              </a:ext>
            </a:extLst>
          </p:cNvPr>
          <p:cNvSpPr txBox="1"/>
          <p:nvPr/>
        </p:nvSpPr>
        <p:spPr>
          <a:xfrm>
            <a:off x="996287" y="3548418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084F2-D9A0-747C-2944-AB66BBE007C5}"/>
              </a:ext>
            </a:extLst>
          </p:cNvPr>
          <p:cNvSpPr txBox="1"/>
          <p:nvPr/>
        </p:nvSpPr>
        <p:spPr>
          <a:xfrm>
            <a:off x="9430603" y="352921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Code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C40E51F-26A5-FA1B-371C-BE1E0F0E0614}"/>
              </a:ext>
            </a:extLst>
          </p:cNvPr>
          <p:cNvSpPr/>
          <p:nvPr/>
        </p:nvSpPr>
        <p:spPr>
          <a:xfrm>
            <a:off x="2552131" y="3429000"/>
            <a:ext cx="1678675" cy="673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EB507ED-8654-A102-1893-15A5EE684C1E}"/>
              </a:ext>
            </a:extLst>
          </p:cNvPr>
          <p:cNvSpPr/>
          <p:nvPr/>
        </p:nvSpPr>
        <p:spPr>
          <a:xfrm>
            <a:off x="6769290" y="3429000"/>
            <a:ext cx="2374710" cy="794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DF2598-7FB5-B0C3-A31D-3DF0D59786F0}"/>
              </a:ext>
            </a:extLst>
          </p:cNvPr>
          <p:cNvSpPr txBox="1"/>
          <p:nvPr/>
        </p:nvSpPr>
        <p:spPr>
          <a:xfrm>
            <a:off x="2552131" y="3211239"/>
            <a:ext cx="112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Written 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D925E5-7611-440E-8BD0-0C14D1115534}"/>
              </a:ext>
            </a:extLst>
          </p:cNvPr>
          <p:cNvSpPr txBox="1"/>
          <p:nvPr/>
        </p:nvSpPr>
        <p:spPr>
          <a:xfrm>
            <a:off x="6769290" y="3211239"/>
            <a:ext cx="12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to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AE0488A-DA77-489A-46C7-F99A38465249}"/>
              </a:ext>
            </a:extLst>
          </p:cNvPr>
          <p:cNvSpPr/>
          <p:nvPr/>
        </p:nvSpPr>
        <p:spPr>
          <a:xfrm>
            <a:off x="5336275" y="2115403"/>
            <a:ext cx="685270" cy="1309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71E1971-9723-FBD4-BE7F-7AF6461D7511}"/>
              </a:ext>
            </a:extLst>
          </p:cNvPr>
          <p:cNvSpPr/>
          <p:nvPr/>
        </p:nvSpPr>
        <p:spPr>
          <a:xfrm rot="10800000">
            <a:off x="5350134" y="4273107"/>
            <a:ext cx="685270" cy="1309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98F36D-74F7-F16F-89BB-D2F7BC0CF026}"/>
              </a:ext>
            </a:extLst>
          </p:cNvPr>
          <p:cNvSpPr txBox="1"/>
          <p:nvPr/>
        </p:nvSpPr>
        <p:spPr>
          <a:xfrm>
            <a:off x="5869733" y="240164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A8A42-55BD-9CC7-7542-6F7EBB23F982}"/>
              </a:ext>
            </a:extLst>
          </p:cNvPr>
          <p:cNvSpPr txBox="1"/>
          <p:nvPr/>
        </p:nvSpPr>
        <p:spPr>
          <a:xfrm>
            <a:off x="6021545" y="4803720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JavaScript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7C42C95-3FFF-CE50-504F-7A9813E4AB64}"/>
              </a:ext>
            </a:extLst>
          </p:cNvPr>
          <p:cNvCxnSpPr>
            <a:endCxn id="11" idx="0"/>
          </p:cNvCxnSpPr>
          <p:nvPr/>
        </p:nvCxnSpPr>
        <p:spPr>
          <a:xfrm rot="10800000" flipV="1">
            <a:off x="3116709" y="1832393"/>
            <a:ext cx="1605416" cy="13788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BE59A6B-9BE5-46AC-B111-0A4899B01DCB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3006211" y="3691068"/>
            <a:ext cx="2235845" cy="2014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478281-7077-4F6F-9FD8-5669F753E57D}"/>
              </a:ext>
            </a:extLst>
          </p:cNvPr>
          <p:cNvSpPr txBox="1"/>
          <p:nvPr/>
        </p:nvSpPr>
        <p:spPr>
          <a:xfrm>
            <a:off x="2674961" y="1542197"/>
            <a:ext cx="174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Adds JS Features</a:t>
            </a:r>
          </a:p>
        </p:txBody>
      </p:sp>
    </p:spTree>
    <p:extLst>
      <p:ext uri="{BB962C8B-B14F-4D97-AF65-F5344CB8AC3E}">
        <p14:creationId xmlns:p14="http://schemas.microsoft.com/office/powerpoint/2010/main" val="2266516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2CB5-895D-1907-B755-9B6EC924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HTTP,HTTPS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88427-C094-49D2-E3C8-B72006D20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 Text Transfer Protocol – A Protocol for transferring Data which is understood by Browser and Server.</a:t>
            </a:r>
          </a:p>
          <a:p>
            <a:endParaRPr lang="en-US" dirty="0"/>
          </a:p>
          <a:p>
            <a:r>
              <a:rPr lang="en-US" dirty="0"/>
              <a:t>Hyper Text Transfer Protocol Secure – HTTP + Data encryption(during Transmission)</a:t>
            </a:r>
          </a:p>
        </p:txBody>
      </p:sp>
    </p:spTree>
    <p:extLst>
      <p:ext uri="{BB962C8B-B14F-4D97-AF65-F5344CB8AC3E}">
        <p14:creationId xmlns:p14="http://schemas.microsoft.com/office/powerpoint/2010/main" val="4035416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6C09-A14D-CF94-465F-AFF29FE5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9A4C2-818D-2B1E-3F9E-42D070B53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-&gt; launch a server, send requests</a:t>
            </a:r>
          </a:p>
          <a:p>
            <a:r>
              <a:rPr lang="en-US" dirty="0"/>
              <a:t>https -&gt; launch a </a:t>
            </a:r>
            <a:r>
              <a:rPr lang="en-US" dirty="0" err="1"/>
              <a:t>ssl</a:t>
            </a:r>
            <a:r>
              <a:rPr lang="en-US" dirty="0"/>
              <a:t> server</a:t>
            </a:r>
          </a:p>
          <a:p>
            <a:r>
              <a:rPr lang="en-US" dirty="0"/>
              <a:t>Fs</a:t>
            </a:r>
          </a:p>
          <a:p>
            <a:r>
              <a:rPr lang="en-US" dirty="0"/>
              <a:t>Path</a:t>
            </a:r>
          </a:p>
          <a:p>
            <a:r>
              <a:rPr lang="en-US" dirty="0" err="1"/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86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0EB271-ED2A-11BF-BE51-A939881381D7}"/>
              </a:ext>
            </a:extLst>
          </p:cNvPr>
          <p:cNvSpPr/>
          <p:nvPr/>
        </p:nvSpPr>
        <p:spPr>
          <a:xfrm>
            <a:off x="4517410" y="3385583"/>
            <a:ext cx="5076966" cy="162314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		Node Application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8C282-2F68-0869-DD3A-07972C80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Program Lifecycle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C3FF9-4E33-71A1-97E8-48FE11F9B8BF}"/>
              </a:ext>
            </a:extLst>
          </p:cNvPr>
          <p:cNvSpPr txBox="1"/>
          <p:nvPr/>
        </p:nvSpPr>
        <p:spPr>
          <a:xfrm flipH="1">
            <a:off x="2311247" y="1690688"/>
            <a:ext cx="15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app.js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8B951-9D68-A4E3-8A61-B516BFDC51F3}"/>
              </a:ext>
            </a:extLst>
          </p:cNvPr>
          <p:cNvSpPr txBox="1"/>
          <p:nvPr/>
        </p:nvSpPr>
        <p:spPr>
          <a:xfrm>
            <a:off x="5131559" y="1690688"/>
            <a:ext cx="121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8502A-1DCB-17FB-5E02-6710ACE3A801}"/>
              </a:ext>
            </a:extLst>
          </p:cNvPr>
          <p:cNvSpPr txBox="1"/>
          <p:nvPr/>
        </p:nvSpPr>
        <p:spPr>
          <a:xfrm>
            <a:off x="4327909" y="2646127"/>
            <a:ext cx="404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 code, register variables &amp; functions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60E38A-FC41-2E7B-77D5-12335E8EDAE2}"/>
              </a:ext>
            </a:extLst>
          </p:cNvPr>
          <p:cNvSpPr/>
          <p:nvPr/>
        </p:nvSpPr>
        <p:spPr>
          <a:xfrm>
            <a:off x="4779174" y="3574871"/>
            <a:ext cx="1924334" cy="131018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CCE667-B387-48B8-3A84-7B46D93DCCC1}"/>
              </a:ext>
            </a:extLst>
          </p:cNvPr>
          <p:cNvSpPr txBox="1"/>
          <p:nvPr/>
        </p:nvSpPr>
        <p:spPr>
          <a:xfrm>
            <a:off x="5131559" y="5581935"/>
            <a:ext cx="129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Process.exit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B90392-2EEE-3BD8-E6C0-746DBC2B4DCE}"/>
              </a:ext>
            </a:extLst>
          </p:cNvPr>
          <p:cNvCxnSpPr>
            <a:endCxn id="10" idx="1"/>
          </p:cNvCxnSpPr>
          <p:nvPr/>
        </p:nvCxnSpPr>
        <p:spPr>
          <a:xfrm flipV="1">
            <a:off x="3002507" y="4197156"/>
            <a:ext cx="1514903" cy="1155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4978416-7CA4-BC91-2394-AAD8C3D9555B}"/>
              </a:ext>
            </a:extLst>
          </p:cNvPr>
          <p:cNvSpPr txBox="1"/>
          <p:nvPr/>
        </p:nvSpPr>
        <p:spPr>
          <a:xfrm>
            <a:off x="796119" y="3808399"/>
            <a:ext cx="2292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Keeps on running as long as there are event listeners registered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9F8EC-A319-0666-B64D-731B6CB9A6AB}"/>
              </a:ext>
            </a:extLst>
          </p:cNvPr>
          <p:cNvCxnSpPr>
            <a:stCxn id="4" idx="1"/>
          </p:cNvCxnSpPr>
          <p:nvPr/>
        </p:nvCxnSpPr>
        <p:spPr>
          <a:xfrm>
            <a:off x="3821373" y="1875354"/>
            <a:ext cx="1433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F01892-EBFF-FF30-2B77-7A2B653BA4F2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741342" y="2060020"/>
            <a:ext cx="609782" cy="586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698EB1-53FD-2D1B-910F-A2F988B8521A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6351124" y="3015459"/>
            <a:ext cx="704769" cy="37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57E41C-7CC0-A62E-5403-1CFD0DE4C2F1}"/>
              </a:ext>
            </a:extLst>
          </p:cNvPr>
          <p:cNvCxnSpPr>
            <a:stCxn id="10" idx="2"/>
          </p:cNvCxnSpPr>
          <p:nvPr/>
        </p:nvCxnSpPr>
        <p:spPr>
          <a:xfrm flipH="1">
            <a:off x="5741341" y="5008728"/>
            <a:ext cx="1314552" cy="57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210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0BDD-28D0-75D6-DB2D-E2373863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51E8-319E-9C86-91FE-F4E7DC6DA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Node Server</a:t>
            </a:r>
          </a:p>
          <a:p>
            <a:r>
              <a:rPr lang="en-US" dirty="0"/>
              <a:t>Node Lifecycle &amp; event loop</a:t>
            </a:r>
          </a:p>
          <a:p>
            <a:r>
              <a:rPr lang="en-US" dirty="0"/>
              <a:t>Understanding Requests</a:t>
            </a:r>
          </a:p>
          <a:p>
            <a:r>
              <a:rPr lang="en-US" dirty="0"/>
              <a:t>Sending Responses</a:t>
            </a:r>
          </a:p>
          <a:p>
            <a:r>
              <a:rPr lang="en-US" dirty="0"/>
              <a:t>Routing Requests</a:t>
            </a:r>
          </a:p>
          <a:p>
            <a:r>
              <a:rPr lang="en-US" dirty="0"/>
              <a:t>Redirecting requests</a:t>
            </a:r>
          </a:p>
          <a:p>
            <a:r>
              <a:rPr lang="en-US" dirty="0"/>
              <a:t>Streams &amp; Buffers</a:t>
            </a:r>
          </a:p>
          <a:p>
            <a:r>
              <a:rPr lang="en-US"/>
              <a:t>Parsing Request Bodies</a:t>
            </a:r>
          </a:p>
        </p:txBody>
      </p:sp>
    </p:spTree>
    <p:extLst>
      <p:ext uri="{BB962C8B-B14F-4D97-AF65-F5344CB8AC3E}">
        <p14:creationId xmlns:p14="http://schemas.microsoft.com/office/powerpoint/2010/main" val="282407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39BD943-0BD3-E647-1D4D-8FE6C132D2F5}"/>
              </a:ext>
            </a:extLst>
          </p:cNvPr>
          <p:cNvSpPr/>
          <p:nvPr/>
        </p:nvSpPr>
        <p:spPr>
          <a:xfrm>
            <a:off x="6096000" y="2402006"/>
            <a:ext cx="3994245" cy="36848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77C09-4612-2A3C-6130-5C8181E9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&amp; Buffers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D3B2E4-1DF0-6AF1-5070-5E69BDE47415}"/>
              </a:ext>
            </a:extLst>
          </p:cNvPr>
          <p:cNvSpPr/>
          <p:nvPr/>
        </p:nvSpPr>
        <p:spPr>
          <a:xfrm>
            <a:off x="4271748" y="1501254"/>
            <a:ext cx="3848669" cy="4913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Example: Incoming 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2987D7-6C90-C91D-6582-8DE6F4C2A313}"/>
              </a:ext>
            </a:extLst>
          </p:cNvPr>
          <p:cNvSpPr/>
          <p:nvPr/>
        </p:nvSpPr>
        <p:spPr>
          <a:xfrm>
            <a:off x="545910" y="2729552"/>
            <a:ext cx="914400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606540-23EA-9AB2-7A9B-3F9CA9FE7E42}"/>
              </a:ext>
            </a:extLst>
          </p:cNvPr>
          <p:cNvSpPr/>
          <p:nvPr/>
        </p:nvSpPr>
        <p:spPr>
          <a:xfrm>
            <a:off x="10731690" y="2729552"/>
            <a:ext cx="914400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Fully Parsed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11624CE-D963-766A-3D78-658BED92385D}"/>
              </a:ext>
            </a:extLst>
          </p:cNvPr>
          <p:cNvSpPr/>
          <p:nvPr/>
        </p:nvSpPr>
        <p:spPr>
          <a:xfrm>
            <a:off x="1937982" y="2934269"/>
            <a:ext cx="8639033" cy="709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C82F99-486A-69FA-DA19-CA51F6F18143}"/>
              </a:ext>
            </a:extLst>
          </p:cNvPr>
          <p:cNvSpPr/>
          <p:nvPr/>
        </p:nvSpPr>
        <p:spPr>
          <a:xfrm>
            <a:off x="4176215" y="2947917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97FF74-AC2C-D9DC-51BF-9F7E8C46636D}"/>
              </a:ext>
            </a:extLst>
          </p:cNvPr>
          <p:cNvSpPr/>
          <p:nvPr/>
        </p:nvSpPr>
        <p:spPr>
          <a:xfrm>
            <a:off x="2101755" y="2961565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4631DD-ABA4-B5D9-82F5-E0ABCABC4EE1}"/>
              </a:ext>
            </a:extLst>
          </p:cNvPr>
          <p:cNvSpPr/>
          <p:nvPr/>
        </p:nvSpPr>
        <p:spPr>
          <a:xfrm>
            <a:off x="8427492" y="2906973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673F38-E2EB-1F0B-2744-9F96B194664C}"/>
              </a:ext>
            </a:extLst>
          </p:cNvPr>
          <p:cNvSpPr/>
          <p:nvPr/>
        </p:nvSpPr>
        <p:spPr>
          <a:xfrm>
            <a:off x="6353032" y="2920621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517526-6178-E3AD-3313-E43ABFE91C51}"/>
              </a:ext>
            </a:extLst>
          </p:cNvPr>
          <p:cNvCxnSpPr/>
          <p:nvPr/>
        </p:nvCxnSpPr>
        <p:spPr>
          <a:xfrm flipV="1">
            <a:off x="955343" y="3780430"/>
            <a:ext cx="0" cy="90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54B6B0F-4FB3-AFAA-467D-2E54168612EC}"/>
              </a:ext>
            </a:extLst>
          </p:cNvPr>
          <p:cNvSpPr/>
          <p:nvPr/>
        </p:nvSpPr>
        <p:spPr>
          <a:xfrm>
            <a:off x="300250" y="4887533"/>
            <a:ext cx="180150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working on the Data early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60011D-2600-EA5E-AA9F-6732846B200D}"/>
              </a:ext>
            </a:extLst>
          </p:cNvPr>
          <p:cNvSpPr txBox="1"/>
          <p:nvPr/>
        </p:nvSpPr>
        <p:spPr>
          <a:xfrm>
            <a:off x="3739487" y="4887533"/>
            <a:ext cx="83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chunks</a:t>
            </a:r>
          </a:p>
        </p:txBody>
      </p:sp>
    </p:spTree>
    <p:extLst>
      <p:ext uri="{BB962C8B-B14F-4D97-AF65-F5344CB8AC3E}">
        <p14:creationId xmlns:p14="http://schemas.microsoft.com/office/powerpoint/2010/main" val="485951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94FA0C-6D50-8447-6E4D-DCF59380E81B}"/>
              </a:ext>
            </a:extLst>
          </p:cNvPr>
          <p:cNvSpPr txBox="1"/>
          <p:nvPr/>
        </p:nvSpPr>
        <p:spPr>
          <a:xfrm>
            <a:off x="2715904" y="177420"/>
            <a:ext cx="6392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Single Thread, Event Loop &amp; Blocking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B59C8-61F3-C89F-31D4-E49939933BE4}"/>
              </a:ext>
            </a:extLst>
          </p:cNvPr>
          <p:cNvSpPr/>
          <p:nvPr/>
        </p:nvSpPr>
        <p:spPr>
          <a:xfrm>
            <a:off x="586853" y="1091821"/>
            <a:ext cx="3725839" cy="39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Incoming Requests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1DE64D-F494-8E24-2D86-17EE257F61C2}"/>
              </a:ext>
            </a:extLst>
          </p:cNvPr>
          <p:cNvSpPr/>
          <p:nvPr/>
        </p:nvSpPr>
        <p:spPr>
          <a:xfrm>
            <a:off x="709684" y="2306472"/>
            <a:ext cx="3603008" cy="245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9CAE11-5EAB-67E7-917E-1EFE9A2BEADA}"/>
              </a:ext>
            </a:extLst>
          </p:cNvPr>
          <p:cNvSpPr/>
          <p:nvPr/>
        </p:nvSpPr>
        <p:spPr>
          <a:xfrm>
            <a:off x="709684" y="2838733"/>
            <a:ext cx="1596788" cy="315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&lt;Your Code&gt;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261BB3-0A1B-BCEB-31F4-9C030F6689DA}"/>
              </a:ext>
            </a:extLst>
          </p:cNvPr>
          <p:cNvSpPr/>
          <p:nvPr/>
        </p:nvSpPr>
        <p:spPr>
          <a:xfrm>
            <a:off x="2715904" y="2838734"/>
            <a:ext cx="1596788" cy="315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JavaScript Thread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174FE9-A2C5-A4A4-A7D1-B98F77A8CE12}"/>
              </a:ext>
            </a:extLst>
          </p:cNvPr>
          <p:cNvSpPr/>
          <p:nvPr/>
        </p:nvSpPr>
        <p:spPr>
          <a:xfrm>
            <a:off x="6687402" y="1897039"/>
            <a:ext cx="212905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D7F32C-BBEB-E3A4-AECE-3CB5C4CE8C34}"/>
              </a:ext>
            </a:extLst>
          </p:cNvPr>
          <p:cNvSpPr/>
          <p:nvPr/>
        </p:nvSpPr>
        <p:spPr>
          <a:xfrm>
            <a:off x="6687402" y="2577123"/>
            <a:ext cx="212905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 Event Callbacks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9759CF-ACC3-79CF-E226-9A8CAEB5F05E}"/>
              </a:ext>
            </a:extLst>
          </p:cNvPr>
          <p:cNvSpPr/>
          <p:nvPr/>
        </p:nvSpPr>
        <p:spPr>
          <a:xfrm>
            <a:off x="7055893" y="4806229"/>
            <a:ext cx="176056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Pool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02AD19-FEAA-A534-6693-B05B04C31907}"/>
              </a:ext>
            </a:extLst>
          </p:cNvPr>
          <p:cNvSpPr/>
          <p:nvPr/>
        </p:nvSpPr>
        <p:spPr>
          <a:xfrm>
            <a:off x="7055892" y="5468146"/>
            <a:ext cx="2420203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the Heavy Lifting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C2F39F-5DBC-C814-7903-34D1E06012B5}"/>
              </a:ext>
            </a:extLst>
          </p:cNvPr>
          <p:cNvSpPr/>
          <p:nvPr/>
        </p:nvSpPr>
        <p:spPr>
          <a:xfrm>
            <a:off x="10372298" y="4681182"/>
            <a:ext cx="11873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Thread(s)!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0E3755-20A0-91CB-DAEC-B4B87B001C5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449773" y="1487606"/>
            <a:ext cx="61415" cy="818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D3FA70-C1FC-CCE7-8B6F-A8AE092E0488}"/>
              </a:ext>
            </a:extLst>
          </p:cNvPr>
          <p:cNvCxnSpPr>
            <a:stCxn id="5" idx="3"/>
            <a:endCxn id="6" idx="0"/>
          </p:cNvCxnSpPr>
          <p:nvPr/>
        </p:nvCxnSpPr>
        <p:spPr>
          <a:xfrm flipH="1">
            <a:off x="2511188" y="1289714"/>
            <a:ext cx="1801504" cy="101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0293FD-6DCC-E6C5-4007-D41ED4468E19}"/>
              </a:ext>
            </a:extLst>
          </p:cNvPr>
          <p:cNvCxnSpPr>
            <a:stCxn id="5" idx="1"/>
            <a:endCxn id="6" idx="0"/>
          </p:cNvCxnSpPr>
          <p:nvPr/>
        </p:nvCxnSpPr>
        <p:spPr>
          <a:xfrm>
            <a:off x="586853" y="1289714"/>
            <a:ext cx="1924335" cy="101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62B207A-6935-C6C4-E3C3-F7FACCF6536D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312692" y="2158649"/>
            <a:ext cx="2374710" cy="2256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B8AFADF-081F-9006-732B-837B2DB1DD76}"/>
              </a:ext>
            </a:extLst>
          </p:cNvPr>
          <p:cNvSpPr txBox="1"/>
          <p:nvPr/>
        </p:nvSpPr>
        <p:spPr>
          <a:xfrm>
            <a:off x="5359021" y="1831103"/>
            <a:ext cx="98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305CFF5-B983-8925-5978-4EB7216D02D6}"/>
              </a:ext>
            </a:extLst>
          </p:cNvPr>
          <p:cNvCxnSpPr>
            <a:stCxn id="9" idx="3"/>
            <a:endCxn id="11" idx="0"/>
          </p:cNvCxnSpPr>
          <p:nvPr/>
        </p:nvCxnSpPr>
        <p:spPr>
          <a:xfrm flipH="1">
            <a:off x="7936173" y="2158649"/>
            <a:ext cx="880280" cy="2647580"/>
          </a:xfrm>
          <a:prstGeom prst="bentConnector4">
            <a:avLst>
              <a:gd name="adj1" fmla="val -25969"/>
              <a:gd name="adj2" fmla="val 549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C44FAC9-C357-DAAB-8CB1-47CEB9443853}"/>
              </a:ext>
            </a:extLst>
          </p:cNvPr>
          <p:cNvCxnSpPr>
            <a:stCxn id="8" idx="3"/>
          </p:cNvCxnSpPr>
          <p:nvPr/>
        </p:nvCxnSpPr>
        <p:spPr>
          <a:xfrm>
            <a:off x="4312692" y="4415051"/>
            <a:ext cx="614150" cy="6527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566AB9-3315-BBC8-193D-4DAA694C8CDA}"/>
              </a:ext>
            </a:extLst>
          </p:cNvPr>
          <p:cNvSpPr txBox="1"/>
          <p:nvPr/>
        </p:nvSpPr>
        <p:spPr>
          <a:xfrm>
            <a:off x="4635768" y="5067839"/>
            <a:ext cx="58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“FS”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E4B9C13-12D0-A52C-F66E-6F049FD30B44}"/>
              </a:ext>
            </a:extLst>
          </p:cNvPr>
          <p:cNvCxnSpPr>
            <a:stCxn id="32" idx="3"/>
          </p:cNvCxnSpPr>
          <p:nvPr/>
        </p:nvCxnSpPr>
        <p:spPr>
          <a:xfrm flipV="1">
            <a:off x="5217915" y="5067839"/>
            <a:ext cx="1960807" cy="18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E056090-BCAB-B809-59DC-7F7191840339}"/>
              </a:ext>
            </a:extLst>
          </p:cNvPr>
          <p:cNvSpPr txBox="1"/>
          <p:nvPr/>
        </p:nvSpPr>
        <p:spPr>
          <a:xfrm>
            <a:off x="5850339" y="4741445"/>
            <a:ext cx="91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To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31443D2-3164-BF96-6562-7CC8EDF4BCDE}"/>
              </a:ext>
            </a:extLst>
          </p:cNvPr>
          <p:cNvSpPr/>
          <p:nvPr/>
        </p:nvSpPr>
        <p:spPr>
          <a:xfrm>
            <a:off x="8980227" y="4926111"/>
            <a:ext cx="1187355" cy="326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4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AA2266-C2DA-CBBB-EB2A-AB58BAB93013}"/>
              </a:ext>
            </a:extLst>
          </p:cNvPr>
          <p:cNvSpPr txBox="1"/>
          <p:nvPr/>
        </p:nvSpPr>
        <p:spPr>
          <a:xfrm>
            <a:off x="5622878" y="218364"/>
            <a:ext cx="1624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Event Loop</a:t>
            </a:r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60DEAA4F-253B-9C32-5F05-B3AADF31A9EE}"/>
              </a:ext>
            </a:extLst>
          </p:cNvPr>
          <p:cNvSpPr/>
          <p:nvPr/>
        </p:nvSpPr>
        <p:spPr>
          <a:xfrm>
            <a:off x="2920621" y="1460310"/>
            <a:ext cx="3439236" cy="14330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F95CA8DE-C44C-ACDB-69B5-F457FC0B0A29}"/>
              </a:ext>
            </a:extLst>
          </p:cNvPr>
          <p:cNvSpPr/>
          <p:nvPr/>
        </p:nvSpPr>
        <p:spPr>
          <a:xfrm rot="10800000">
            <a:off x="2790942" y="3049431"/>
            <a:ext cx="3439236" cy="14330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E61960-C1F2-ECBA-9DE2-6BA6AF9DA732}"/>
              </a:ext>
            </a:extLst>
          </p:cNvPr>
          <p:cNvSpPr txBox="1"/>
          <p:nvPr/>
        </p:nvSpPr>
        <p:spPr>
          <a:xfrm>
            <a:off x="8570794" y="1132764"/>
            <a:ext cx="81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53FC9D-2444-E086-7C22-579A59E0A475}"/>
              </a:ext>
            </a:extLst>
          </p:cNvPr>
          <p:cNvSpPr txBox="1"/>
          <p:nvPr/>
        </p:nvSpPr>
        <p:spPr>
          <a:xfrm>
            <a:off x="8570794" y="2570159"/>
            <a:ext cx="212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Pending Callbacks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6FB41-88A3-7DC3-FCB8-3BC799939386}"/>
              </a:ext>
            </a:extLst>
          </p:cNvPr>
          <p:cNvSpPr txBox="1"/>
          <p:nvPr/>
        </p:nvSpPr>
        <p:spPr>
          <a:xfrm>
            <a:off x="8693624" y="1712962"/>
            <a:ext cx="2129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setTimout, setInterval Callbacks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B7C13A-A7D2-CED6-31B4-925AEE9EE480}"/>
              </a:ext>
            </a:extLst>
          </p:cNvPr>
          <p:cNvSpPr txBox="1"/>
          <p:nvPr/>
        </p:nvSpPr>
        <p:spPr>
          <a:xfrm>
            <a:off x="8570794" y="3093743"/>
            <a:ext cx="2620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I/O-related callbacks that were deferred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EA65A-2736-6AFE-E757-B70D133BB24C}"/>
              </a:ext>
            </a:extLst>
          </p:cNvPr>
          <p:cNvSpPr txBox="1"/>
          <p:nvPr/>
        </p:nvSpPr>
        <p:spPr>
          <a:xfrm>
            <a:off x="8533236" y="137068"/>
            <a:ext cx="2736070" cy="92333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I/O?</a:t>
            </a:r>
          </a:p>
          <a:p>
            <a:r>
              <a:rPr lang="en-US" dirty="0"/>
              <a:t>Input &amp; Output</a:t>
            </a:r>
          </a:p>
          <a:p>
            <a:r>
              <a:rPr lang="en-US" dirty="0"/>
              <a:t>Disk &amp; Network Operations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A866F2-7CAF-EA1D-8A9B-11E0C7D21C52}"/>
              </a:ext>
            </a:extLst>
          </p:cNvPr>
          <p:cNvSpPr txBox="1"/>
          <p:nvPr/>
        </p:nvSpPr>
        <p:spPr>
          <a:xfrm>
            <a:off x="8693624" y="4285397"/>
            <a:ext cx="5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A6D771-99F8-5860-0725-E208369D3DA6}"/>
              </a:ext>
            </a:extLst>
          </p:cNvPr>
          <p:cNvSpPr txBox="1"/>
          <p:nvPr/>
        </p:nvSpPr>
        <p:spPr>
          <a:xfrm>
            <a:off x="8570794" y="5145038"/>
            <a:ext cx="2549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Retrieve new I/O events, </a:t>
            </a:r>
          </a:p>
          <a:p>
            <a:r>
              <a:rPr lang="en-US" dirty="0"/>
              <a:t>Execute their callbacks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2DA2E-634A-20CB-AAEE-A815F419C862}"/>
              </a:ext>
            </a:extLst>
          </p:cNvPr>
          <p:cNvSpPr txBox="1"/>
          <p:nvPr/>
        </p:nvSpPr>
        <p:spPr>
          <a:xfrm>
            <a:off x="586854" y="5145038"/>
            <a:ext cx="2404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 </a:t>
            </a:r>
            <a:r>
              <a:rPr lang="en-US" dirty="0" err="1"/>
              <a:t>setImmediate</a:t>
            </a:r>
            <a:r>
              <a:rPr lang="en-US" dirty="0"/>
              <a:t>()</a:t>
            </a:r>
          </a:p>
          <a:p>
            <a:r>
              <a:rPr lang="en-US" dirty="0"/>
              <a:t>callbacks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F9630E-9599-1E32-AEFB-859E0EF9BA39}"/>
              </a:ext>
            </a:extLst>
          </p:cNvPr>
          <p:cNvSpPr txBox="1"/>
          <p:nvPr/>
        </p:nvSpPr>
        <p:spPr>
          <a:xfrm>
            <a:off x="586854" y="428539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0FD389-6076-CB90-841A-0B13C019B4A4}"/>
              </a:ext>
            </a:extLst>
          </p:cNvPr>
          <p:cNvSpPr txBox="1"/>
          <p:nvPr/>
        </p:nvSpPr>
        <p:spPr>
          <a:xfrm>
            <a:off x="586854" y="3425756"/>
            <a:ext cx="1883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all ‘close’ event callbacks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D2CFBE-A0B5-C84B-086E-3A108155EE7B}"/>
              </a:ext>
            </a:extLst>
          </p:cNvPr>
          <p:cNvSpPr txBox="1"/>
          <p:nvPr/>
        </p:nvSpPr>
        <p:spPr>
          <a:xfrm>
            <a:off x="550459" y="2534270"/>
            <a:ext cx="188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 Callbacks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E00AF-9164-5774-9126-723EDD5CF4A0}"/>
              </a:ext>
            </a:extLst>
          </p:cNvPr>
          <p:cNvSpPr txBox="1"/>
          <p:nvPr/>
        </p:nvSpPr>
        <p:spPr>
          <a:xfrm>
            <a:off x="1108289" y="984153"/>
            <a:ext cx="188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Process.exit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71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781FB-4334-D866-C7EB-008F129DF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4842"/>
            <a:ext cx="10515600" cy="5822121"/>
          </a:xfrm>
        </p:spPr>
        <p:txBody>
          <a:bodyPr/>
          <a:lstStyle/>
          <a:p>
            <a:r>
              <a:rPr lang="en-US" dirty="0"/>
              <a:t>Using the Node Modules System</a:t>
            </a:r>
          </a:p>
          <a:p>
            <a:endParaRPr lang="en-US" dirty="0"/>
          </a:p>
          <a:p>
            <a:r>
              <a:rPr lang="en-US" dirty="0"/>
              <a:t>Modules and Create Your Own Modules</a:t>
            </a:r>
          </a:p>
        </p:txBody>
      </p:sp>
    </p:spTree>
    <p:extLst>
      <p:ext uri="{BB962C8B-B14F-4D97-AF65-F5344CB8AC3E}">
        <p14:creationId xmlns:p14="http://schemas.microsoft.com/office/powerpoint/2010/main" val="1478815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DAA70A-84BF-155B-A7B6-5B9FE86B1057}"/>
              </a:ext>
            </a:extLst>
          </p:cNvPr>
          <p:cNvSpPr/>
          <p:nvPr/>
        </p:nvSpPr>
        <p:spPr>
          <a:xfrm>
            <a:off x="586854" y="13647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Module Summary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4CF5D7-698F-33D5-17AF-7C7D55C9CCC1}"/>
              </a:ext>
            </a:extLst>
          </p:cNvPr>
          <p:cNvSpPr/>
          <p:nvPr/>
        </p:nvSpPr>
        <p:spPr>
          <a:xfrm>
            <a:off x="586854" y="1323833"/>
            <a:ext cx="6837528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Client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 Request  Server  Response  Client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422661-DEF3-C3BB-1BCC-11840267BE02}"/>
              </a:ext>
            </a:extLst>
          </p:cNvPr>
          <p:cNvSpPr/>
          <p:nvPr/>
        </p:nvSpPr>
        <p:spPr>
          <a:xfrm>
            <a:off x="1610436" y="1050878"/>
            <a:ext cx="4790363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the Web Works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23F5FB5-AEB6-F0BE-8AC3-0DDB1418F89A}"/>
              </a:ext>
            </a:extLst>
          </p:cNvPr>
          <p:cNvSpPr/>
          <p:nvPr/>
        </p:nvSpPr>
        <p:spPr>
          <a:xfrm>
            <a:off x="586854" y="2627194"/>
            <a:ext cx="6837528" cy="19925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Node.js runs non-blocking JS code and uses an event-driven code(‘Event Loop’)for running your logic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node program exits as soon as there is no more work to do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Note: the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createServer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 event never finishes by default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D99EFE-AA86-8CED-CD63-2C758936D486}"/>
              </a:ext>
            </a:extLst>
          </p:cNvPr>
          <p:cNvSpPr/>
          <p:nvPr/>
        </p:nvSpPr>
        <p:spPr>
          <a:xfrm>
            <a:off x="1610436" y="2354239"/>
            <a:ext cx="4790363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Program Lifecycle &amp; Event Loop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D5A1CA7-8287-6F00-8A09-0813AD979712}"/>
              </a:ext>
            </a:extLst>
          </p:cNvPr>
          <p:cNvSpPr/>
          <p:nvPr/>
        </p:nvSpPr>
        <p:spPr>
          <a:xfrm>
            <a:off x="0" y="5394279"/>
            <a:ext cx="3698543" cy="10713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code is non-blocking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 callbacks and events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Order changes!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E7CCA2-B39B-0257-5AD2-732AD63562BA}"/>
              </a:ext>
            </a:extLst>
          </p:cNvPr>
          <p:cNvSpPr/>
          <p:nvPr/>
        </p:nvSpPr>
        <p:spPr>
          <a:xfrm>
            <a:off x="204716" y="4892723"/>
            <a:ext cx="3289110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Asynchronous Code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4F0B86B-8BEE-C715-40F3-F558D6A24FC1}"/>
              </a:ext>
            </a:extLst>
          </p:cNvPr>
          <p:cNvSpPr/>
          <p:nvPr/>
        </p:nvSpPr>
        <p:spPr>
          <a:xfrm>
            <a:off x="4246729" y="5424608"/>
            <a:ext cx="3698543" cy="10713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Parse request data in chunks</a:t>
            </a:r>
          </a:p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(Streams &amp; Buffers)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Avoid :double responses”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2CE1D1C-EE67-9201-E594-2959F8D66514}"/>
              </a:ext>
            </a:extLst>
          </p:cNvPr>
          <p:cNvSpPr/>
          <p:nvPr/>
        </p:nvSpPr>
        <p:spPr>
          <a:xfrm>
            <a:off x="4451445" y="4923052"/>
            <a:ext cx="3289110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Requests &amp; Responses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3C8524-AF0E-FB19-7567-4E2758B5A51D}"/>
              </a:ext>
            </a:extLst>
          </p:cNvPr>
          <p:cNvSpPr/>
          <p:nvPr/>
        </p:nvSpPr>
        <p:spPr>
          <a:xfrm>
            <a:off x="7991415" y="809065"/>
            <a:ext cx="3698543" cy="18181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Node.js ships with multiple core modules (http, fs, path,…)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Core modules can be imported into any file to be used there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via require(“module”)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B5B6D42-2A13-4351-1D99-D5794DE1E283}"/>
              </a:ext>
            </a:extLst>
          </p:cNvPr>
          <p:cNvSpPr/>
          <p:nvPr/>
        </p:nvSpPr>
        <p:spPr>
          <a:xfrm>
            <a:off x="8196131" y="307509"/>
            <a:ext cx="3289110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Node.js &amp; Core Modules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12A3B4B-BBEA-AAEA-F206-F2B3DF375645}"/>
              </a:ext>
            </a:extLst>
          </p:cNvPr>
          <p:cNvSpPr/>
          <p:nvPr/>
        </p:nvSpPr>
        <p:spPr>
          <a:xfrm>
            <a:off x="8288741" y="3232950"/>
            <a:ext cx="3698543" cy="34436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via require(“./path-to-file”) for custom files or require(‘module’)for core &amp; third-party modules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Export via module exports or just exports (for multiple exports)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FBA6AE8-24F2-8966-B3E8-FF45B32A5708}"/>
              </a:ext>
            </a:extLst>
          </p:cNvPr>
          <p:cNvSpPr/>
          <p:nvPr/>
        </p:nvSpPr>
        <p:spPr>
          <a:xfrm>
            <a:off x="8493457" y="2731394"/>
            <a:ext cx="3289110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Node Module System</a:t>
            </a:r>
          </a:p>
        </p:txBody>
      </p:sp>
    </p:spTree>
    <p:extLst>
      <p:ext uri="{BB962C8B-B14F-4D97-AF65-F5344CB8AC3E}">
        <p14:creationId xmlns:p14="http://schemas.microsoft.com/office/powerpoint/2010/main" val="4066057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19B2-F8D2-A7FA-0941-FF3F88B2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62143" cy="737961"/>
          </a:xfrm>
        </p:spPr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DD754-038D-6339-BB26-7A673FE047B7}"/>
              </a:ext>
            </a:extLst>
          </p:cNvPr>
          <p:cNvSpPr txBox="1"/>
          <p:nvPr/>
        </p:nvSpPr>
        <p:spPr>
          <a:xfrm>
            <a:off x="943428" y="1103086"/>
            <a:ext cx="10276115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Node.js is an open source.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Node.js runs on various platforms (Windows, Linux, Unix, Mac OS X, etc.)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Node.js allows you to run JavaScript on the server.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Node.js can create, open, read, write, delete and close files on the server.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Easily communicate with database.</a:t>
            </a:r>
          </a:p>
        </p:txBody>
      </p:sp>
    </p:spTree>
    <p:extLst>
      <p:ext uri="{BB962C8B-B14F-4D97-AF65-F5344CB8AC3E}">
        <p14:creationId xmlns:p14="http://schemas.microsoft.com/office/powerpoint/2010/main" val="424489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AC5F-0D7D-8058-0995-A251BD9F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on the Server</a:t>
            </a:r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BFC47E35-58C0-A015-4BC5-6AC7B4217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096" y="4732361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3A728-1815-1810-A0A9-32F49C98DC11}"/>
              </a:ext>
            </a:extLst>
          </p:cNvPr>
          <p:cNvSpPr txBox="1"/>
          <p:nvPr/>
        </p:nvSpPr>
        <p:spPr>
          <a:xfrm>
            <a:off x="1094097" y="56467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8A1C6B0-BB9D-F750-9D91-CA0DF953F915}"/>
              </a:ext>
            </a:extLst>
          </p:cNvPr>
          <p:cNvSpPr/>
          <p:nvPr/>
        </p:nvSpPr>
        <p:spPr>
          <a:xfrm>
            <a:off x="2306472" y="5022376"/>
            <a:ext cx="1965277" cy="624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32D1DD-6CC3-4145-CF8A-ACACC1323064}"/>
              </a:ext>
            </a:extLst>
          </p:cNvPr>
          <p:cNvSpPr/>
          <p:nvPr/>
        </p:nvSpPr>
        <p:spPr>
          <a:xfrm>
            <a:off x="4569724" y="4899546"/>
            <a:ext cx="31571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(Browser)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B0852-F1F5-6B90-C39A-0A8FA3F1E162}"/>
              </a:ext>
            </a:extLst>
          </p:cNvPr>
          <p:cNvSpPr txBox="1"/>
          <p:nvPr/>
        </p:nvSpPr>
        <p:spPr>
          <a:xfrm>
            <a:off x="4844954" y="2074460"/>
            <a:ext cx="217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https://my-page.com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1A5AAB9-4A0F-BD80-C640-29EA619EBD3C}"/>
              </a:ext>
            </a:extLst>
          </p:cNvPr>
          <p:cNvSpPr/>
          <p:nvPr/>
        </p:nvSpPr>
        <p:spPr>
          <a:xfrm rot="10800000">
            <a:off x="5336275" y="2729552"/>
            <a:ext cx="941695" cy="1883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40B502-F4F3-AC98-D53A-926CFC7020D3}"/>
              </a:ext>
            </a:extLst>
          </p:cNvPr>
          <p:cNvSpPr txBox="1"/>
          <p:nvPr/>
        </p:nvSpPr>
        <p:spPr>
          <a:xfrm>
            <a:off x="3862316" y="3712191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401A9A-4FA8-F393-C0CA-47EA78A57384}"/>
              </a:ext>
            </a:extLst>
          </p:cNvPr>
          <p:cNvSpPr/>
          <p:nvPr/>
        </p:nvSpPr>
        <p:spPr>
          <a:xfrm>
            <a:off x="4844954" y="1419367"/>
            <a:ext cx="3725840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A2A3E3A-A5B0-7C56-D69E-0775E6F0540D}"/>
              </a:ext>
            </a:extLst>
          </p:cNvPr>
          <p:cNvSpPr/>
          <p:nvPr/>
        </p:nvSpPr>
        <p:spPr>
          <a:xfrm>
            <a:off x="7021897" y="2646823"/>
            <a:ext cx="941695" cy="1883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EC9BD3-5E65-EB29-B6A2-D1BE2C9AE8F0}"/>
              </a:ext>
            </a:extLst>
          </p:cNvPr>
          <p:cNvSpPr txBox="1"/>
          <p:nvPr/>
        </p:nvSpPr>
        <p:spPr>
          <a:xfrm>
            <a:off x="7963591" y="3384645"/>
            <a:ext cx="1424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EE8C82-B522-2217-5BF2-DB1DC0CD4B6D}"/>
              </a:ext>
            </a:extLst>
          </p:cNvPr>
          <p:cNvSpPr/>
          <p:nvPr/>
        </p:nvSpPr>
        <p:spPr>
          <a:xfrm>
            <a:off x="9880978" y="265036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CFEECE-081F-5E15-7B36-743D64DA265C}"/>
              </a:ext>
            </a:extLst>
          </p:cNvPr>
          <p:cNvSpPr/>
          <p:nvPr/>
        </p:nvSpPr>
        <p:spPr>
          <a:xfrm>
            <a:off x="9880978" y="1227481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7D8D36-9DA6-C47E-1BF0-BF891EE76E2F}"/>
              </a:ext>
            </a:extLst>
          </p:cNvPr>
          <p:cNvSpPr/>
          <p:nvPr/>
        </p:nvSpPr>
        <p:spPr>
          <a:xfrm>
            <a:off x="9880977" y="2210120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Validation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63A5B5-F121-CBE4-6EBF-47AC4FD2B5B4}"/>
              </a:ext>
            </a:extLst>
          </p:cNvPr>
          <p:cNvSpPr/>
          <p:nvPr/>
        </p:nvSpPr>
        <p:spPr>
          <a:xfrm>
            <a:off x="9880976" y="3343700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Business Logic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682741-49A1-1941-2748-08A24E48C809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8570794" y="592583"/>
            <a:ext cx="1310184" cy="1154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D048D7-FA9D-DA96-9B0E-1294F2FBDF8B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 flipV="1">
            <a:off x="8570794" y="1555028"/>
            <a:ext cx="1310184" cy="1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D8083E-BA18-1FFE-FDBA-74FD404CA9E0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8570794" y="1746914"/>
            <a:ext cx="1310183" cy="79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627FC8-0867-31C5-B56B-7F7425469B1F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>
            <a:off x="8570794" y="1746914"/>
            <a:ext cx="1310182" cy="192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57928DF-44C8-8499-7E8D-BA9237EBF914}"/>
              </a:ext>
            </a:extLst>
          </p:cNvPr>
          <p:cNvCxnSpPr>
            <a:stCxn id="5" idx="0"/>
            <a:endCxn id="12" idx="1"/>
          </p:cNvCxnSpPr>
          <p:nvPr/>
        </p:nvCxnSpPr>
        <p:spPr>
          <a:xfrm rot="5400000" flipH="1" flipV="1">
            <a:off x="1705402" y="1592809"/>
            <a:ext cx="2985447" cy="3293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4E28F35-A9BD-FA3D-D893-05818718619B}"/>
              </a:ext>
            </a:extLst>
          </p:cNvPr>
          <p:cNvSpPr txBox="1"/>
          <p:nvPr/>
        </p:nvSpPr>
        <p:spPr>
          <a:xfrm>
            <a:off x="1815152" y="2729552"/>
            <a:ext cx="1771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Can’t access</a:t>
            </a:r>
          </a:p>
          <a:p>
            <a:r>
              <a:rPr lang="en-US" dirty="0"/>
              <a:t>Server-side Code</a:t>
            </a:r>
          </a:p>
        </p:txBody>
      </p:sp>
      <p:sp>
        <p:nvSpPr>
          <p:cNvPr id="30" name="&quot;Not Allowed&quot; Symbol 29">
            <a:extLst>
              <a:ext uri="{FF2B5EF4-FFF2-40B4-BE49-F238E27FC236}">
                <a16:creationId xmlns:a16="http://schemas.microsoft.com/office/drawing/2014/main" id="{2726F83F-6F7E-5378-93EC-9B3B07B6D84C}"/>
              </a:ext>
            </a:extLst>
          </p:cNvPr>
          <p:cNvSpPr/>
          <p:nvPr/>
        </p:nvSpPr>
        <p:spPr>
          <a:xfrm>
            <a:off x="1247132" y="2697369"/>
            <a:ext cx="492442" cy="646331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87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19B2-F8D2-A7FA-0941-FF3F88B2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62143" cy="737961"/>
          </a:xfrm>
        </p:spPr>
        <p:txBody>
          <a:bodyPr/>
          <a:lstStyle/>
          <a:p>
            <a:r>
              <a:rPr lang="en-US" dirty="0"/>
              <a:t>Why Node.js?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DD754-038D-6339-BB26-7A673FE047B7}"/>
              </a:ext>
            </a:extLst>
          </p:cNvPr>
          <p:cNvSpPr txBox="1"/>
          <p:nvPr/>
        </p:nvSpPr>
        <p:spPr>
          <a:xfrm>
            <a:off x="943428" y="1103086"/>
            <a:ext cx="10276115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Node.js is best for usage in streaming or event-based real-time applications like as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Chat Applications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Game Servers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Advertisement Servers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Streaming Servers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Another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949549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19B2-F8D2-A7FA-0941-FF3F88B2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62143" cy="737961"/>
          </a:xfrm>
        </p:spPr>
        <p:txBody>
          <a:bodyPr/>
          <a:lstStyle/>
          <a:p>
            <a:r>
              <a:rPr lang="en-US" dirty="0"/>
              <a:t>When to use Node.js?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DD754-038D-6339-BB26-7A673FE047B7}"/>
              </a:ext>
            </a:extLst>
          </p:cNvPr>
          <p:cNvSpPr txBox="1"/>
          <p:nvPr/>
        </p:nvSpPr>
        <p:spPr>
          <a:xfrm>
            <a:off x="943428" y="1103086"/>
            <a:ext cx="10276115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Node.js represents a JavaScript everywhere.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Node.js is very fast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Runs on the V8 JavaScript Engine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Single-Threaded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Non-Blocking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Asynchronously Programming.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Eliminates the waiting and simply continues with the next request.</a:t>
            </a:r>
          </a:p>
        </p:txBody>
      </p:sp>
    </p:spTree>
    <p:extLst>
      <p:ext uri="{BB962C8B-B14F-4D97-AF65-F5344CB8AC3E}">
        <p14:creationId xmlns:p14="http://schemas.microsoft.com/office/powerpoint/2010/main" val="1247358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0891-8C8E-CC15-9A2B-FF2146E2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V8 JavaScript Engine?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34EA5-468E-6FBE-02B0-CA903E40A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V8 is the JavaScript execution engine which was initially built for Google Chrome.</a:t>
            </a:r>
          </a:p>
          <a:p>
            <a:pPr>
              <a:lnSpc>
                <a:spcPct val="150000"/>
              </a:lnSpc>
            </a:pPr>
            <a:r>
              <a:rPr lang="en-US" dirty="0"/>
              <a:t>V8 is Google’s open source and written in C++</a:t>
            </a:r>
          </a:p>
          <a:p>
            <a:pPr>
              <a:lnSpc>
                <a:spcPct val="150000"/>
              </a:lnSpc>
            </a:pPr>
            <a:r>
              <a:rPr lang="en-US" dirty="0"/>
              <a:t>V8 compiles JavaScript source code to native machine code.</a:t>
            </a:r>
          </a:p>
          <a:p>
            <a:pPr>
              <a:lnSpc>
                <a:spcPct val="150000"/>
              </a:lnSpc>
            </a:pPr>
            <a:r>
              <a:rPr lang="en-US" dirty="0"/>
              <a:t>The Node.js written in C++</a:t>
            </a:r>
          </a:p>
        </p:txBody>
      </p:sp>
    </p:spTree>
    <p:extLst>
      <p:ext uri="{BB962C8B-B14F-4D97-AF65-F5344CB8AC3E}">
        <p14:creationId xmlns:p14="http://schemas.microsoft.com/office/powerpoint/2010/main" val="304210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F1C4-8596-4D48-A6D9-53ADC7FC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A9F8F-7E00-8F38-A597-545FA0D46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  <a:p>
            <a:r>
              <a:rPr lang="en-US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90366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5336-7687-678F-1860-28825B18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&amp; Event Emitter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7A4EF-720E-39A0-AB8A-586D21EA0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Event.emit</a:t>
            </a:r>
            <a:endParaRPr lang="en-US" dirty="0"/>
          </a:p>
          <a:p>
            <a:r>
              <a:rPr lang="en-US" dirty="0" err="1"/>
              <a:t>Event.on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206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493A-EED5-26FD-3DD4-7EA3278B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Buffers and Streams</a:t>
            </a:r>
          </a:p>
        </p:txBody>
      </p:sp>
    </p:spTree>
    <p:extLst>
      <p:ext uri="{BB962C8B-B14F-4D97-AF65-F5344CB8AC3E}">
        <p14:creationId xmlns:p14="http://schemas.microsoft.com/office/powerpoint/2010/main" val="2752097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9045-59CB-D66B-A78E-C123E809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D6014-9CB8-08AE-0BCE-0CD32D9E3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JavaScript language had no mechanism for reading or manipulating streams of binary data.</a:t>
            </a:r>
          </a:p>
          <a:p>
            <a:r>
              <a:rPr lang="en-US" sz="3600" dirty="0"/>
              <a:t>The Buffer class was introduced as part of the Node.js API to make it possible.</a:t>
            </a:r>
          </a:p>
          <a:p>
            <a:r>
              <a:rPr lang="en-US" sz="3600" dirty="0"/>
              <a:t>Node.js servers have to also deal with TCP streams and reading &amp; writing to the file system with binary streams of data.</a:t>
            </a:r>
          </a:p>
        </p:txBody>
      </p:sp>
    </p:spTree>
    <p:extLst>
      <p:ext uri="{BB962C8B-B14F-4D97-AF65-F5344CB8AC3E}">
        <p14:creationId xmlns:p14="http://schemas.microsoft.com/office/powerpoint/2010/main" val="1558456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AD98-C746-C3DB-C0D0-AEF14A00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CB193-1130-3603-79A3-360E79C1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is temporary storage, usually in RAM.</a:t>
            </a:r>
          </a:p>
          <a:p>
            <a:r>
              <a:rPr lang="en-US" dirty="0"/>
              <a:t>It is handle raw binary data.</a:t>
            </a:r>
          </a:p>
          <a:p>
            <a:r>
              <a:rPr lang="en-US" dirty="0"/>
              <a:t>Instance of the Buffer class like arrays of integers.</a:t>
            </a:r>
          </a:p>
          <a:p>
            <a:r>
              <a:rPr lang="en-US" dirty="0"/>
              <a:t>The “integers” in a buffer each represent a byte.</a:t>
            </a:r>
          </a:p>
          <a:p>
            <a:r>
              <a:rPr lang="en-US" dirty="0"/>
              <a:t>The size of the Buffer is established when it is created and cannot be resized.</a:t>
            </a:r>
          </a:p>
          <a:p>
            <a:r>
              <a:rPr lang="en-US" dirty="0"/>
              <a:t>When buffer is full then sent out for processing during streaming.</a:t>
            </a:r>
          </a:p>
        </p:txBody>
      </p:sp>
    </p:spTree>
    <p:extLst>
      <p:ext uri="{BB962C8B-B14F-4D97-AF65-F5344CB8AC3E}">
        <p14:creationId xmlns:p14="http://schemas.microsoft.com/office/powerpoint/2010/main" val="9546810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E0D92-B7B6-C786-EF66-48A9364D9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AD92F-FC14-3AE2-2BA7-BA3D9DBBA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1800" cy="1890032"/>
          </a:xfrm>
        </p:spPr>
        <p:txBody>
          <a:bodyPr/>
          <a:lstStyle/>
          <a:p>
            <a:r>
              <a:rPr lang="en-US" dirty="0"/>
              <a:t>Buffer also known as waiting area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buf</a:t>
            </a:r>
            <a:r>
              <a:rPr lang="en-US" dirty="0"/>
              <a:t>= </a:t>
            </a:r>
            <a:r>
              <a:rPr lang="en-US" dirty="0" err="1"/>
              <a:t>Buffer.alloc</a:t>
            </a:r>
            <a:r>
              <a:rPr lang="en-US" dirty="0"/>
              <a:t>(10);</a:t>
            </a:r>
          </a:p>
          <a:p>
            <a:pPr marL="0" indent="0">
              <a:buNone/>
            </a:pPr>
            <a:r>
              <a:rPr lang="en-US" dirty="0"/>
              <a:t>Buffer(Store 10 bytes)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3BE69F-182B-B5CC-D8ED-622F832A55BC}"/>
              </a:ext>
            </a:extLst>
          </p:cNvPr>
          <p:cNvGrpSpPr/>
          <p:nvPr/>
        </p:nvGrpSpPr>
        <p:grpSpPr>
          <a:xfrm>
            <a:off x="1139371" y="3850594"/>
            <a:ext cx="10776858" cy="2782435"/>
            <a:chOff x="1139371" y="3850594"/>
            <a:chExt cx="10776858" cy="278243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08858EA-63C9-67A8-76AC-2261701289FB}"/>
                </a:ext>
              </a:extLst>
            </p:cNvPr>
            <p:cNvSpPr/>
            <p:nvPr/>
          </p:nvSpPr>
          <p:spPr>
            <a:xfrm>
              <a:off x="1139371" y="3850594"/>
              <a:ext cx="1850572" cy="27824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Large amount of data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D370B031-1255-84D0-97E5-77D9A1EA2967}"/>
                </a:ext>
              </a:extLst>
            </p:cNvPr>
            <p:cNvSpPr/>
            <p:nvPr/>
          </p:nvSpPr>
          <p:spPr>
            <a:xfrm>
              <a:off x="3207657" y="5021943"/>
              <a:ext cx="783772" cy="348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D8181E-6003-F60E-6A9A-40BC6CB137F4}"/>
                </a:ext>
              </a:extLst>
            </p:cNvPr>
            <p:cNvSpPr/>
            <p:nvPr/>
          </p:nvSpPr>
          <p:spPr>
            <a:xfrm>
              <a:off x="4100286" y="4455886"/>
              <a:ext cx="217714" cy="16110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9C13765D-B5C3-A8D8-E56D-313833B0353A}"/>
                </a:ext>
              </a:extLst>
            </p:cNvPr>
            <p:cNvSpPr/>
            <p:nvPr/>
          </p:nvSpPr>
          <p:spPr>
            <a:xfrm>
              <a:off x="8948787" y="4847771"/>
              <a:ext cx="783772" cy="348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C76E86-E60E-1327-480F-62528BC965EF}"/>
                </a:ext>
              </a:extLst>
            </p:cNvPr>
            <p:cNvSpPr/>
            <p:nvPr/>
          </p:nvSpPr>
          <p:spPr>
            <a:xfrm>
              <a:off x="5319486" y="4501583"/>
              <a:ext cx="217714" cy="16110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C75179-744A-B531-64B6-CCB95F606563}"/>
                </a:ext>
              </a:extLst>
            </p:cNvPr>
            <p:cNvSpPr/>
            <p:nvPr/>
          </p:nvSpPr>
          <p:spPr>
            <a:xfrm>
              <a:off x="6538687" y="4455886"/>
              <a:ext cx="2286000" cy="13255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FB38926-8C86-7F6F-D208-02368509CCBF}"/>
                </a:ext>
              </a:extLst>
            </p:cNvPr>
            <p:cNvSpPr/>
            <p:nvPr/>
          </p:nvSpPr>
          <p:spPr>
            <a:xfrm>
              <a:off x="4535714" y="5021943"/>
              <a:ext cx="783772" cy="348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5E43CD-2668-D6A0-44AA-2B55696C334B}"/>
                </a:ext>
              </a:extLst>
            </p:cNvPr>
            <p:cNvSpPr/>
            <p:nvPr/>
          </p:nvSpPr>
          <p:spPr>
            <a:xfrm>
              <a:off x="6647543" y="4564743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D8E280-5A4C-4D7A-64BD-55DBEBF3A1C0}"/>
                </a:ext>
              </a:extLst>
            </p:cNvPr>
            <p:cNvSpPr/>
            <p:nvPr/>
          </p:nvSpPr>
          <p:spPr>
            <a:xfrm>
              <a:off x="6845662" y="4564743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5E5B76-C268-575F-30FF-41CD9D37CF3C}"/>
                </a:ext>
              </a:extLst>
            </p:cNvPr>
            <p:cNvSpPr/>
            <p:nvPr/>
          </p:nvSpPr>
          <p:spPr>
            <a:xfrm>
              <a:off x="7048133" y="4607038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81B3B99-87EA-559E-3B6A-7A6036788F31}"/>
                </a:ext>
              </a:extLst>
            </p:cNvPr>
            <p:cNvSpPr/>
            <p:nvPr/>
          </p:nvSpPr>
          <p:spPr>
            <a:xfrm>
              <a:off x="7355109" y="4607037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9DFBEE-1CBC-9C64-64E2-9D06FBFEBE13}"/>
                </a:ext>
              </a:extLst>
            </p:cNvPr>
            <p:cNvSpPr/>
            <p:nvPr/>
          </p:nvSpPr>
          <p:spPr>
            <a:xfrm>
              <a:off x="7517312" y="4588669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574CE3-355C-8874-E22E-92D6A29F8E87}"/>
                </a:ext>
              </a:extLst>
            </p:cNvPr>
            <p:cNvSpPr/>
            <p:nvPr/>
          </p:nvSpPr>
          <p:spPr>
            <a:xfrm>
              <a:off x="7757886" y="4546374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199302-33AA-C093-F9E2-662DD141B6AA}"/>
                </a:ext>
              </a:extLst>
            </p:cNvPr>
            <p:cNvSpPr/>
            <p:nvPr/>
          </p:nvSpPr>
          <p:spPr>
            <a:xfrm>
              <a:off x="7956005" y="4546374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97D4EE-E877-2A71-1B14-DB91C325AEC5}"/>
                </a:ext>
              </a:extLst>
            </p:cNvPr>
            <p:cNvSpPr/>
            <p:nvPr/>
          </p:nvSpPr>
          <p:spPr>
            <a:xfrm>
              <a:off x="8158476" y="4588669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A9B9875-5C82-77B7-F81B-5BACF96EDB55}"/>
                </a:ext>
              </a:extLst>
            </p:cNvPr>
            <p:cNvSpPr/>
            <p:nvPr/>
          </p:nvSpPr>
          <p:spPr>
            <a:xfrm>
              <a:off x="8465452" y="4588668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471E1A8-C412-5CC2-1B79-C3AB5B11B902}"/>
                </a:ext>
              </a:extLst>
            </p:cNvPr>
            <p:cNvSpPr/>
            <p:nvPr/>
          </p:nvSpPr>
          <p:spPr>
            <a:xfrm>
              <a:off x="8627655" y="4570300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0E903CF-044B-A0EB-1A56-113D1647B8E7}"/>
                </a:ext>
              </a:extLst>
            </p:cNvPr>
            <p:cNvSpPr/>
            <p:nvPr/>
          </p:nvSpPr>
          <p:spPr>
            <a:xfrm>
              <a:off x="9732559" y="4607037"/>
              <a:ext cx="2183670" cy="96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Chunk</a:t>
              </a:r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607C8BE8-CFBB-F135-E724-9CFDC1C9A334}"/>
                </a:ext>
              </a:extLst>
            </p:cNvPr>
            <p:cNvSpPr/>
            <p:nvPr/>
          </p:nvSpPr>
          <p:spPr>
            <a:xfrm>
              <a:off x="5638071" y="4938259"/>
              <a:ext cx="783772" cy="348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4581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2DA8-3F19-FC57-DA5E-43884005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Streams in Node.js read data from a source or write data to a destination in continuous.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2C2A255-9F04-98F6-F3BC-24EC25D681FF}"/>
              </a:ext>
            </a:extLst>
          </p:cNvPr>
          <p:cNvSpPr/>
          <p:nvPr/>
        </p:nvSpPr>
        <p:spPr>
          <a:xfrm>
            <a:off x="838200" y="3143817"/>
            <a:ext cx="783772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1A1D9-8D00-7CFD-7A52-BEAC4E663968}"/>
              </a:ext>
            </a:extLst>
          </p:cNvPr>
          <p:cNvSpPr/>
          <p:nvPr/>
        </p:nvSpPr>
        <p:spPr>
          <a:xfrm>
            <a:off x="1730829" y="2577760"/>
            <a:ext cx="217714" cy="1611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C775652-4616-38DF-31BC-4E175656D426}"/>
              </a:ext>
            </a:extLst>
          </p:cNvPr>
          <p:cNvSpPr/>
          <p:nvPr/>
        </p:nvSpPr>
        <p:spPr>
          <a:xfrm>
            <a:off x="6579330" y="2969645"/>
            <a:ext cx="783772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DF5170-3701-9BA4-536E-11FC843181A6}"/>
              </a:ext>
            </a:extLst>
          </p:cNvPr>
          <p:cNvSpPr/>
          <p:nvPr/>
        </p:nvSpPr>
        <p:spPr>
          <a:xfrm>
            <a:off x="2950029" y="2623457"/>
            <a:ext cx="217714" cy="1611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D1AF5-D8D4-5183-89CC-1A9E533529FD}"/>
              </a:ext>
            </a:extLst>
          </p:cNvPr>
          <p:cNvSpPr/>
          <p:nvPr/>
        </p:nvSpPr>
        <p:spPr>
          <a:xfrm>
            <a:off x="4169230" y="2577760"/>
            <a:ext cx="2286000" cy="1325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5EAB6A4-4BE8-7DE1-EAAB-47CDDD006FFB}"/>
              </a:ext>
            </a:extLst>
          </p:cNvPr>
          <p:cNvSpPr/>
          <p:nvPr/>
        </p:nvSpPr>
        <p:spPr>
          <a:xfrm>
            <a:off x="2166257" y="3143817"/>
            <a:ext cx="783772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431A31-195B-6AB6-58BA-5357798E8F6E}"/>
              </a:ext>
            </a:extLst>
          </p:cNvPr>
          <p:cNvSpPr/>
          <p:nvPr/>
        </p:nvSpPr>
        <p:spPr>
          <a:xfrm>
            <a:off x="4278086" y="2686617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30341E-D3E2-9F40-A132-6A122F412B0B}"/>
              </a:ext>
            </a:extLst>
          </p:cNvPr>
          <p:cNvSpPr/>
          <p:nvPr/>
        </p:nvSpPr>
        <p:spPr>
          <a:xfrm>
            <a:off x="4476205" y="2686617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DD420-4AC5-AF54-0376-F3BF81B4073A}"/>
              </a:ext>
            </a:extLst>
          </p:cNvPr>
          <p:cNvSpPr/>
          <p:nvPr/>
        </p:nvSpPr>
        <p:spPr>
          <a:xfrm>
            <a:off x="4678676" y="2728912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8F6AF7-BA7C-8D1B-7D9D-70A78815AB06}"/>
              </a:ext>
            </a:extLst>
          </p:cNvPr>
          <p:cNvSpPr/>
          <p:nvPr/>
        </p:nvSpPr>
        <p:spPr>
          <a:xfrm>
            <a:off x="4985652" y="2728911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52F7C1-8EA7-446A-7086-2646A5338387}"/>
              </a:ext>
            </a:extLst>
          </p:cNvPr>
          <p:cNvSpPr/>
          <p:nvPr/>
        </p:nvSpPr>
        <p:spPr>
          <a:xfrm>
            <a:off x="5147855" y="2710543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1D5BE5-88DB-EACF-6DC7-FD232BF865D0}"/>
              </a:ext>
            </a:extLst>
          </p:cNvPr>
          <p:cNvSpPr/>
          <p:nvPr/>
        </p:nvSpPr>
        <p:spPr>
          <a:xfrm>
            <a:off x="5388429" y="2668248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70118F-CE50-9E73-CCE1-8DDD7584DDE7}"/>
              </a:ext>
            </a:extLst>
          </p:cNvPr>
          <p:cNvSpPr/>
          <p:nvPr/>
        </p:nvSpPr>
        <p:spPr>
          <a:xfrm>
            <a:off x="5586548" y="2668248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5FEEA-EA7F-0BE1-25D0-BE3A4EB5552C}"/>
              </a:ext>
            </a:extLst>
          </p:cNvPr>
          <p:cNvSpPr/>
          <p:nvPr/>
        </p:nvSpPr>
        <p:spPr>
          <a:xfrm>
            <a:off x="5789019" y="2710543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80016-228A-B71A-9825-D75374679650}"/>
              </a:ext>
            </a:extLst>
          </p:cNvPr>
          <p:cNvSpPr/>
          <p:nvPr/>
        </p:nvSpPr>
        <p:spPr>
          <a:xfrm>
            <a:off x="6095995" y="2710542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50AFFB-B87A-CE54-8E3E-C2DFF19968A7}"/>
              </a:ext>
            </a:extLst>
          </p:cNvPr>
          <p:cNvSpPr/>
          <p:nvPr/>
        </p:nvSpPr>
        <p:spPr>
          <a:xfrm>
            <a:off x="6258198" y="2692174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958B0B-5415-F673-6511-E4643AFEF78C}"/>
              </a:ext>
            </a:extLst>
          </p:cNvPr>
          <p:cNvSpPr/>
          <p:nvPr/>
        </p:nvSpPr>
        <p:spPr>
          <a:xfrm>
            <a:off x="7363102" y="2728911"/>
            <a:ext cx="2183670" cy="962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FD8ECD7-FED8-9963-36C0-E313BA650A4F}"/>
              </a:ext>
            </a:extLst>
          </p:cNvPr>
          <p:cNvSpPr/>
          <p:nvPr/>
        </p:nvSpPr>
        <p:spPr>
          <a:xfrm>
            <a:off x="3268614" y="3060133"/>
            <a:ext cx="783772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C6BC69EE-AEC6-583C-8206-F8CCDBEBAD0D}"/>
              </a:ext>
            </a:extLst>
          </p:cNvPr>
          <p:cNvSpPr/>
          <p:nvPr/>
        </p:nvSpPr>
        <p:spPr>
          <a:xfrm rot="5400000">
            <a:off x="5688692" y="-705383"/>
            <a:ext cx="814614" cy="114115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5EF80E-AA90-80C3-D924-9DCC4E33DEC7}"/>
              </a:ext>
            </a:extLst>
          </p:cNvPr>
          <p:cNvSpPr txBox="1"/>
          <p:nvPr/>
        </p:nvSpPr>
        <p:spPr>
          <a:xfrm>
            <a:off x="5830383" y="5434684"/>
            <a:ext cx="405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2753A-77F6-387D-4629-CE736AA2564A}"/>
              </a:ext>
            </a:extLst>
          </p:cNvPr>
          <p:cNvSpPr txBox="1"/>
          <p:nvPr/>
        </p:nvSpPr>
        <p:spPr>
          <a:xfrm>
            <a:off x="4521924" y="2098788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9AF8D51-95C2-E80F-1A40-4B5B1C9BAE7B}"/>
              </a:ext>
            </a:extLst>
          </p:cNvPr>
          <p:cNvSpPr/>
          <p:nvPr/>
        </p:nvSpPr>
        <p:spPr>
          <a:xfrm>
            <a:off x="9670872" y="2988014"/>
            <a:ext cx="540226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0B0CE8-479B-7171-209C-AF60AFA84B2C}"/>
              </a:ext>
            </a:extLst>
          </p:cNvPr>
          <p:cNvSpPr/>
          <p:nvPr/>
        </p:nvSpPr>
        <p:spPr>
          <a:xfrm>
            <a:off x="10454644" y="2747280"/>
            <a:ext cx="1505127" cy="962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</p:spTree>
    <p:extLst>
      <p:ext uri="{BB962C8B-B14F-4D97-AF65-F5344CB8AC3E}">
        <p14:creationId xmlns:p14="http://schemas.microsoft.com/office/powerpoint/2010/main" val="227772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823D-02C4-0057-3A06-3FF2FEBB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note: You’re not limited to the Server!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CAB16-7109-88C5-AED2-C363C0889587}"/>
              </a:ext>
            </a:extLst>
          </p:cNvPr>
          <p:cNvSpPr txBox="1"/>
          <p:nvPr/>
        </p:nvSpPr>
        <p:spPr>
          <a:xfrm flipH="1">
            <a:off x="4194638" y="1506022"/>
            <a:ext cx="343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is a JavaScript  Runtime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EA8A6-7E8C-82DF-A173-B4DF6FBEB7D5}"/>
              </a:ext>
            </a:extLst>
          </p:cNvPr>
          <p:cNvSpPr txBox="1"/>
          <p:nvPr/>
        </p:nvSpPr>
        <p:spPr>
          <a:xfrm flipH="1">
            <a:off x="4194638" y="2604341"/>
            <a:ext cx="3434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it for more than just Server-side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BE9E5C-15C8-3172-15F1-3201B34C7AD0}"/>
              </a:ext>
            </a:extLst>
          </p:cNvPr>
          <p:cNvSpPr txBox="1"/>
          <p:nvPr/>
        </p:nvSpPr>
        <p:spPr>
          <a:xfrm flipH="1">
            <a:off x="4194637" y="4119242"/>
            <a:ext cx="343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Utility Scripts, Build Tools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45B941E-C5BC-A1DF-5553-AA9035A5FC19}"/>
              </a:ext>
            </a:extLst>
          </p:cNvPr>
          <p:cNvSpPr/>
          <p:nvPr/>
        </p:nvSpPr>
        <p:spPr>
          <a:xfrm>
            <a:off x="5295331" y="2019869"/>
            <a:ext cx="409433" cy="399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3668552-2E15-DC4A-A059-CC0E98F41ED0}"/>
              </a:ext>
            </a:extLst>
          </p:cNvPr>
          <p:cNvSpPr/>
          <p:nvPr/>
        </p:nvSpPr>
        <p:spPr>
          <a:xfrm>
            <a:off x="5295331" y="3429000"/>
            <a:ext cx="800669" cy="505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310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89A8-FF5F-9D58-AF30-167A9623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STREAMS: Reading, Writing &amp; Piping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A8D84-0FCE-8E21-78FA-032A173A9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Types of Streams</a:t>
            </a:r>
          </a:p>
          <a:p>
            <a:r>
              <a:rPr lang="en-US" dirty="0"/>
              <a:t>Readable – streams from which data can be read.</a:t>
            </a:r>
          </a:p>
          <a:p>
            <a:r>
              <a:rPr lang="en-US" dirty="0"/>
              <a:t>Writable – streams to which data can be written.</a:t>
            </a:r>
          </a:p>
          <a:p>
            <a:r>
              <a:rPr lang="en-US" dirty="0"/>
              <a:t>Duplex – streams that are both Readable and Writable</a:t>
            </a:r>
          </a:p>
          <a:p>
            <a:r>
              <a:rPr lang="en-US" dirty="0"/>
              <a:t>Transform – Duplex streams that can modify or transform the data as it is written and read.</a:t>
            </a:r>
          </a:p>
        </p:txBody>
      </p:sp>
    </p:spTree>
    <p:extLst>
      <p:ext uri="{BB962C8B-B14F-4D97-AF65-F5344CB8AC3E}">
        <p14:creationId xmlns:p14="http://schemas.microsoft.com/office/powerpoint/2010/main" val="4106824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9D13-E082-4370-0ADE-DF61F1C9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8105-5C30-4F9B-3C40-B65147EA7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Fs.open</a:t>
            </a:r>
            <a:endParaRPr lang="en-US" dirty="0"/>
          </a:p>
          <a:p>
            <a:r>
              <a:rPr lang="en-US" dirty="0" err="1"/>
              <a:t>Fs.readFile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78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EBE2-E977-328D-A62F-F304DEE93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HTML as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3EF2E-7AAD-E320-2575-F9385894A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JSON as Response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Basic Routing</a:t>
            </a:r>
          </a:p>
        </p:txBody>
      </p:sp>
    </p:spTree>
    <p:extLst>
      <p:ext uri="{BB962C8B-B14F-4D97-AF65-F5344CB8AC3E}">
        <p14:creationId xmlns:p14="http://schemas.microsoft.com/office/powerpoint/2010/main" val="138090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823D-02C4-0057-3A06-3FF2FEBB8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52212" cy="64633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Node.js’Role</a:t>
            </a:r>
            <a:r>
              <a:rPr lang="en-US" dirty="0"/>
              <a:t> (in Web Development)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A900D4-E3D7-6206-B838-835668BB3687}"/>
              </a:ext>
            </a:extLst>
          </p:cNvPr>
          <p:cNvGrpSpPr/>
          <p:nvPr/>
        </p:nvGrpSpPr>
        <p:grpSpPr>
          <a:xfrm>
            <a:off x="1610436" y="1214651"/>
            <a:ext cx="9452212" cy="1255594"/>
            <a:chOff x="1610436" y="1214651"/>
            <a:chExt cx="9452212" cy="125559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99D2E6-3858-2407-0EEA-DA57FC5454BD}"/>
                </a:ext>
              </a:extLst>
            </p:cNvPr>
            <p:cNvSpPr/>
            <p:nvPr/>
          </p:nvSpPr>
          <p:spPr>
            <a:xfrm>
              <a:off x="1610436" y="1692322"/>
              <a:ext cx="9452212" cy="77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Server &amp; Listen to Incoming Requests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EBBFA3-B8F6-D5ED-676D-6DC061C6F212}"/>
                </a:ext>
              </a:extLst>
            </p:cNvPr>
            <p:cNvSpPr/>
            <p:nvPr/>
          </p:nvSpPr>
          <p:spPr>
            <a:xfrm>
              <a:off x="5336275" y="1214651"/>
              <a:ext cx="1965277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Run Server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128630-5F78-7E96-5C04-84CA5585F92D}"/>
              </a:ext>
            </a:extLst>
          </p:cNvPr>
          <p:cNvGrpSpPr/>
          <p:nvPr/>
        </p:nvGrpSpPr>
        <p:grpSpPr>
          <a:xfrm>
            <a:off x="1487606" y="2801203"/>
            <a:ext cx="9452212" cy="1255594"/>
            <a:chOff x="1610436" y="1214651"/>
            <a:chExt cx="9452212" cy="125559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DB46AE-8541-00F8-F9B7-957A4F127FC6}"/>
                </a:ext>
              </a:extLst>
            </p:cNvPr>
            <p:cNvSpPr/>
            <p:nvPr/>
          </p:nvSpPr>
          <p:spPr>
            <a:xfrm>
              <a:off x="1610436" y="1692322"/>
              <a:ext cx="9452212" cy="77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Handle Requests, Validate Input, Connect to Database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C20B0F-AFBF-46AC-21E5-E1418F56CF97}"/>
                </a:ext>
              </a:extLst>
            </p:cNvPr>
            <p:cNvSpPr/>
            <p:nvPr/>
          </p:nvSpPr>
          <p:spPr>
            <a:xfrm>
              <a:off x="5336275" y="1214651"/>
              <a:ext cx="1965277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Business Logic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17C6E3-E035-22B2-A096-F27B08CB13AB}"/>
              </a:ext>
            </a:extLst>
          </p:cNvPr>
          <p:cNvGrpSpPr/>
          <p:nvPr/>
        </p:nvGrpSpPr>
        <p:grpSpPr>
          <a:xfrm>
            <a:off x="1487606" y="4684595"/>
            <a:ext cx="9452212" cy="1255594"/>
            <a:chOff x="1610436" y="1214651"/>
            <a:chExt cx="9452212" cy="125559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DAD477-31B7-B0D9-3615-1ECE2FF67E60}"/>
                </a:ext>
              </a:extLst>
            </p:cNvPr>
            <p:cNvSpPr/>
            <p:nvPr/>
          </p:nvSpPr>
          <p:spPr>
            <a:xfrm>
              <a:off x="1610436" y="1692322"/>
              <a:ext cx="9452212" cy="77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 Responses (Rendered HTML, JSON, …)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BA2C06A-BBD2-52C8-5C50-ABCBF3EF2347}"/>
                </a:ext>
              </a:extLst>
            </p:cNvPr>
            <p:cNvSpPr/>
            <p:nvPr/>
          </p:nvSpPr>
          <p:spPr>
            <a:xfrm>
              <a:off x="5336275" y="1214651"/>
              <a:ext cx="1965277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Responses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73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A845-0E43-4D3B-3A59-078271B6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62DA-5DB4-E6E1-9FC0-E8A8E5A87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Nodes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Ruby</a:t>
            </a:r>
          </a:p>
          <a:p>
            <a:r>
              <a:rPr lang="en-US" dirty="0"/>
              <a:t>Asp.net</a:t>
            </a:r>
          </a:p>
        </p:txBody>
      </p:sp>
    </p:spTree>
    <p:extLst>
      <p:ext uri="{BB962C8B-B14F-4D97-AF65-F5344CB8AC3E}">
        <p14:creationId xmlns:p14="http://schemas.microsoft.com/office/powerpoint/2010/main" val="54198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3C52-9372-4900-A02E-10EE961E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D38C0-6A59-46EA-94C8-D6FA9DDDC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55424" cy="4302220"/>
          </a:xfrm>
        </p:spPr>
        <p:txBody>
          <a:bodyPr numCol="3">
            <a:normAutofit/>
          </a:bodyPr>
          <a:lstStyle/>
          <a:p>
            <a:r>
              <a:rPr lang="en-US" sz="2000" dirty="0"/>
              <a:t>Getting Started</a:t>
            </a:r>
          </a:p>
          <a:p>
            <a:r>
              <a:rPr lang="en-US" sz="2000" dirty="0"/>
              <a:t>JavaScript Refresher</a:t>
            </a:r>
          </a:p>
          <a:p>
            <a:r>
              <a:rPr lang="en-US" sz="2000" dirty="0"/>
              <a:t>Node.js Basics</a:t>
            </a:r>
          </a:p>
          <a:p>
            <a:r>
              <a:rPr lang="en-US" sz="2000" dirty="0"/>
              <a:t>Efficient Development</a:t>
            </a:r>
          </a:p>
          <a:p>
            <a:r>
              <a:rPr lang="en-US" sz="2000" dirty="0"/>
              <a:t>Using express.js</a:t>
            </a:r>
          </a:p>
          <a:p>
            <a:r>
              <a:rPr lang="en-US" sz="2000" dirty="0"/>
              <a:t>Templating engines</a:t>
            </a:r>
          </a:p>
          <a:p>
            <a:r>
              <a:rPr lang="en-US" sz="2000" dirty="0"/>
              <a:t>Model-View-Controller</a:t>
            </a:r>
          </a:p>
          <a:p>
            <a:r>
              <a:rPr lang="en-US" sz="2000" dirty="0"/>
              <a:t>Advanced Routes &amp; Models</a:t>
            </a:r>
          </a:p>
          <a:p>
            <a:r>
              <a:rPr lang="en-US" sz="2000" dirty="0"/>
              <a:t>Node + SQL (MySQL)</a:t>
            </a:r>
          </a:p>
          <a:p>
            <a:r>
              <a:rPr lang="en-US" sz="2000" dirty="0"/>
              <a:t>Using Sequelize</a:t>
            </a:r>
          </a:p>
          <a:p>
            <a:r>
              <a:rPr lang="en-US" sz="2000" dirty="0"/>
              <a:t>Node + NoSQL (MongoDB)</a:t>
            </a:r>
          </a:p>
          <a:p>
            <a:r>
              <a:rPr lang="en-US" sz="2000" dirty="0"/>
              <a:t>Using Mongoose</a:t>
            </a:r>
          </a:p>
          <a:p>
            <a:r>
              <a:rPr lang="en-US" sz="2000" dirty="0"/>
              <a:t>Sessions &amp; Cookies</a:t>
            </a:r>
          </a:p>
          <a:p>
            <a:r>
              <a:rPr lang="en-US" sz="2000" dirty="0"/>
              <a:t>Authentication</a:t>
            </a:r>
          </a:p>
          <a:p>
            <a:r>
              <a:rPr lang="en-US" sz="2000" dirty="0"/>
              <a:t>Sending E-Mails</a:t>
            </a:r>
          </a:p>
          <a:p>
            <a:r>
              <a:rPr lang="en-US" sz="2000" dirty="0"/>
              <a:t>Authentication Deep Dive</a:t>
            </a:r>
          </a:p>
          <a:p>
            <a:r>
              <a:rPr lang="en-US" sz="2000" dirty="0"/>
              <a:t>User Input Validation</a:t>
            </a:r>
          </a:p>
          <a:p>
            <a:r>
              <a:rPr lang="en-US" sz="2000" dirty="0"/>
              <a:t>Error – Handling</a:t>
            </a:r>
          </a:p>
          <a:p>
            <a:r>
              <a:rPr lang="en-US" sz="2000" dirty="0"/>
              <a:t>File Uploads &amp; downloads</a:t>
            </a:r>
          </a:p>
          <a:p>
            <a:r>
              <a:rPr lang="en-US" sz="2000" dirty="0"/>
              <a:t>Pagination</a:t>
            </a:r>
          </a:p>
          <a:p>
            <a:r>
              <a:rPr lang="en-US" sz="2000" dirty="0"/>
              <a:t>Async Requests</a:t>
            </a:r>
          </a:p>
          <a:p>
            <a:r>
              <a:rPr lang="en-US" sz="2000" dirty="0"/>
              <a:t>Handling Payments</a:t>
            </a:r>
          </a:p>
          <a:p>
            <a:r>
              <a:rPr lang="en-US" sz="2000" dirty="0"/>
              <a:t>REST API Basics</a:t>
            </a:r>
          </a:p>
          <a:p>
            <a:r>
              <a:rPr lang="en-US" sz="2000" dirty="0"/>
              <a:t>Advanced REST API Features</a:t>
            </a:r>
          </a:p>
          <a:p>
            <a:r>
              <a:rPr lang="en-US" sz="2000" dirty="0"/>
              <a:t>Using async-await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78FA39-AE01-8F54-4C9D-8BBCBEFF6A55}"/>
              </a:ext>
            </a:extLst>
          </p:cNvPr>
          <p:cNvSpPr txBox="1"/>
          <p:nvPr/>
        </p:nvSpPr>
        <p:spPr>
          <a:xfrm>
            <a:off x="9348716" y="1825625"/>
            <a:ext cx="2413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Websockets</a:t>
            </a:r>
            <a:r>
              <a:rPr lang="en-US" dirty="0"/>
              <a:t> &amp; Socket.io</a:t>
            </a:r>
          </a:p>
          <a:p>
            <a:r>
              <a:rPr lang="en-US" dirty="0" err="1"/>
              <a:t>GraphQL</a:t>
            </a:r>
            <a:endParaRPr lang="en-US" dirty="0"/>
          </a:p>
          <a:p>
            <a:r>
              <a:rPr lang="en-US" dirty="0" err="1"/>
              <a:t>Delpoyment</a:t>
            </a:r>
            <a:endParaRPr lang="en-US" dirty="0"/>
          </a:p>
          <a:p>
            <a:r>
              <a:rPr lang="en-US" dirty="0"/>
              <a:t>Beyond Web Servers</a:t>
            </a:r>
          </a:p>
        </p:txBody>
      </p:sp>
    </p:spTree>
    <p:extLst>
      <p:ext uri="{BB962C8B-B14F-4D97-AF65-F5344CB8AC3E}">
        <p14:creationId xmlns:p14="http://schemas.microsoft.com/office/powerpoint/2010/main" val="3805639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3C52-9372-4900-A02E-10EE961E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REPL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860397-121C-8D5A-1FB7-FCE8F5793A1A}"/>
              </a:ext>
            </a:extLst>
          </p:cNvPr>
          <p:cNvSpPr txBox="1"/>
          <p:nvPr/>
        </p:nvSpPr>
        <p:spPr>
          <a:xfrm>
            <a:off x="2244114" y="1398300"/>
            <a:ext cx="1044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</a:t>
            </a:r>
            <a:r>
              <a:rPr lang="en-US" sz="1400" dirty="0"/>
              <a:t> </a:t>
            </a:r>
            <a:r>
              <a:rPr lang="en-US" sz="2000" dirty="0" err="1"/>
              <a:t>ead</a:t>
            </a:r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6F2C9-E2A8-4F7E-A9DD-55D44C9E4B14}"/>
              </a:ext>
            </a:extLst>
          </p:cNvPr>
          <p:cNvSpPr txBox="1"/>
          <p:nvPr/>
        </p:nvSpPr>
        <p:spPr>
          <a:xfrm>
            <a:off x="2244114" y="2064962"/>
            <a:ext cx="772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 </a:t>
            </a:r>
            <a:r>
              <a:rPr lang="en-US" sz="2000" dirty="0" err="1"/>
              <a:t>val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BD7865-5F52-769A-2E38-7293010DBBDA}"/>
              </a:ext>
            </a:extLst>
          </p:cNvPr>
          <p:cNvSpPr txBox="1"/>
          <p:nvPr/>
        </p:nvSpPr>
        <p:spPr>
          <a:xfrm>
            <a:off x="2244114" y="2844225"/>
            <a:ext cx="857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 </a:t>
            </a:r>
            <a:r>
              <a:rPr lang="en-US" sz="2000" dirty="0" err="1"/>
              <a:t>rint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DC873F-BABE-5278-41D8-F6DA76937FE9}"/>
              </a:ext>
            </a:extLst>
          </p:cNvPr>
          <p:cNvSpPr txBox="1"/>
          <p:nvPr/>
        </p:nvSpPr>
        <p:spPr>
          <a:xfrm>
            <a:off x="2244114" y="3705375"/>
            <a:ext cx="85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 </a:t>
            </a:r>
            <a:r>
              <a:rPr lang="en-US" sz="2000" dirty="0" err="1"/>
              <a:t>oop</a:t>
            </a:r>
            <a:endParaRPr lang="en-US" sz="3200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0D144F3-9FE7-BE7F-E179-7ED15759BAD5}"/>
              </a:ext>
            </a:extLst>
          </p:cNvPr>
          <p:cNvCxnSpPr>
            <a:stCxn id="12" idx="1"/>
            <a:endCxn id="7" idx="1"/>
          </p:cNvCxnSpPr>
          <p:nvPr/>
        </p:nvCxnSpPr>
        <p:spPr>
          <a:xfrm rot="10800000">
            <a:off x="2244114" y="1690689"/>
            <a:ext cx="12700" cy="230707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020120F-B0D3-2FDF-295C-5C9030F3A4F5}"/>
              </a:ext>
            </a:extLst>
          </p:cNvPr>
          <p:cNvSpPr/>
          <p:nvPr/>
        </p:nvSpPr>
        <p:spPr>
          <a:xfrm>
            <a:off x="3821092" y="1608800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FF42C3-8A58-D2E2-16F5-9469ABD6F0A6}"/>
              </a:ext>
            </a:extLst>
          </p:cNvPr>
          <p:cNvSpPr/>
          <p:nvPr/>
        </p:nvSpPr>
        <p:spPr>
          <a:xfrm>
            <a:off x="6400800" y="1241946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User Input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2F9047F-DCD0-6B23-23A7-481477BC1B55}"/>
              </a:ext>
            </a:extLst>
          </p:cNvPr>
          <p:cNvSpPr/>
          <p:nvPr/>
        </p:nvSpPr>
        <p:spPr>
          <a:xfrm>
            <a:off x="3821092" y="2275462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0EB0E-179E-39F7-3A88-1ADE71B6585C}"/>
              </a:ext>
            </a:extLst>
          </p:cNvPr>
          <p:cNvSpPr/>
          <p:nvPr/>
        </p:nvSpPr>
        <p:spPr>
          <a:xfrm>
            <a:off x="6400800" y="1908608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User Input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F1C4601-DC62-7907-A780-ADE81AF48A47}"/>
              </a:ext>
            </a:extLst>
          </p:cNvPr>
          <p:cNvSpPr/>
          <p:nvPr/>
        </p:nvSpPr>
        <p:spPr>
          <a:xfrm>
            <a:off x="3821092" y="3121499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B2591C-EB7A-2E0D-3DE2-35A0171FE634}"/>
              </a:ext>
            </a:extLst>
          </p:cNvPr>
          <p:cNvSpPr/>
          <p:nvPr/>
        </p:nvSpPr>
        <p:spPr>
          <a:xfrm>
            <a:off x="6400800" y="2754645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Output (Result)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54EA3ED-5B37-D123-FAAE-7C4171A1436E}"/>
              </a:ext>
            </a:extLst>
          </p:cNvPr>
          <p:cNvSpPr/>
          <p:nvPr/>
        </p:nvSpPr>
        <p:spPr>
          <a:xfrm>
            <a:off x="3821092" y="3812571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9DBEFB-CAEC-6CB5-3528-10E40B35AFB3}"/>
              </a:ext>
            </a:extLst>
          </p:cNvPr>
          <p:cNvSpPr/>
          <p:nvPr/>
        </p:nvSpPr>
        <p:spPr>
          <a:xfrm>
            <a:off x="6400800" y="3445717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new Input</a:t>
            </a:r>
          </a:p>
        </p:txBody>
      </p:sp>
    </p:spTree>
    <p:extLst>
      <p:ext uri="{BB962C8B-B14F-4D97-AF65-F5344CB8AC3E}">
        <p14:creationId xmlns:p14="http://schemas.microsoft.com/office/powerpoint/2010/main" val="4290440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BB359-71AF-732B-4917-CBCBF1B3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Node.js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1A8D0-55A7-C7CC-285E-136347DDB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39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Execute files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Used for real apps</a:t>
            </a:r>
          </a:p>
          <a:p>
            <a:r>
              <a:rPr lang="en-US" dirty="0"/>
              <a:t>Predictable sequence of steps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343672-171A-3BA8-096B-183D994584B8}"/>
              </a:ext>
            </a:extLst>
          </p:cNvPr>
          <p:cNvSpPr txBox="1">
            <a:spLocks/>
          </p:cNvSpPr>
          <p:nvPr/>
        </p:nvSpPr>
        <p:spPr>
          <a:xfrm>
            <a:off x="7348182" y="1690688"/>
            <a:ext cx="45799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the REPL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Great playground!</a:t>
            </a:r>
          </a:p>
          <a:p>
            <a:r>
              <a:rPr lang="en-US" dirty="0"/>
              <a:t>Execute code as we write it</a:t>
            </a:r>
          </a:p>
        </p:txBody>
      </p:sp>
    </p:spTree>
    <p:extLst>
      <p:ext uri="{BB962C8B-B14F-4D97-AF65-F5344CB8AC3E}">
        <p14:creationId xmlns:p14="http://schemas.microsoft.com/office/powerpoint/2010/main" val="255873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1765</Words>
  <Application>Microsoft Office PowerPoint</Application>
  <PresentationFormat>Widescreen</PresentationFormat>
  <Paragraphs>328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What is Node.js?</vt:lpstr>
      <vt:lpstr>What Does That Mean?</vt:lpstr>
      <vt:lpstr>JavaScript on the Server</vt:lpstr>
      <vt:lpstr>Side note: You’re not limited to the Server!</vt:lpstr>
      <vt:lpstr>Node.js’Role (in Web Development)</vt:lpstr>
      <vt:lpstr>Alternatives</vt:lpstr>
      <vt:lpstr>Course Outline</vt:lpstr>
      <vt:lpstr>The REPL</vt:lpstr>
      <vt:lpstr>Running Node.js Code</vt:lpstr>
      <vt:lpstr>JavaScript Summary</vt:lpstr>
      <vt:lpstr>JS:</vt:lpstr>
      <vt:lpstr>Functions is First Class Citizens</vt:lpstr>
      <vt:lpstr>Callback Function</vt:lpstr>
      <vt:lpstr>Why Callback Function</vt:lpstr>
      <vt:lpstr>Callback in JS</vt:lpstr>
      <vt:lpstr>Promises In JSS</vt:lpstr>
      <vt:lpstr>Async/await</vt:lpstr>
      <vt:lpstr>Module : Nodejs Basic</vt:lpstr>
      <vt:lpstr>How The web works.</vt:lpstr>
      <vt:lpstr>HTTP,HTTPS</vt:lpstr>
      <vt:lpstr>Core Modules</vt:lpstr>
      <vt:lpstr>Node.js Program Lifecycle</vt:lpstr>
      <vt:lpstr>PowerPoint Presentation</vt:lpstr>
      <vt:lpstr>Streams &amp; Buffers</vt:lpstr>
      <vt:lpstr>PowerPoint Presentation</vt:lpstr>
      <vt:lpstr>PowerPoint Presentation</vt:lpstr>
      <vt:lpstr>PowerPoint Presentation</vt:lpstr>
      <vt:lpstr>PowerPoint Presentation</vt:lpstr>
      <vt:lpstr>What is Node.js?</vt:lpstr>
      <vt:lpstr>Why Node.js?</vt:lpstr>
      <vt:lpstr>When to use Node.js?</vt:lpstr>
      <vt:lpstr>What is V8 JavaScript Engine?</vt:lpstr>
      <vt:lpstr>What you need to know?</vt:lpstr>
      <vt:lpstr>Events &amp; Event Emitter</vt:lpstr>
      <vt:lpstr>Buffers and Streams</vt:lpstr>
      <vt:lpstr>Why buffer?</vt:lpstr>
      <vt:lpstr>What is buffer?</vt:lpstr>
      <vt:lpstr>How to work Buffer?</vt:lpstr>
      <vt:lpstr>Streams in Node.js read data from a source or write data to a destination in continuous.</vt:lpstr>
      <vt:lpstr>STREAMS: Reading, Writing &amp; Piping</vt:lpstr>
      <vt:lpstr>File System</vt:lpstr>
      <vt:lpstr>Rendering HTML as Response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Node.js?</dc:title>
  <dc:creator>Piyush Chaturvedi</dc:creator>
  <cp:lastModifiedBy>Piyush Chaturvedi</cp:lastModifiedBy>
  <cp:revision>11</cp:revision>
  <dcterms:created xsi:type="dcterms:W3CDTF">2023-03-27T11:18:38Z</dcterms:created>
  <dcterms:modified xsi:type="dcterms:W3CDTF">2023-04-07T12:57:14Z</dcterms:modified>
</cp:coreProperties>
</file>