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62ECF3-FD65-4488-BF34-E534B35D050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1C7E48-1CDE-4F77-ACFC-DC791122E926}">
      <dgm:prSet phldrT="[Text]"/>
      <dgm:spPr/>
      <dgm:t>
        <a:bodyPr/>
        <a:lstStyle/>
        <a:p>
          <a:r>
            <a:rPr lang="en-US" dirty="0"/>
            <a:t>&lt;App /&gt;</a:t>
          </a:r>
        </a:p>
        <a:p>
          <a:r>
            <a:rPr lang="en-US" dirty="0"/>
            <a:t>State</a:t>
          </a:r>
        </a:p>
      </dgm:t>
    </dgm:pt>
    <dgm:pt modelId="{764267D2-C4D8-4647-B4E9-652E71DB10C7}" type="parTrans" cxnId="{5A59538B-2CE3-4077-AF40-BA0CA33E8223}">
      <dgm:prSet/>
      <dgm:spPr/>
      <dgm:t>
        <a:bodyPr/>
        <a:lstStyle/>
        <a:p>
          <a:endParaRPr lang="en-US"/>
        </a:p>
      </dgm:t>
    </dgm:pt>
    <dgm:pt modelId="{8B855CF6-4378-49A9-9D44-913F99EE7128}" type="sibTrans" cxnId="{5A59538B-2CE3-4077-AF40-BA0CA33E8223}">
      <dgm:prSet/>
      <dgm:spPr/>
      <dgm:t>
        <a:bodyPr/>
        <a:lstStyle/>
        <a:p>
          <a:endParaRPr lang="en-US"/>
        </a:p>
      </dgm:t>
    </dgm:pt>
    <dgm:pt modelId="{1335BA29-3FFA-4DDB-8626-E68A21118F9E}">
      <dgm:prSet phldrT="[Text]" custT="1"/>
      <dgm:spPr/>
      <dgm:t>
        <a:bodyPr/>
        <a:lstStyle/>
        <a:p>
          <a:r>
            <a:rPr lang="en-US" sz="3600" dirty="0"/>
            <a:t>&lt;Expenses /&gt;</a:t>
          </a:r>
        </a:p>
      </dgm:t>
    </dgm:pt>
    <dgm:pt modelId="{9E80D345-CBB0-4A62-873E-3EE53F817B2D}" type="parTrans" cxnId="{152F5DCB-FFCF-446B-9873-A7C348582DCD}">
      <dgm:prSet/>
      <dgm:spPr/>
      <dgm:t>
        <a:bodyPr/>
        <a:lstStyle/>
        <a:p>
          <a:endParaRPr lang="en-US"/>
        </a:p>
      </dgm:t>
    </dgm:pt>
    <dgm:pt modelId="{9F66776D-D529-4746-957A-13E52505D255}" type="sibTrans" cxnId="{152F5DCB-FFCF-446B-9873-A7C348582DCD}">
      <dgm:prSet/>
      <dgm:spPr/>
      <dgm:t>
        <a:bodyPr/>
        <a:lstStyle/>
        <a:p>
          <a:endParaRPr lang="en-US"/>
        </a:p>
      </dgm:t>
    </dgm:pt>
    <dgm:pt modelId="{576C8794-4B93-4807-B221-22BB6F549076}">
      <dgm:prSet phldrT="[Text]" custT="1"/>
      <dgm:spPr/>
      <dgm:t>
        <a:bodyPr/>
        <a:lstStyle/>
        <a:p>
          <a:r>
            <a:rPr lang="en-US" sz="3600" dirty="0"/>
            <a:t>&lt;</a:t>
          </a:r>
          <a:r>
            <a:rPr lang="en-US" sz="3600" dirty="0" err="1"/>
            <a:t>NewExpense</a:t>
          </a:r>
          <a:r>
            <a:rPr lang="en-US" sz="3600" dirty="0"/>
            <a:t> /&gt;</a:t>
          </a:r>
        </a:p>
      </dgm:t>
    </dgm:pt>
    <dgm:pt modelId="{6A40CDEA-4697-437D-819A-8997D7514C2E}" type="parTrans" cxnId="{5F23450F-451E-486D-94E4-2C52DD16DDD6}">
      <dgm:prSet/>
      <dgm:spPr/>
      <dgm:t>
        <a:bodyPr/>
        <a:lstStyle/>
        <a:p>
          <a:endParaRPr lang="en-US"/>
        </a:p>
      </dgm:t>
    </dgm:pt>
    <dgm:pt modelId="{088DA9A2-6877-4DCB-A9B5-623DB5DBCF1E}" type="sibTrans" cxnId="{5F23450F-451E-486D-94E4-2C52DD16DDD6}">
      <dgm:prSet/>
      <dgm:spPr/>
      <dgm:t>
        <a:bodyPr/>
        <a:lstStyle/>
        <a:p>
          <a:endParaRPr lang="en-US"/>
        </a:p>
      </dgm:t>
    </dgm:pt>
    <dgm:pt modelId="{F0C9CE0D-869E-46BE-BB62-EAA235FFD051}" type="pres">
      <dgm:prSet presAssocID="{CD62ECF3-FD65-4488-BF34-E534B35D050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4E131F9-9E82-4826-82EE-65609AD51995}" type="pres">
      <dgm:prSet presAssocID="{D11C7E48-1CDE-4F77-ACFC-DC791122E926}" presName="hierRoot1" presStyleCnt="0">
        <dgm:presLayoutVars>
          <dgm:hierBranch val="init"/>
        </dgm:presLayoutVars>
      </dgm:prSet>
      <dgm:spPr/>
    </dgm:pt>
    <dgm:pt modelId="{3897CB34-3B64-4B9E-82AC-3917CCB93872}" type="pres">
      <dgm:prSet presAssocID="{D11C7E48-1CDE-4F77-ACFC-DC791122E926}" presName="rootComposite1" presStyleCnt="0"/>
      <dgm:spPr/>
    </dgm:pt>
    <dgm:pt modelId="{C8B78C88-944C-43F0-B215-50DA4CB5C50E}" type="pres">
      <dgm:prSet presAssocID="{D11C7E48-1CDE-4F77-ACFC-DC791122E926}" presName="rootText1" presStyleLbl="node0" presStyleIdx="0" presStyleCnt="1" custScaleX="44064" custScaleY="33710">
        <dgm:presLayoutVars>
          <dgm:chPref val="3"/>
        </dgm:presLayoutVars>
      </dgm:prSet>
      <dgm:spPr/>
    </dgm:pt>
    <dgm:pt modelId="{0BB4E230-7437-486B-8B7A-73FDC083F5BD}" type="pres">
      <dgm:prSet presAssocID="{D11C7E48-1CDE-4F77-ACFC-DC791122E926}" presName="rootConnector1" presStyleLbl="node1" presStyleIdx="0" presStyleCnt="0"/>
      <dgm:spPr/>
    </dgm:pt>
    <dgm:pt modelId="{17757205-9E97-4F4F-8E05-E44C56744FEB}" type="pres">
      <dgm:prSet presAssocID="{D11C7E48-1CDE-4F77-ACFC-DC791122E926}" presName="hierChild2" presStyleCnt="0"/>
      <dgm:spPr/>
    </dgm:pt>
    <dgm:pt modelId="{5A2075EA-2669-4082-917F-6298E11EBAD6}" type="pres">
      <dgm:prSet presAssocID="{9E80D345-CBB0-4A62-873E-3EE53F817B2D}" presName="Name37" presStyleLbl="parChTrans1D2" presStyleIdx="0" presStyleCnt="2"/>
      <dgm:spPr/>
    </dgm:pt>
    <dgm:pt modelId="{E98BE03C-ECD5-41E9-9635-7DD3493B8AED}" type="pres">
      <dgm:prSet presAssocID="{1335BA29-3FFA-4DDB-8626-E68A21118F9E}" presName="hierRoot2" presStyleCnt="0">
        <dgm:presLayoutVars>
          <dgm:hierBranch val="init"/>
        </dgm:presLayoutVars>
      </dgm:prSet>
      <dgm:spPr/>
    </dgm:pt>
    <dgm:pt modelId="{E8EC20F4-E109-40C3-99A2-D6BA20052391}" type="pres">
      <dgm:prSet presAssocID="{1335BA29-3FFA-4DDB-8626-E68A21118F9E}" presName="rootComposite" presStyleCnt="0"/>
      <dgm:spPr/>
    </dgm:pt>
    <dgm:pt modelId="{F335094B-A654-41BF-9CA5-0FBCF2165B7C}" type="pres">
      <dgm:prSet presAssocID="{1335BA29-3FFA-4DDB-8626-E68A21118F9E}" presName="rootText" presStyleLbl="node2" presStyleIdx="0" presStyleCnt="2" custScaleX="54308" custScaleY="32221" custLinFactNeighborX="-6509" custLinFactNeighborY="-3240">
        <dgm:presLayoutVars>
          <dgm:chPref val="3"/>
        </dgm:presLayoutVars>
      </dgm:prSet>
      <dgm:spPr/>
    </dgm:pt>
    <dgm:pt modelId="{BEE8883A-FD3F-477A-A7BE-090319DB95BD}" type="pres">
      <dgm:prSet presAssocID="{1335BA29-3FFA-4DDB-8626-E68A21118F9E}" presName="rootConnector" presStyleLbl="node2" presStyleIdx="0" presStyleCnt="2"/>
      <dgm:spPr/>
    </dgm:pt>
    <dgm:pt modelId="{2259D1F8-8551-425B-9075-826D5C27DF0E}" type="pres">
      <dgm:prSet presAssocID="{1335BA29-3FFA-4DDB-8626-E68A21118F9E}" presName="hierChild4" presStyleCnt="0"/>
      <dgm:spPr/>
    </dgm:pt>
    <dgm:pt modelId="{0BB4580A-7401-4664-B9B7-BB254942E808}" type="pres">
      <dgm:prSet presAssocID="{1335BA29-3FFA-4DDB-8626-E68A21118F9E}" presName="hierChild5" presStyleCnt="0"/>
      <dgm:spPr/>
    </dgm:pt>
    <dgm:pt modelId="{E9FA7BD1-8C69-4DC6-B8DF-F946076A7D6F}" type="pres">
      <dgm:prSet presAssocID="{6A40CDEA-4697-437D-819A-8997D7514C2E}" presName="Name37" presStyleLbl="parChTrans1D2" presStyleIdx="1" presStyleCnt="2"/>
      <dgm:spPr/>
    </dgm:pt>
    <dgm:pt modelId="{0775A3FD-512D-414C-9064-C900EF22B707}" type="pres">
      <dgm:prSet presAssocID="{576C8794-4B93-4807-B221-22BB6F549076}" presName="hierRoot2" presStyleCnt="0">
        <dgm:presLayoutVars>
          <dgm:hierBranch val="init"/>
        </dgm:presLayoutVars>
      </dgm:prSet>
      <dgm:spPr/>
    </dgm:pt>
    <dgm:pt modelId="{5BC495EB-A06E-456C-9426-96DD5157A3D9}" type="pres">
      <dgm:prSet presAssocID="{576C8794-4B93-4807-B221-22BB6F549076}" presName="rootComposite" presStyleCnt="0"/>
      <dgm:spPr/>
    </dgm:pt>
    <dgm:pt modelId="{566778B8-BF8A-488D-9872-817C44A3A118}" type="pres">
      <dgm:prSet presAssocID="{576C8794-4B93-4807-B221-22BB6F549076}" presName="rootText" presStyleLbl="node2" presStyleIdx="1" presStyleCnt="2" custScaleX="51513" custScaleY="32247">
        <dgm:presLayoutVars>
          <dgm:chPref val="3"/>
        </dgm:presLayoutVars>
      </dgm:prSet>
      <dgm:spPr/>
    </dgm:pt>
    <dgm:pt modelId="{682D3356-811A-4BD6-AE9C-F2362A790032}" type="pres">
      <dgm:prSet presAssocID="{576C8794-4B93-4807-B221-22BB6F549076}" presName="rootConnector" presStyleLbl="node2" presStyleIdx="1" presStyleCnt="2"/>
      <dgm:spPr/>
    </dgm:pt>
    <dgm:pt modelId="{4603DBC8-AF08-4B77-8761-319695854853}" type="pres">
      <dgm:prSet presAssocID="{576C8794-4B93-4807-B221-22BB6F549076}" presName="hierChild4" presStyleCnt="0"/>
      <dgm:spPr/>
    </dgm:pt>
    <dgm:pt modelId="{104B351E-8A19-4E30-BF27-A2424EF413F8}" type="pres">
      <dgm:prSet presAssocID="{576C8794-4B93-4807-B221-22BB6F549076}" presName="hierChild5" presStyleCnt="0"/>
      <dgm:spPr/>
    </dgm:pt>
    <dgm:pt modelId="{DC0F3545-17E3-4C58-850B-CE5E9E64D860}" type="pres">
      <dgm:prSet presAssocID="{D11C7E48-1CDE-4F77-ACFC-DC791122E926}" presName="hierChild3" presStyleCnt="0"/>
      <dgm:spPr/>
    </dgm:pt>
  </dgm:ptLst>
  <dgm:cxnLst>
    <dgm:cxn modelId="{5F23450F-451E-486D-94E4-2C52DD16DDD6}" srcId="{D11C7E48-1CDE-4F77-ACFC-DC791122E926}" destId="{576C8794-4B93-4807-B221-22BB6F549076}" srcOrd="1" destOrd="0" parTransId="{6A40CDEA-4697-437D-819A-8997D7514C2E}" sibTransId="{088DA9A2-6877-4DCB-A9B5-623DB5DBCF1E}"/>
    <dgm:cxn modelId="{367A2629-9DE3-493B-B5A7-2E650F486601}" type="presOf" srcId="{6A40CDEA-4697-437D-819A-8997D7514C2E}" destId="{E9FA7BD1-8C69-4DC6-B8DF-F946076A7D6F}" srcOrd="0" destOrd="0" presId="urn:microsoft.com/office/officeart/2005/8/layout/orgChart1"/>
    <dgm:cxn modelId="{8284023D-5C23-4F90-8BD1-B3AF83795A8D}" type="presOf" srcId="{576C8794-4B93-4807-B221-22BB6F549076}" destId="{682D3356-811A-4BD6-AE9C-F2362A790032}" srcOrd="1" destOrd="0" presId="urn:microsoft.com/office/officeart/2005/8/layout/orgChart1"/>
    <dgm:cxn modelId="{85933D79-0396-4A04-A183-C95F323D5DE5}" type="presOf" srcId="{1335BA29-3FFA-4DDB-8626-E68A21118F9E}" destId="{BEE8883A-FD3F-477A-A7BE-090319DB95BD}" srcOrd="1" destOrd="0" presId="urn:microsoft.com/office/officeart/2005/8/layout/orgChart1"/>
    <dgm:cxn modelId="{C579057B-ADC8-4134-A047-45DB1649FF90}" type="presOf" srcId="{576C8794-4B93-4807-B221-22BB6F549076}" destId="{566778B8-BF8A-488D-9872-817C44A3A118}" srcOrd="0" destOrd="0" presId="urn:microsoft.com/office/officeart/2005/8/layout/orgChart1"/>
    <dgm:cxn modelId="{B45A5989-A951-4497-A21A-F3FA3E5413E3}" type="presOf" srcId="{9E80D345-CBB0-4A62-873E-3EE53F817B2D}" destId="{5A2075EA-2669-4082-917F-6298E11EBAD6}" srcOrd="0" destOrd="0" presId="urn:microsoft.com/office/officeart/2005/8/layout/orgChart1"/>
    <dgm:cxn modelId="{5A59538B-2CE3-4077-AF40-BA0CA33E8223}" srcId="{CD62ECF3-FD65-4488-BF34-E534B35D0502}" destId="{D11C7E48-1CDE-4F77-ACFC-DC791122E926}" srcOrd="0" destOrd="0" parTransId="{764267D2-C4D8-4647-B4E9-652E71DB10C7}" sibTransId="{8B855CF6-4378-49A9-9D44-913F99EE7128}"/>
    <dgm:cxn modelId="{5723BAAC-B7F4-4ACC-976A-93E1F9113E88}" type="presOf" srcId="{D11C7E48-1CDE-4F77-ACFC-DC791122E926}" destId="{C8B78C88-944C-43F0-B215-50DA4CB5C50E}" srcOrd="0" destOrd="0" presId="urn:microsoft.com/office/officeart/2005/8/layout/orgChart1"/>
    <dgm:cxn modelId="{FADBE5C5-79AC-4A70-8577-E95666536EA6}" type="presOf" srcId="{D11C7E48-1CDE-4F77-ACFC-DC791122E926}" destId="{0BB4E230-7437-486B-8B7A-73FDC083F5BD}" srcOrd="1" destOrd="0" presId="urn:microsoft.com/office/officeart/2005/8/layout/orgChart1"/>
    <dgm:cxn modelId="{2986FCCA-3FA2-4A3B-82F4-7E024CBD5CF5}" type="presOf" srcId="{1335BA29-3FFA-4DDB-8626-E68A21118F9E}" destId="{F335094B-A654-41BF-9CA5-0FBCF2165B7C}" srcOrd="0" destOrd="0" presId="urn:microsoft.com/office/officeart/2005/8/layout/orgChart1"/>
    <dgm:cxn modelId="{152F5DCB-FFCF-446B-9873-A7C348582DCD}" srcId="{D11C7E48-1CDE-4F77-ACFC-DC791122E926}" destId="{1335BA29-3FFA-4DDB-8626-E68A21118F9E}" srcOrd="0" destOrd="0" parTransId="{9E80D345-CBB0-4A62-873E-3EE53F817B2D}" sibTransId="{9F66776D-D529-4746-957A-13E52505D255}"/>
    <dgm:cxn modelId="{A46DA4EF-FB5C-4AE8-96E0-1FE5BA281445}" type="presOf" srcId="{CD62ECF3-FD65-4488-BF34-E534B35D0502}" destId="{F0C9CE0D-869E-46BE-BB62-EAA235FFD051}" srcOrd="0" destOrd="0" presId="urn:microsoft.com/office/officeart/2005/8/layout/orgChart1"/>
    <dgm:cxn modelId="{E63ECF54-495A-4E57-AD29-63605BED9BC0}" type="presParOf" srcId="{F0C9CE0D-869E-46BE-BB62-EAA235FFD051}" destId="{84E131F9-9E82-4826-82EE-65609AD51995}" srcOrd="0" destOrd="0" presId="urn:microsoft.com/office/officeart/2005/8/layout/orgChart1"/>
    <dgm:cxn modelId="{84948300-AB0C-46C9-A3FF-45A198B1D3F2}" type="presParOf" srcId="{84E131F9-9E82-4826-82EE-65609AD51995}" destId="{3897CB34-3B64-4B9E-82AC-3917CCB93872}" srcOrd="0" destOrd="0" presId="urn:microsoft.com/office/officeart/2005/8/layout/orgChart1"/>
    <dgm:cxn modelId="{F08E53D1-20D3-46EE-83F1-CEB582DAAFE4}" type="presParOf" srcId="{3897CB34-3B64-4B9E-82AC-3917CCB93872}" destId="{C8B78C88-944C-43F0-B215-50DA4CB5C50E}" srcOrd="0" destOrd="0" presId="urn:microsoft.com/office/officeart/2005/8/layout/orgChart1"/>
    <dgm:cxn modelId="{482D355E-2D35-42CB-AB46-DF4EF7B71D54}" type="presParOf" srcId="{3897CB34-3B64-4B9E-82AC-3917CCB93872}" destId="{0BB4E230-7437-486B-8B7A-73FDC083F5BD}" srcOrd="1" destOrd="0" presId="urn:microsoft.com/office/officeart/2005/8/layout/orgChart1"/>
    <dgm:cxn modelId="{D01F1256-8639-4EAA-AC2E-A8424EBA0FAC}" type="presParOf" srcId="{84E131F9-9E82-4826-82EE-65609AD51995}" destId="{17757205-9E97-4F4F-8E05-E44C56744FEB}" srcOrd="1" destOrd="0" presId="urn:microsoft.com/office/officeart/2005/8/layout/orgChart1"/>
    <dgm:cxn modelId="{04B8EFB2-F5F5-4889-902F-F47B42DDB392}" type="presParOf" srcId="{17757205-9E97-4F4F-8E05-E44C56744FEB}" destId="{5A2075EA-2669-4082-917F-6298E11EBAD6}" srcOrd="0" destOrd="0" presId="urn:microsoft.com/office/officeart/2005/8/layout/orgChart1"/>
    <dgm:cxn modelId="{78E74119-06EC-490C-8654-C018BECA0E68}" type="presParOf" srcId="{17757205-9E97-4F4F-8E05-E44C56744FEB}" destId="{E98BE03C-ECD5-41E9-9635-7DD3493B8AED}" srcOrd="1" destOrd="0" presId="urn:microsoft.com/office/officeart/2005/8/layout/orgChart1"/>
    <dgm:cxn modelId="{273460CF-7D36-49A8-8DB3-AFE8A3E90EA6}" type="presParOf" srcId="{E98BE03C-ECD5-41E9-9635-7DD3493B8AED}" destId="{E8EC20F4-E109-40C3-99A2-D6BA20052391}" srcOrd="0" destOrd="0" presId="urn:microsoft.com/office/officeart/2005/8/layout/orgChart1"/>
    <dgm:cxn modelId="{70352DCF-9991-41B1-B17A-2E8112E811B2}" type="presParOf" srcId="{E8EC20F4-E109-40C3-99A2-D6BA20052391}" destId="{F335094B-A654-41BF-9CA5-0FBCF2165B7C}" srcOrd="0" destOrd="0" presId="urn:microsoft.com/office/officeart/2005/8/layout/orgChart1"/>
    <dgm:cxn modelId="{A781FE7B-D153-4AFB-8C3F-420373471840}" type="presParOf" srcId="{E8EC20F4-E109-40C3-99A2-D6BA20052391}" destId="{BEE8883A-FD3F-477A-A7BE-090319DB95BD}" srcOrd="1" destOrd="0" presId="urn:microsoft.com/office/officeart/2005/8/layout/orgChart1"/>
    <dgm:cxn modelId="{174829F2-BCC5-4E7B-A269-2748CCF79262}" type="presParOf" srcId="{E98BE03C-ECD5-41E9-9635-7DD3493B8AED}" destId="{2259D1F8-8551-425B-9075-826D5C27DF0E}" srcOrd="1" destOrd="0" presId="urn:microsoft.com/office/officeart/2005/8/layout/orgChart1"/>
    <dgm:cxn modelId="{2D496D91-C003-499A-B2B5-73059B7DCE87}" type="presParOf" srcId="{E98BE03C-ECD5-41E9-9635-7DD3493B8AED}" destId="{0BB4580A-7401-4664-B9B7-BB254942E808}" srcOrd="2" destOrd="0" presId="urn:microsoft.com/office/officeart/2005/8/layout/orgChart1"/>
    <dgm:cxn modelId="{8B3355CB-F164-4C86-9B52-EEB62138AF37}" type="presParOf" srcId="{17757205-9E97-4F4F-8E05-E44C56744FEB}" destId="{E9FA7BD1-8C69-4DC6-B8DF-F946076A7D6F}" srcOrd="2" destOrd="0" presId="urn:microsoft.com/office/officeart/2005/8/layout/orgChart1"/>
    <dgm:cxn modelId="{9B171F89-BC1B-4BF0-B5A3-A0FA84AFC00E}" type="presParOf" srcId="{17757205-9E97-4F4F-8E05-E44C56744FEB}" destId="{0775A3FD-512D-414C-9064-C900EF22B707}" srcOrd="3" destOrd="0" presId="urn:microsoft.com/office/officeart/2005/8/layout/orgChart1"/>
    <dgm:cxn modelId="{A59B526B-EF04-4A6F-B797-5E516E60127D}" type="presParOf" srcId="{0775A3FD-512D-414C-9064-C900EF22B707}" destId="{5BC495EB-A06E-456C-9426-96DD5157A3D9}" srcOrd="0" destOrd="0" presId="urn:microsoft.com/office/officeart/2005/8/layout/orgChart1"/>
    <dgm:cxn modelId="{96EB8ECB-0C0A-4309-8BDD-4D4E3CD766F7}" type="presParOf" srcId="{5BC495EB-A06E-456C-9426-96DD5157A3D9}" destId="{566778B8-BF8A-488D-9872-817C44A3A118}" srcOrd="0" destOrd="0" presId="urn:microsoft.com/office/officeart/2005/8/layout/orgChart1"/>
    <dgm:cxn modelId="{AF8BC2F7-74F0-4197-A819-DDB51955B288}" type="presParOf" srcId="{5BC495EB-A06E-456C-9426-96DD5157A3D9}" destId="{682D3356-811A-4BD6-AE9C-F2362A790032}" srcOrd="1" destOrd="0" presId="urn:microsoft.com/office/officeart/2005/8/layout/orgChart1"/>
    <dgm:cxn modelId="{EE062BF9-6A47-493A-93F2-0877B77EE67D}" type="presParOf" srcId="{0775A3FD-512D-414C-9064-C900EF22B707}" destId="{4603DBC8-AF08-4B77-8761-319695854853}" srcOrd="1" destOrd="0" presId="urn:microsoft.com/office/officeart/2005/8/layout/orgChart1"/>
    <dgm:cxn modelId="{D65BC78C-5189-4B71-AF5A-DDBCE7AE19C7}" type="presParOf" srcId="{0775A3FD-512D-414C-9064-C900EF22B707}" destId="{104B351E-8A19-4E30-BF27-A2424EF413F8}" srcOrd="2" destOrd="0" presId="urn:microsoft.com/office/officeart/2005/8/layout/orgChart1"/>
    <dgm:cxn modelId="{3C646E30-F386-4871-8BAF-E62D273ECAD3}" type="presParOf" srcId="{84E131F9-9E82-4826-82EE-65609AD51995}" destId="{DC0F3545-17E3-4C58-850B-CE5E9E64D86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FA7BD1-8C69-4DC6-B8DF-F946076A7D6F}">
      <dsp:nvSpPr>
        <dsp:cNvPr id="0" name=""/>
        <dsp:cNvSpPr/>
      </dsp:nvSpPr>
      <dsp:spPr>
        <a:xfrm>
          <a:off x="5257800" y="1360020"/>
          <a:ext cx="3030559" cy="16901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5086"/>
              </a:lnTo>
              <a:lnTo>
                <a:pt x="3030559" y="845086"/>
              </a:lnTo>
              <a:lnTo>
                <a:pt x="3030559" y="1690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2075EA-2669-4082-917F-6298E11EBAD6}">
      <dsp:nvSpPr>
        <dsp:cNvPr id="0" name=""/>
        <dsp:cNvSpPr/>
      </dsp:nvSpPr>
      <dsp:spPr>
        <a:xfrm>
          <a:off x="2185473" y="1360020"/>
          <a:ext cx="3072326" cy="1559787"/>
        </a:xfrm>
        <a:custGeom>
          <a:avLst/>
          <a:gdLst/>
          <a:ahLst/>
          <a:cxnLst/>
          <a:rect l="0" t="0" r="0" b="0"/>
          <a:pathLst>
            <a:path>
              <a:moveTo>
                <a:pt x="3072326" y="0"/>
              </a:moveTo>
              <a:lnTo>
                <a:pt x="3072326" y="714701"/>
              </a:lnTo>
              <a:lnTo>
                <a:pt x="0" y="714701"/>
              </a:lnTo>
              <a:lnTo>
                <a:pt x="0" y="155978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B78C88-944C-43F0-B215-50DA4CB5C50E}">
      <dsp:nvSpPr>
        <dsp:cNvPr id="0" name=""/>
        <dsp:cNvSpPr/>
      </dsp:nvSpPr>
      <dsp:spPr>
        <a:xfrm>
          <a:off x="3484567" y="3455"/>
          <a:ext cx="3546464" cy="13565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&lt;App /&gt;</a:t>
          </a:r>
        </a:p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State</a:t>
          </a:r>
        </a:p>
      </dsp:txBody>
      <dsp:txXfrm>
        <a:off x="3484567" y="3455"/>
        <a:ext cx="3546464" cy="1356564"/>
      </dsp:txXfrm>
    </dsp:sp>
    <dsp:sp modelId="{F335094B-A654-41BF-9CA5-0FBCF2165B7C}">
      <dsp:nvSpPr>
        <dsp:cNvPr id="0" name=""/>
        <dsp:cNvSpPr/>
      </dsp:nvSpPr>
      <dsp:spPr>
        <a:xfrm>
          <a:off x="0" y="2919807"/>
          <a:ext cx="4370946" cy="12966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&lt;Expenses /&gt;</a:t>
          </a:r>
        </a:p>
      </dsp:txBody>
      <dsp:txXfrm>
        <a:off x="0" y="2919807"/>
        <a:ext cx="4370946" cy="1296643"/>
      </dsp:txXfrm>
    </dsp:sp>
    <dsp:sp modelId="{566778B8-BF8A-488D-9872-817C44A3A118}">
      <dsp:nvSpPr>
        <dsp:cNvPr id="0" name=""/>
        <dsp:cNvSpPr/>
      </dsp:nvSpPr>
      <dsp:spPr>
        <a:xfrm>
          <a:off x="6215363" y="3050192"/>
          <a:ext cx="4145992" cy="12976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&lt;</a:t>
          </a:r>
          <a:r>
            <a:rPr lang="en-US" sz="3600" kern="1200" dirty="0" err="1"/>
            <a:t>NewExpense</a:t>
          </a:r>
          <a:r>
            <a:rPr lang="en-US" sz="3600" kern="1200" dirty="0"/>
            <a:t> /&gt;</a:t>
          </a:r>
        </a:p>
      </dsp:txBody>
      <dsp:txXfrm>
        <a:off x="6215363" y="3050192"/>
        <a:ext cx="4145992" cy="12976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FC62B-E99E-80AF-C3DE-DAD4C95866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6648F8-3B88-B39A-C044-A14CB6C329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AC47A-8625-1F9F-7F69-2631E8918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6694-C861-44A8-AB30-CAA32AC2D8F5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63A8A-4163-C416-0DB6-A2132FCEE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F9486-0E5C-89DB-C2BC-16F46ED3E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F28F-3EB7-4F80-A410-642E66AB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23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D317B-DA92-131E-99FD-F0011A56C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6DC49-0388-8E32-7458-72E4856BE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2F44E-F8FC-7B9F-7C0E-7000FAD84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6694-C861-44A8-AB30-CAA32AC2D8F5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DA77D-217B-7A10-8945-98F897C59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DBD92-2A59-6036-FA35-BFB46E36D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F28F-3EB7-4F80-A410-642E66AB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6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F39507-44EF-1202-1328-67B1FF2919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291521-C933-5FD5-6B06-D0B32A392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0F3C8-A659-DD3C-4100-852D8EA78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6694-C861-44A8-AB30-CAA32AC2D8F5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D4647-A49F-938B-B281-79FC8767F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A122D-F625-3F68-DAD7-6136CB9EB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F28F-3EB7-4F80-A410-642E66AB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247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9250-54C3-A9F1-F894-FF71C2BA7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9F53C-DC3B-6C49-BDAA-BA0D62AB8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E13B5-CAD3-13CA-7AD9-352DE86CD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6694-C861-44A8-AB30-CAA32AC2D8F5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49B18-8453-EC1E-9472-F87294FA7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D4EFA-F52B-2251-F3EE-479F30C2A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F28F-3EB7-4F80-A410-642E66AB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17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54AA8-E1F3-A5E6-27C2-5003A9EAA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30F7F-EDAD-48E0-4723-566B3A392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17D39-774E-5579-77A9-6DC5EFB52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6694-C861-44A8-AB30-CAA32AC2D8F5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38FDB-76D9-9B7E-2194-EAB230AEA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1B623-8BA0-D6EC-81BD-4EFB3F3F9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F28F-3EB7-4F80-A410-642E66AB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842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24310-E5F4-C41F-866D-D4EA27692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4A5EB-5C0D-5AFC-705F-6EEE1D4AF4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D646E9-E126-6417-F36C-951C5C36C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51984E-B8CD-7D58-AAC8-5B05A9A2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6694-C861-44A8-AB30-CAA32AC2D8F5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4D77B-7B66-32A0-6D95-DF5FE1378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D00CC-337E-E808-8C3D-3F808D04D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F28F-3EB7-4F80-A410-642E66AB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2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76FCF-B060-CEFC-CECE-8DDF40B5A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024D4B-69DD-8F09-DFC3-9F8E06FE4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44591A-B307-A768-ADCD-6A5C8B690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D1BEFE-1D3D-B397-D625-EF709FB1E9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3142B1-C557-E485-F2EB-CCC65DA42D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898846-C43B-2294-CEFF-135E80712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6694-C861-44A8-AB30-CAA32AC2D8F5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D92AA4-EF0A-980D-1511-364380912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08F06F-42F7-B697-F0CF-07724F60A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F28F-3EB7-4F80-A410-642E66AB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205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86441-152E-16B5-9962-4D6330BB8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0F0EEA-A038-7B0A-7C1F-17ADDF2F6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6694-C861-44A8-AB30-CAA32AC2D8F5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DF3E16-C51C-1108-644F-447778F20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42326A-235D-EFF9-D48A-9FEDB8FFC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F28F-3EB7-4F80-A410-642E66AB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518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22C801-E474-F6E4-842C-246C78053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6694-C861-44A8-AB30-CAA32AC2D8F5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E3AF0B-B761-EDC9-9121-7F698E4D7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5EF24D-CE6C-0935-3B60-D71196812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F28F-3EB7-4F80-A410-642E66AB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62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0942C-087D-CEC0-EF53-05AD7F84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2CBF0-5E30-098A-509C-00AF10C04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C11A4E-6123-0E59-CF24-1A33311ACB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3E32B-D37F-B69D-7A6A-D4BB60DE3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6694-C861-44A8-AB30-CAA32AC2D8F5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F794B-27B8-A076-CF01-62CB51421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9496F-ABBB-5E8D-76E8-61520E209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F28F-3EB7-4F80-A410-642E66AB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51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D4C95-3F71-C491-EEEB-CBB21C7BE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C33B37-3C52-1542-5B83-0D2205DED1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EFD828-AD0E-89D5-3491-7E2A39430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5C38D-ABDD-9ED0-2E2B-EEAA88766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6694-C861-44A8-AB30-CAA32AC2D8F5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DAD3C0-7283-7E30-327F-F2CFD7A64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FA9C10-6015-033F-1455-37E119161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F28F-3EB7-4F80-A410-642E66AB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579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5372AB-D067-E181-F98A-5FE51D689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95072-F175-8A17-8DE8-02189AF33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2A34C-3235-F966-1DBD-33CD99AE36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86694-C861-44A8-AB30-CAA32AC2D8F5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A7EC4-6BB0-83E7-4575-29123BE329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23954-5322-E57E-D6CA-D00D5EE8E9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FF28F-3EB7-4F80-A410-642E66AB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56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C08F0-743C-8E43-D754-509E132DC0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Reactjs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D41EBF-F8D8-34E0-3C71-1C864547F7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80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E7E1B-B28C-BBFF-3607-8083D8335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Component Deep Dive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46C0A-923B-2839-EBB3-6756C6C85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627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Beyond the Basics</a:t>
            </a:r>
          </a:p>
        </p:txBody>
      </p:sp>
    </p:spTree>
    <p:extLst>
      <p:ext uri="{BB962C8B-B14F-4D97-AF65-F5344CB8AC3E}">
        <p14:creationId xmlns:p14="http://schemas.microsoft.com/office/powerpoint/2010/main" val="402642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35938-4B9A-BE32-544B-97D12B397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5785"/>
            <a:ext cx="10515600" cy="5781178"/>
          </a:xfrm>
        </p:spPr>
        <p:txBody>
          <a:bodyPr/>
          <a:lstStyle/>
          <a:p>
            <a:r>
              <a:rPr lang="en-US" dirty="0"/>
              <a:t>A better project structure</a:t>
            </a:r>
          </a:p>
          <a:p>
            <a:r>
              <a:rPr lang="en-US" dirty="0"/>
              <a:t>Splitting an app into components</a:t>
            </a:r>
          </a:p>
          <a:p>
            <a:r>
              <a:rPr lang="en-US" dirty="0"/>
              <a:t>Stateful vs Stateless</a:t>
            </a:r>
          </a:p>
          <a:p>
            <a:r>
              <a:rPr lang="en-US" dirty="0"/>
              <a:t>Class-based vs Functional Components</a:t>
            </a:r>
          </a:p>
          <a:p>
            <a:r>
              <a:rPr lang="en-US" dirty="0"/>
              <a:t>Component creation lifecycle</a:t>
            </a:r>
          </a:p>
          <a:p>
            <a:r>
              <a:rPr lang="en-US" dirty="0"/>
              <a:t>Component update lifecycle prop changes</a:t>
            </a:r>
          </a:p>
          <a:p>
            <a:r>
              <a:rPr lang="en-US" dirty="0"/>
              <a:t>Component update lifecycle state changes</a:t>
            </a:r>
          </a:p>
          <a:p>
            <a:r>
              <a:rPr lang="en-US" dirty="0"/>
              <a:t>Use effect for functional components.</a:t>
            </a:r>
          </a:p>
          <a:p>
            <a:r>
              <a:rPr lang="en-US" dirty="0"/>
              <a:t>Controlling use effect behavior</a:t>
            </a:r>
          </a:p>
          <a:p>
            <a:r>
              <a:rPr lang="en-US" dirty="0"/>
              <a:t>Cleanup lifecycle hooks and use effect</a:t>
            </a:r>
          </a:p>
          <a:p>
            <a:r>
              <a:rPr lang="en-US" dirty="0"/>
              <a:t>Should component update for optimization</a:t>
            </a:r>
          </a:p>
        </p:txBody>
      </p:sp>
    </p:spTree>
    <p:extLst>
      <p:ext uri="{BB962C8B-B14F-4D97-AF65-F5344CB8AC3E}">
        <p14:creationId xmlns:p14="http://schemas.microsoft.com/office/powerpoint/2010/main" val="960742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6A56A-4DC5-A079-181A-58E6B5F5F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1036"/>
          </a:xfrm>
        </p:spPr>
        <p:txBody>
          <a:bodyPr>
            <a:normAutofit fontScale="90000"/>
          </a:bodyPr>
          <a:lstStyle/>
          <a:p>
            <a:r>
              <a:rPr lang="en-US" dirty="0"/>
              <a:t>Class-based vs Functional Components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77E7BC-E682-C55A-FF3D-FD22F5B78618}"/>
              </a:ext>
            </a:extLst>
          </p:cNvPr>
          <p:cNvSpPr/>
          <p:nvPr/>
        </p:nvSpPr>
        <p:spPr>
          <a:xfrm>
            <a:off x="382137" y="1054339"/>
            <a:ext cx="3193576" cy="68238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Class-based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356641-96A3-4171-4E05-D5CB179F560E}"/>
              </a:ext>
            </a:extLst>
          </p:cNvPr>
          <p:cNvSpPr/>
          <p:nvPr/>
        </p:nvSpPr>
        <p:spPr>
          <a:xfrm>
            <a:off x="7656393" y="1061019"/>
            <a:ext cx="3193576" cy="68238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83BC69-3E21-6786-F109-C79C4536F397}"/>
              </a:ext>
            </a:extLst>
          </p:cNvPr>
          <p:cNvSpPr/>
          <p:nvPr/>
        </p:nvSpPr>
        <p:spPr>
          <a:xfrm>
            <a:off x="382137" y="1844178"/>
            <a:ext cx="3193576" cy="6823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 XY extends Component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519954-DB9C-14D8-204C-F0197EF5180F}"/>
              </a:ext>
            </a:extLst>
          </p:cNvPr>
          <p:cNvSpPr/>
          <p:nvPr/>
        </p:nvSpPr>
        <p:spPr>
          <a:xfrm>
            <a:off x="7656393" y="1848408"/>
            <a:ext cx="3193576" cy="6823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const XY = props =&gt; { … 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F811A5-E611-9D7F-A745-FFA249D4EC53}"/>
              </a:ext>
            </a:extLst>
          </p:cNvPr>
          <p:cNvSpPr/>
          <p:nvPr/>
        </p:nvSpPr>
        <p:spPr>
          <a:xfrm>
            <a:off x="382137" y="2611818"/>
            <a:ext cx="3193576" cy="6823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Access to State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7A0463-50B9-0160-1AF1-6648C69E101F}"/>
              </a:ext>
            </a:extLst>
          </p:cNvPr>
          <p:cNvSpPr/>
          <p:nvPr/>
        </p:nvSpPr>
        <p:spPr>
          <a:xfrm>
            <a:off x="7656393" y="2611818"/>
            <a:ext cx="3193576" cy="6823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Access to State (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useState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3BED84-CBB9-EBFC-797D-03236978B23B}"/>
              </a:ext>
            </a:extLst>
          </p:cNvPr>
          <p:cNvSpPr/>
          <p:nvPr/>
        </p:nvSpPr>
        <p:spPr>
          <a:xfrm>
            <a:off x="382137" y="3401657"/>
            <a:ext cx="3193576" cy="6823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Lifecycle Hooks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C00494-560D-9828-C716-7109B423BA26}"/>
              </a:ext>
            </a:extLst>
          </p:cNvPr>
          <p:cNvSpPr/>
          <p:nvPr/>
        </p:nvSpPr>
        <p:spPr>
          <a:xfrm>
            <a:off x="7656393" y="3401657"/>
            <a:ext cx="3193576" cy="6823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 Lifecycle Hooks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8B75A2-3C46-69AA-A693-3DA98A416F37}"/>
              </a:ext>
            </a:extLst>
          </p:cNvPr>
          <p:cNvSpPr/>
          <p:nvPr/>
        </p:nvSpPr>
        <p:spPr>
          <a:xfrm>
            <a:off x="382137" y="4172660"/>
            <a:ext cx="3193576" cy="6823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Access State and Props via “this”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03A452-E178-69AA-5764-ADC10F62EEBA}"/>
              </a:ext>
            </a:extLst>
          </p:cNvPr>
          <p:cNvSpPr/>
          <p:nvPr/>
        </p:nvSpPr>
        <p:spPr>
          <a:xfrm>
            <a:off x="7656393" y="4172660"/>
            <a:ext cx="3193576" cy="6823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Access Props via “props”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2CFF40-2F52-1476-F948-CEBB90405039}"/>
              </a:ext>
            </a:extLst>
          </p:cNvPr>
          <p:cNvSpPr/>
          <p:nvPr/>
        </p:nvSpPr>
        <p:spPr>
          <a:xfrm>
            <a:off x="382137" y="4943663"/>
            <a:ext cx="3193576" cy="6823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This.state.XY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&amp;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this.props.XY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6E762F-F3F2-403B-6CEE-E9CBF457BFC8}"/>
              </a:ext>
            </a:extLst>
          </p:cNvPr>
          <p:cNvSpPr/>
          <p:nvPr/>
        </p:nvSpPr>
        <p:spPr>
          <a:xfrm>
            <a:off x="7656393" y="4943663"/>
            <a:ext cx="3193576" cy="6823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props.XY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848449-EAE5-6288-F823-AF1EB47DE837}"/>
              </a:ext>
            </a:extLst>
          </p:cNvPr>
          <p:cNvSpPr/>
          <p:nvPr/>
        </p:nvSpPr>
        <p:spPr>
          <a:xfrm>
            <a:off x="382136" y="5714665"/>
            <a:ext cx="3521123" cy="9863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 if you need to manage State or access to Lifecycle Hooks and you don’t want to use React Hooks!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ADBAEC-D4A3-7308-86CF-FBC23CA98FCB}"/>
              </a:ext>
            </a:extLst>
          </p:cNvPr>
          <p:cNvSpPr/>
          <p:nvPr/>
        </p:nvSpPr>
        <p:spPr>
          <a:xfrm>
            <a:off x="7656393" y="5714666"/>
            <a:ext cx="3193576" cy="68238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 in all other Cases</a:t>
            </a:r>
          </a:p>
        </p:txBody>
      </p:sp>
    </p:spTree>
    <p:extLst>
      <p:ext uri="{BB962C8B-B14F-4D97-AF65-F5344CB8AC3E}">
        <p14:creationId xmlns:p14="http://schemas.microsoft.com/office/powerpoint/2010/main" val="4038441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1490F-17DD-505F-A2C7-2AA6CA951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Lifecycle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422418-28BC-6AD1-4C88-AFB317E7183F}"/>
              </a:ext>
            </a:extLst>
          </p:cNvPr>
          <p:cNvSpPr/>
          <p:nvPr/>
        </p:nvSpPr>
        <p:spPr>
          <a:xfrm>
            <a:off x="6864824" y="365125"/>
            <a:ext cx="4995080" cy="68575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Only available in Class-based Components!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44588A-0D6B-22CC-35C8-B199A2682019}"/>
              </a:ext>
            </a:extLst>
          </p:cNvPr>
          <p:cNvSpPr/>
          <p:nvPr/>
        </p:nvSpPr>
        <p:spPr>
          <a:xfrm>
            <a:off x="1537644" y="2016777"/>
            <a:ext cx="3766783" cy="574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constructor()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61DF3B-8D19-FF80-D830-74E73EC231A0}"/>
              </a:ext>
            </a:extLst>
          </p:cNvPr>
          <p:cNvSpPr/>
          <p:nvPr/>
        </p:nvSpPr>
        <p:spPr>
          <a:xfrm>
            <a:off x="1523996" y="2812088"/>
            <a:ext cx="3766783" cy="574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getDerivedStateFromProps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896FDD-0607-A2FA-C60B-9F2B3E3CF89F}"/>
              </a:ext>
            </a:extLst>
          </p:cNvPr>
          <p:cNvSpPr/>
          <p:nvPr/>
        </p:nvSpPr>
        <p:spPr>
          <a:xfrm>
            <a:off x="1523996" y="3605936"/>
            <a:ext cx="3766783" cy="574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getSnapshotBeforeUpdate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BD3DE1-BBCC-E0F8-CA8E-E0A0F8C37167}"/>
              </a:ext>
            </a:extLst>
          </p:cNvPr>
          <p:cNvSpPr/>
          <p:nvPr/>
        </p:nvSpPr>
        <p:spPr>
          <a:xfrm>
            <a:off x="1501248" y="4399784"/>
            <a:ext cx="3766783" cy="574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componentdidCatch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3249CF-DE3B-16E1-14C6-A1DBC269765A}"/>
              </a:ext>
            </a:extLst>
          </p:cNvPr>
          <p:cNvSpPr/>
          <p:nvPr/>
        </p:nvSpPr>
        <p:spPr>
          <a:xfrm>
            <a:off x="1501247" y="5193632"/>
            <a:ext cx="3766783" cy="574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componentWillUnmount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8AC640-74F4-BABF-1E0C-545F049C1EFA}"/>
              </a:ext>
            </a:extLst>
          </p:cNvPr>
          <p:cNvSpPr/>
          <p:nvPr/>
        </p:nvSpPr>
        <p:spPr>
          <a:xfrm>
            <a:off x="6887573" y="2812088"/>
            <a:ext cx="3766783" cy="574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shouldComponentUpdate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FA9501-3C6F-6BD0-83BD-DD96B73342B9}"/>
              </a:ext>
            </a:extLst>
          </p:cNvPr>
          <p:cNvSpPr/>
          <p:nvPr/>
        </p:nvSpPr>
        <p:spPr>
          <a:xfrm>
            <a:off x="6887573" y="3605936"/>
            <a:ext cx="3766783" cy="574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componentdidUpdate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2570FB-EB56-7F4E-0147-91BFE5C52A6B}"/>
              </a:ext>
            </a:extLst>
          </p:cNvPr>
          <p:cNvSpPr/>
          <p:nvPr/>
        </p:nvSpPr>
        <p:spPr>
          <a:xfrm>
            <a:off x="6864825" y="4399784"/>
            <a:ext cx="3766783" cy="574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componentdidMount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ED3D53-74D7-E930-38FF-84157D349AD6}"/>
              </a:ext>
            </a:extLst>
          </p:cNvPr>
          <p:cNvSpPr/>
          <p:nvPr/>
        </p:nvSpPr>
        <p:spPr>
          <a:xfrm>
            <a:off x="6864824" y="5193632"/>
            <a:ext cx="3766783" cy="574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render()</a:t>
            </a:r>
          </a:p>
        </p:txBody>
      </p:sp>
    </p:spTree>
    <p:extLst>
      <p:ext uri="{BB962C8B-B14F-4D97-AF65-F5344CB8AC3E}">
        <p14:creationId xmlns:p14="http://schemas.microsoft.com/office/powerpoint/2010/main" val="1347176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AF1BCB-3879-F06A-664F-C1636B80D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Component Lifecycle - Creation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365679-562D-F65C-0575-ABE427F65A9B}"/>
              </a:ext>
            </a:extLst>
          </p:cNvPr>
          <p:cNvSpPr/>
          <p:nvPr/>
        </p:nvSpPr>
        <p:spPr>
          <a:xfrm>
            <a:off x="6864824" y="365125"/>
            <a:ext cx="4995080" cy="68575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Only available in Class-based Components!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1E84A6-6BEE-AE1A-325E-E78C65FF119B}"/>
              </a:ext>
            </a:extLst>
          </p:cNvPr>
          <p:cNvSpPr/>
          <p:nvPr/>
        </p:nvSpPr>
        <p:spPr>
          <a:xfrm>
            <a:off x="3830467" y="1597438"/>
            <a:ext cx="3766783" cy="5748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constructor(props)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4CD6EA-C69C-A32A-1A5E-D09D2F187F2E}"/>
              </a:ext>
            </a:extLst>
          </p:cNvPr>
          <p:cNvSpPr/>
          <p:nvPr/>
        </p:nvSpPr>
        <p:spPr>
          <a:xfrm>
            <a:off x="3830466" y="2416124"/>
            <a:ext cx="3766783" cy="5748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getDerivedStateFromProps</a:t>
            </a: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(props, state)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A760AE-9F5B-4344-C19A-71C1A4A8E9F2}"/>
              </a:ext>
            </a:extLst>
          </p:cNvPr>
          <p:cNvSpPr/>
          <p:nvPr/>
        </p:nvSpPr>
        <p:spPr>
          <a:xfrm>
            <a:off x="8201164" y="1276084"/>
            <a:ext cx="3766783" cy="8934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Call super(props)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DO: Set up State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DON’T: Cause Side-Effects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369EFA-42CD-C0EA-937B-BDAC4639D31D}"/>
              </a:ext>
            </a:extLst>
          </p:cNvPr>
          <p:cNvSpPr/>
          <p:nvPr/>
        </p:nvSpPr>
        <p:spPr>
          <a:xfrm>
            <a:off x="3830464" y="4223654"/>
            <a:ext cx="3766783" cy="574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Render child components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0BD414-1E69-1EF0-6F1B-112D2B0F53E5}"/>
              </a:ext>
            </a:extLst>
          </p:cNvPr>
          <p:cNvSpPr/>
          <p:nvPr/>
        </p:nvSpPr>
        <p:spPr>
          <a:xfrm>
            <a:off x="3830463" y="5168313"/>
            <a:ext cx="3766783" cy="5748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componentDidMount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30DBBD-CB51-C0C7-C1EF-F92EF43B84AF}"/>
              </a:ext>
            </a:extLst>
          </p:cNvPr>
          <p:cNvSpPr/>
          <p:nvPr/>
        </p:nvSpPr>
        <p:spPr>
          <a:xfrm>
            <a:off x="3830466" y="3298703"/>
            <a:ext cx="3766783" cy="5748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render()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FC2FCA-5C08-E6D7-9051-C369B0E82B52}"/>
              </a:ext>
            </a:extLst>
          </p:cNvPr>
          <p:cNvSpPr/>
          <p:nvPr/>
        </p:nvSpPr>
        <p:spPr>
          <a:xfrm>
            <a:off x="838200" y="1594660"/>
            <a:ext cx="2027830" cy="8214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Default ES6 class feature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49D430-6F3B-9C9C-94A1-112B8B9A47A0}"/>
              </a:ext>
            </a:extLst>
          </p:cNvPr>
          <p:cNvSpPr/>
          <p:nvPr/>
        </p:nvSpPr>
        <p:spPr>
          <a:xfrm>
            <a:off x="8201164" y="2394706"/>
            <a:ext cx="3766783" cy="8934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DO: Sync State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DON’T: Cause Side-Effects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0E633B-DE74-6D38-6CE7-DD4C0AEE1A1D}"/>
              </a:ext>
            </a:extLst>
          </p:cNvPr>
          <p:cNvSpPr/>
          <p:nvPr/>
        </p:nvSpPr>
        <p:spPr>
          <a:xfrm>
            <a:off x="8201164" y="3504320"/>
            <a:ext cx="3766783" cy="8934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Prepare &amp; structure you JSX  code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0CD859-8550-D5D3-27FB-2A41C14509B5}"/>
              </a:ext>
            </a:extLst>
          </p:cNvPr>
          <p:cNvSpPr/>
          <p:nvPr/>
        </p:nvSpPr>
        <p:spPr>
          <a:xfrm>
            <a:off x="8201164" y="5168313"/>
            <a:ext cx="3766783" cy="8934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DO: Cause Side-Effects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DON’T: Update State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(triggers re-render)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A8AC8D61-5FB5-A3F7-0160-107BE3DA803A}"/>
              </a:ext>
            </a:extLst>
          </p:cNvPr>
          <p:cNvSpPr/>
          <p:nvPr/>
        </p:nvSpPr>
        <p:spPr>
          <a:xfrm>
            <a:off x="5431809" y="2005392"/>
            <a:ext cx="464024" cy="4746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1A493CFA-BF15-44C3-EF8B-4F28CB2D996E}"/>
              </a:ext>
            </a:extLst>
          </p:cNvPr>
          <p:cNvSpPr/>
          <p:nvPr/>
        </p:nvSpPr>
        <p:spPr>
          <a:xfrm>
            <a:off x="5481842" y="3822928"/>
            <a:ext cx="464024" cy="4746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81BDACC-6661-34F3-79E0-8188BA067876}"/>
              </a:ext>
            </a:extLst>
          </p:cNvPr>
          <p:cNvSpPr/>
          <p:nvPr/>
        </p:nvSpPr>
        <p:spPr>
          <a:xfrm>
            <a:off x="5481842" y="2923001"/>
            <a:ext cx="464024" cy="4746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35F44913-52D7-C14E-1B49-2502740009BF}"/>
              </a:ext>
            </a:extLst>
          </p:cNvPr>
          <p:cNvSpPr/>
          <p:nvPr/>
        </p:nvSpPr>
        <p:spPr>
          <a:xfrm>
            <a:off x="5481842" y="4798494"/>
            <a:ext cx="464024" cy="4746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65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AF1BCB-3879-F06A-664F-C1636B80D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Component Lifecycle - Update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365679-562D-F65C-0575-ABE427F65A9B}"/>
              </a:ext>
            </a:extLst>
          </p:cNvPr>
          <p:cNvSpPr/>
          <p:nvPr/>
        </p:nvSpPr>
        <p:spPr>
          <a:xfrm>
            <a:off x="6864824" y="365125"/>
            <a:ext cx="4995080" cy="68575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Only available in Class-based Components!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1E84A6-6BEE-AE1A-325E-E78C65FF119B}"/>
              </a:ext>
            </a:extLst>
          </p:cNvPr>
          <p:cNvSpPr/>
          <p:nvPr/>
        </p:nvSpPr>
        <p:spPr>
          <a:xfrm>
            <a:off x="3830467" y="1597438"/>
            <a:ext cx="3766783" cy="5748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getDerivedStateFromPros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props,state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4CD6EA-C69C-A32A-1A5E-D09D2F187F2E}"/>
              </a:ext>
            </a:extLst>
          </p:cNvPr>
          <p:cNvSpPr/>
          <p:nvPr/>
        </p:nvSpPr>
        <p:spPr>
          <a:xfrm>
            <a:off x="3830466" y="2416124"/>
            <a:ext cx="3766783" cy="5748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shouldComponentUpdate</a:t>
            </a: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nextProps</a:t>
            </a: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nextState</a:t>
            </a: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A760AE-9F5B-4344-C19A-71C1A4A8E9F2}"/>
              </a:ext>
            </a:extLst>
          </p:cNvPr>
          <p:cNvSpPr/>
          <p:nvPr/>
        </p:nvSpPr>
        <p:spPr>
          <a:xfrm>
            <a:off x="8201164" y="1276084"/>
            <a:ext cx="3766783" cy="8934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DO: Sync State to Props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DON’T: Cause Side-Effects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369EFA-42CD-C0EA-937B-BDAC4639D31D}"/>
              </a:ext>
            </a:extLst>
          </p:cNvPr>
          <p:cNvSpPr/>
          <p:nvPr/>
        </p:nvSpPr>
        <p:spPr>
          <a:xfrm>
            <a:off x="3830464" y="4223654"/>
            <a:ext cx="3766783" cy="5748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Update child component Props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0BD414-1E69-1EF0-6F1B-112D2B0F53E5}"/>
              </a:ext>
            </a:extLst>
          </p:cNvPr>
          <p:cNvSpPr/>
          <p:nvPr/>
        </p:nvSpPr>
        <p:spPr>
          <a:xfrm>
            <a:off x="3830463" y="5168313"/>
            <a:ext cx="3766783" cy="5748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getSnapshotBeforeUpdate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prevProps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prevState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30DBBD-CB51-C0C7-C1EF-F92EF43B84AF}"/>
              </a:ext>
            </a:extLst>
          </p:cNvPr>
          <p:cNvSpPr/>
          <p:nvPr/>
        </p:nvSpPr>
        <p:spPr>
          <a:xfrm>
            <a:off x="3830466" y="3298703"/>
            <a:ext cx="3766783" cy="5748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render()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FC2FCA-5C08-E6D7-9051-C369B0E82B52}"/>
              </a:ext>
            </a:extLst>
          </p:cNvPr>
          <p:cNvSpPr/>
          <p:nvPr/>
        </p:nvSpPr>
        <p:spPr>
          <a:xfrm>
            <a:off x="838200" y="1594660"/>
            <a:ext cx="2027830" cy="8214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May cancel updating process!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49D430-6F3B-9C9C-94A1-112B8B9A47A0}"/>
              </a:ext>
            </a:extLst>
          </p:cNvPr>
          <p:cNvSpPr/>
          <p:nvPr/>
        </p:nvSpPr>
        <p:spPr>
          <a:xfrm>
            <a:off x="8201164" y="2394706"/>
            <a:ext cx="3766783" cy="8934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DO: Decide whether to Continue or Not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DON’T: Cause Side-Effects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0E633B-DE74-6D38-6CE7-DD4C0AEE1A1D}"/>
              </a:ext>
            </a:extLst>
          </p:cNvPr>
          <p:cNvSpPr/>
          <p:nvPr/>
        </p:nvSpPr>
        <p:spPr>
          <a:xfrm>
            <a:off x="8201164" y="3504320"/>
            <a:ext cx="3766783" cy="8934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Prepare &amp; structure you JSX  code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0CD859-8550-D5D3-27FB-2A41C14509B5}"/>
              </a:ext>
            </a:extLst>
          </p:cNvPr>
          <p:cNvSpPr/>
          <p:nvPr/>
        </p:nvSpPr>
        <p:spPr>
          <a:xfrm>
            <a:off x="8201163" y="5891604"/>
            <a:ext cx="3766783" cy="8934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DO: Cause Side-Effects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DON’T: Update State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(triggers re-render)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A8AC8D61-5FB5-A3F7-0160-107BE3DA803A}"/>
              </a:ext>
            </a:extLst>
          </p:cNvPr>
          <p:cNvSpPr/>
          <p:nvPr/>
        </p:nvSpPr>
        <p:spPr>
          <a:xfrm>
            <a:off x="5431809" y="2005392"/>
            <a:ext cx="464024" cy="4746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1A493CFA-BF15-44C3-EF8B-4F28CB2D996E}"/>
              </a:ext>
            </a:extLst>
          </p:cNvPr>
          <p:cNvSpPr/>
          <p:nvPr/>
        </p:nvSpPr>
        <p:spPr>
          <a:xfrm>
            <a:off x="5481842" y="3822928"/>
            <a:ext cx="464024" cy="4746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81BDACC-6661-34F3-79E0-8188BA067876}"/>
              </a:ext>
            </a:extLst>
          </p:cNvPr>
          <p:cNvSpPr/>
          <p:nvPr/>
        </p:nvSpPr>
        <p:spPr>
          <a:xfrm>
            <a:off x="5481842" y="2923001"/>
            <a:ext cx="464024" cy="4746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35F44913-52D7-C14E-1B49-2502740009BF}"/>
              </a:ext>
            </a:extLst>
          </p:cNvPr>
          <p:cNvSpPr/>
          <p:nvPr/>
        </p:nvSpPr>
        <p:spPr>
          <a:xfrm>
            <a:off x="5481842" y="4798494"/>
            <a:ext cx="464024" cy="4746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268027-D74D-BC0B-F050-37A622AB597D}"/>
              </a:ext>
            </a:extLst>
          </p:cNvPr>
          <p:cNvSpPr/>
          <p:nvPr/>
        </p:nvSpPr>
        <p:spPr>
          <a:xfrm>
            <a:off x="3830463" y="6050892"/>
            <a:ext cx="3766783" cy="5748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componentDidUpdate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CF6ABB-698F-2E83-77D6-82F6837BF19E}"/>
              </a:ext>
            </a:extLst>
          </p:cNvPr>
          <p:cNvSpPr/>
          <p:nvPr/>
        </p:nvSpPr>
        <p:spPr>
          <a:xfrm>
            <a:off x="8201163" y="4849737"/>
            <a:ext cx="3766783" cy="8934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DO: Last-minute DOM ops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DON’T: Cause Side-Effects</a:t>
            </a:r>
          </a:p>
        </p:txBody>
      </p:sp>
    </p:spTree>
    <p:extLst>
      <p:ext uri="{BB962C8B-B14F-4D97-AF65-F5344CB8AC3E}">
        <p14:creationId xmlns:p14="http://schemas.microsoft.com/office/powerpoint/2010/main" val="895433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24626-8C4F-CA8F-F022-5C2D0BED6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5660"/>
            <a:ext cx="10515600" cy="5931303"/>
          </a:xfrm>
        </p:spPr>
        <p:txBody>
          <a:bodyPr/>
          <a:lstStyle/>
          <a:p>
            <a:r>
              <a:rPr lang="en-US" dirty="0"/>
              <a:t>React memo for functional component optimization</a:t>
            </a:r>
          </a:p>
          <a:p>
            <a:r>
              <a:rPr lang="en-US" dirty="0" err="1"/>
              <a:t>Purecomponent</a:t>
            </a:r>
            <a:endParaRPr lang="en-US" dirty="0"/>
          </a:p>
          <a:p>
            <a:r>
              <a:rPr lang="en-US" dirty="0"/>
              <a:t>Understanding reacts </a:t>
            </a:r>
            <a:r>
              <a:rPr lang="en-US" dirty="0" err="1"/>
              <a:t>dom</a:t>
            </a:r>
            <a:r>
              <a:rPr lang="en-US" dirty="0"/>
              <a:t> rendering logic</a:t>
            </a:r>
          </a:p>
          <a:p>
            <a:r>
              <a:rPr lang="en-US" dirty="0"/>
              <a:t>Adjacent </a:t>
            </a:r>
            <a:r>
              <a:rPr lang="en-US" dirty="0" err="1"/>
              <a:t>jsx</a:t>
            </a:r>
            <a:r>
              <a:rPr lang="en-US" dirty="0"/>
              <a:t> elements</a:t>
            </a:r>
          </a:p>
          <a:p>
            <a:r>
              <a:rPr lang="en-US" dirty="0"/>
              <a:t>React fragment</a:t>
            </a:r>
          </a:p>
          <a:p>
            <a:r>
              <a:rPr lang="en-US" dirty="0"/>
              <a:t>Another form of </a:t>
            </a:r>
            <a:r>
              <a:rPr lang="en-US" dirty="0" err="1"/>
              <a:t>hocs</a:t>
            </a:r>
            <a:endParaRPr lang="en-US" dirty="0"/>
          </a:p>
          <a:p>
            <a:r>
              <a:rPr lang="en-US" dirty="0"/>
              <a:t>Passing unknown props</a:t>
            </a:r>
          </a:p>
          <a:p>
            <a:r>
              <a:rPr lang="en-US" dirty="0"/>
              <a:t>Setting state correctly</a:t>
            </a:r>
          </a:p>
          <a:p>
            <a:r>
              <a:rPr lang="en-US" dirty="0"/>
              <a:t>Proptypes</a:t>
            </a:r>
          </a:p>
          <a:p>
            <a:r>
              <a:rPr lang="en-US" dirty="0"/>
              <a:t>Using refs(focus)</a:t>
            </a:r>
          </a:p>
          <a:p>
            <a:r>
              <a:rPr lang="en-US" dirty="0"/>
              <a:t>Using refs with hooks</a:t>
            </a:r>
          </a:p>
        </p:txBody>
      </p:sp>
    </p:spTree>
    <p:extLst>
      <p:ext uri="{BB962C8B-B14F-4D97-AF65-F5344CB8AC3E}">
        <p14:creationId xmlns:p14="http://schemas.microsoft.com/office/powerpoint/2010/main" val="2305764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28766-FBDF-6E98-59C4-8B6215305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7997" cy="576571"/>
          </a:xfrm>
        </p:spPr>
        <p:txBody>
          <a:bodyPr>
            <a:normAutofit fontScale="90000"/>
          </a:bodyPr>
          <a:lstStyle/>
          <a:p>
            <a:r>
              <a:rPr lang="en-US" dirty="0"/>
              <a:t>How React Updates The DOM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B7A84E-68BA-2E63-0A54-4B239864BD4A}"/>
              </a:ext>
            </a:extLst>
          </p:cNvPr>
          <p:cNvSpPr/>
          <p:nvPr/>
        </p:nvSpPr>
        <p:spPr>
          <a:xfrm>
            <a:off x="354842" y="1228299"/>
            <a:ext cx="4094328" cy="900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shouldComponentUpdate</a:t>
            </a:r>
            <a:r>
              <a:rPr lang="en-US" dirty="0"/>
              <a:t>()</a:t>
            </a:r>
          </a:p>
          <a:p>
            <a:pPr algn="ctr"/>
            <a:r>
              <a:rPr lang="en-US" dirty="0"/>
              <a:t>Passed!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7F91C42-B278-7A0F-DBB7-387F2E12D2A0}"/>
              </a:ext>
            </a:extLst>
          </p:cNvPr>
          <p:cNvSpPr/>
          <p:nvPr/>
        </p:nvSpPr>
        <p:spPr>
          <a:xfrm>
            <a:off x="4667534" y="1228299"/>
            <a:ext cx="2088108" cy="9007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8F4D4D-529A-E5DF-FA1A-A56EE2D9E53F}"/>
              </a:ext>
            </a:extLst>
          </p:cNvPr>
          <p:cNvSpPr/>
          <p:nvPr/>
        </p:nvSpPr>
        <p:spPr>
          <a:xfrm>
            <a:off x="7124131" y="1228299"/>
            <a:ext cx="4094328" cy="900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render() is called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522E6D-80C9-3600-0616-CCEE0BB7F085}"/>
              </a:ext>
            </a:extLst>
          </p:cNvPr>
          <p:cNvSpPr/>
          <p:nvPr/>
        </p:nvSpPr>
        <p:spPr>
          <a:xfrm>
            <a:off x="2388357" y="2415654"/>
            <a:ext cx="2060813" cy="900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Old Virtual DOM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E59574-B481-6CBA-2694-FBB857023BDE}"/>
              </a:ext>
            </a:extLst>
          </p:cNvPr>
          <p:cNvSpPr/>
          <p:nvPr/>
        </p:nvSpPr>
        <p:spPr>
          <a:xfrm>
            <a:off x="5158852" y="2415654"/>
            <a:ext cx="2688610" cy="900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Re-rendered Virtual DOM</a:t>
            </a:r>
          </a:p>
        </p:txBody>
      </p:sp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A20454FB-3AF4-2588-71DC-D156B84A2042}"/>
              </a:ext>
            </a:extLst>
          </p:cNvPr>
          <p:cNvSpPr/>
          <p:nvPr/>
        </p:nvSpPr>
        <p:spPr>
          <a:xfrm>
            <a:off x="3575713" y="3429000"/>
            <a:ext cx="1828800" cy="446964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D17E80-AFD9-CD11-9634-48F4359438E6}"/>
              </a:ext>
            </a:extLst>
          </p:cNvPr>
          <p:cNvSpPr txBox="1"/>
          <p:nvPr/>
        </p:nvSpPr>
        <p:spPr>
          <a:xfrm>
            <a:off x="3792580" y="3988558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Comparison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C63AAB-0695-2F3D-E3A7-F85419493ACA}"/>
              </a:ext>
            </a:extLst>
          </p:cNvPr>
          <p:cNvSpPr/>
          <p:nvPr/>
        </p:nvSpPr>
        <p:spPr>
          <a:xfrm>
            <a:off x="129653" y="2415654"/>
            <a:ext cx="2060813" cy="900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Faster than “real” DOM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26746F1-7DDF-692B-8119-3679774F2A2D}"/>
              </a:ext>
            </a:extLst>
          </p:cNvPr>
          <p:cNvSpPr/>
          <p:nvPr/>
        </p:nvSpPr>
        <p:spPr>
          <a:xfrm>
            <a:off x="2190466" y="2739835"/>
            <a:ext cx="197891" cy="2080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AE1DF93-6E40-6BF2-C465-AFB3AD587864}"/>
              </a:ext>
            </a:extLst>
          </p:cNvPr>
          <p:cNvSpPr/>
          <p:nvPr/>
        </p:nvSpPr>
        <p:spPr>
          <a:xfrm>
            <a:off x="9157646" y="2415654"/>
            <a:ext cx="2060813" cy="900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Render() doesn’t immediately update the “real” DOM!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AB069FFE-4B0E-293C-B92B-4522E3C0A49C}"/>
              </a:ext>
            </a:extLst>
          </p:cNvPr>
          <p:cNvSpPr/>
          <p:nvPr/>
        </p:nvSpPr>
        <p:spPr>
          <a:xfrm rot="10800000">
            <a:off x="8761862" y="2739835"/>
            <a:ext cx="197891" cy="2080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26B563-6AFC-59D8-6DEA-3CB2F4CF39EA}"/>
              </a:ext>
            </a:extLst>
          </p:cNvPr>
          <p:cNvSpPr/>
          <p:nvPr/>
        </p:nvSpPr>
        <p:spPr>
          <a:xfrm>
            <a:off x="4128445" y="4902958"/>
            <a:ext cx="2060813" cy="900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Differences?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E0969638-E99B-A945-EF52-C2F69A0FC34C}"/>
              </a:ext>
            </a:extLst>
          </p:cNvPr>
          <p:cNvSpPr/>
          <p:nvPr/>
        </p:nvSpPr>
        <p:spPr>
          <a:xfrm rot="10800000">
            <a:off x="3220871" y="5249292"/>
            <a:ext cx="571708" cy="36933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7E6D43-04AF-B925-A4D9-C2BFB0E7166D}"/>
              </a:ext>
            </a:extLst>
          </p:cNvPr>
          <p:cNvSpPr/>
          <p:nvPr/>
        </p:nvSpPr>
        <p:spPr>
          <a:xfrm>
            <a:off x="838200" y="4902958"/>
            <a:ext cx="2060813" cy="900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Differences? Don’t touch the “real” DOM!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615BBB1-BFC8-1425-865D-5010F49159C6}"/>
              </a:ext>
            </a:extLst>
          </p:cNvPr>
          <p:cNvSpPr/>
          <p:nvPr/>
        </p:nvSpPr>
        <p:spPr>
          <a:xfrm>
            <a:off x="6552423" y="5168669"/>
            <a:ext cx="571708" cy="36933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71103E-A0BC-0924-6C24-762FD76E634B}"/>
              </a:ext>
            </a:extLst>
          </p:cNvPr>
          <p:cNvSpPr/>
          <p:nvPr/>
        </p:nvSpPr>
        <p:spPr>
          <a:xfrm>
            <a:off x="7731455" y="4902958"/>
            <a:ext cx="2060813" cy="900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Differences found?</a:t>
            </a:r>
          </a:p>
          <a:p>
            <a:pPr algn="ctr"/>
            <a:r>
              <a:rPr lang="en-US" dirty="0"/>
              <a:t>Update “real” DOM</a:t>
            </a:r>
          </a:p>
        </p:txBody>
      </p:sp>
    </p:spTree>
    <p:extLst>
      <p:ext uri="{BB962C8B-B14F-4D97-AF65-F5344CB8AC3E}">
        <p14:creationId xmlns:p14="http://schemas.microsoft.com/office/powerpoint/2010/main" val="2258148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31609-694C-61CE-1BBE-4DA9BC3BC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069"/>
            <a:ext cx="10515600" cy="5985894"/>
          </a:xfrm>
        </p:spPr>
        <p:txBody>
          <a:bodyPr/>
          <a:lstStyle/>
          <a:p>
            <a:r>
              <a:rPr lang="en-US" dirty="0"/>
              <a:t>Building a First Custom Component</a:t>
            </a:r>
          </a:p>
          <a:p>
            <a:r>
              <a:rPr lang="en-US" dirty="0"/>
              <a:t>Writing More Complex JSX code</a:t>
            </a:r>
          </a:p>
          <a:p>
            <a:r>
              <a:rPr lang="en-US" dirty="0"/>
              <a:t>Adding Basic CSS Styling</a:t>
            </a:r>
          </a:p>
          <a:p>
            <a:r>
              <a:rPr lang="en-US" dirty="0"/>
              <a:t>Outputting Dynamic Data &amp; Working with Expressions in JSX</a:t>
            </a:r>
          </a:p>
          <a:p>
            <a:r>
              <a:rPr lang="en-US" dirty="0"/>
              <a:t>Passing Data vis props</a:t>
            </a:r>
          </a:p>
          <a:p>
            <a:r>
              <a:rPr lang="en-US" dirty="0"/>
              <a:t>Adding normal JavaScript Logic to Components</a:t>
            </a:r>
          </a:p>
          <a:p>
            <a:r>
              <a:rPr lang="en-US" dirty="0"/>
              <a:t>Splitting Components into Multiple Components</a:t>
            </a:r>
          </a:p>
          <a:p>
            <a:r>
              <a:rPr lang="en-US" dirty="0"/>
              <a:t>The Concept of Composition (children props)</a:t>
            </a:r>
          </a:p>
        </p:txBody>
      </p:sp>
    </p:spTree>
    <p:extLst>
      <p:ext uri="{BB962C8B-B14F-4D97-AF65-F5344CB8AC3E}">
        <p14:creationId xmlns:p14="http://schemas.microsoft.com/office/powerpoint/2010/main" val="2004325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B91A6-BB16-3FFA-0861-E3B45E887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Components?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95D50-88B2-2830-2349-EEBE1C022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Reusability – don’t repeat yourself</a:t>
            </a:r>
          </a:p>
          <a:p>
            <a:r>
              <a:rPr lang="en-US" dirty="0"/>
              <a:t>Separation of Concerns – Don’t do too many things in one and the same place (function)</a:t>
            </a:r>
          </a:p>
        </p:txBody>
      </p:sp>
    </p:spTree>
    <p:extLst>
      <p:ext uri="{BB962C8B-B14F-4D97-AF65-F5344CB8AC3E}">
        <p14:creationId xmlns:p14="http://schemas.microsoft.com/office/powerpoint/2010/main" val="4294400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91466-9D2D-54E4-C3FD-12CB0DF92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Core Syntax &amp; JSX</a:t>
            </a:r>
          </a:p>
          <a:p>
            <a:r>
              <a:rPr lang="en-US" dirty="0"/>
              <a:t>Working with Components</a:t>
            </a:r>
          </a:p>
          <a:p>
            <a:r>
              <a:rPr lang="en-US" dirty="0"/>
              <a:t>Working with Data</a:t>
            </a:r>
          </a:p>
          <a:p>
            <a:r>
              <a:rPr lang="en-US" dirty="0"/>
              <a:t>A closer look at JSX</a:t>
            </a:r>
          </a:p>
          <a:p>
            <a:r>
              <a:rPr lang="en-US" dirty="0"/>
              <a:t>Organizing component files</a:t>
            </a:r>
          </a:p>
          <a:p>
            <a:r>
              <a:rPr lang="en-US" dirty="0"/>
              <a:t>An alternative Function Syntax</a:t>
            </a:r>
          </a:p>
        </p:txBody>
      </p:sp>
    </p:spTree>
    <p:extLst>
      <p:ext uri="{BB962C8B-B14F-4D97-AF65-F5344CB8AC3E}">
        <p14:creationId xmlns:p14="http://schemas.microsoft.com/office/powerpoint/2010/main" val="2166656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E0931-654D-5432-BD2F-E1984FD34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Handling Events</a:t>
            </a:r>
          </a:p>
          <a:p>
            <a:pPr marL="0" indent="0">
              <a:buNone/>
            </a:pPr>
            <a:r>
              <a:rPr lang="en-US" dirty="0"/>
              <a:t>Updating the UI &amp; Working with “State”</a:t>
            </a:r>
          </a:p>
          <a:p>
            <a:pPr marL="0" indent="0">
              <a:buNone/>
            </a:pPr>
            <a:r>
              <a:rPr lang="en-US" dirty="0"/>
              <a:t>A closer look at Components &amp; State</a:t>
            </a:r>
          </a:p>
        </p:txBody>
      </p:sp>
    </p:spTree>
    <p:extLst>
      <p:ext uri="{BB962C8B-B14F-4D97-AF65-F5344CB8AC3E}">
        <p14:creationId xmlns:p14="http://schemas.microsoft.com/office/powerpoint/2010/main" val="3989314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C003A-E513-FC28-B495-4DA1B362C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9433"/>
            <a:ext cx="10515600" cy="576753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Listening to Events &amp; Working with Event Handlers</a:t>
            </a:r>
          </a:p>
          <a:p>
            <a:r>
              <a:rPr lang="en-US" dirty="0"/>
              <a:t>Working with State</a:t>
            </a:r>
          </a:p>
          <a:p>
            <a:r>
              <a:rPr lang="en-US" dirty="0"/>
              <a:t>Adding Form Inputs</a:t>
            </a:r>
          </a:p>
          <a:p>
            <a:r>
              <a:rPr lang="en-US" dirty="0"/>
              <a:t>Listening to User Input</a:t>
            </a:r>
          </a:p>
          <a:p>
            <a:r>
              <a:rPr lang="en-US" dirty="0"/>
              <a:t>Working with Multiple States</a:t>
            </a:r>
          </a:p>
          <a:p>
            <a:r>
              <a:rPr lang="en-US" dirty="0"/>
              <a:t>Using One State Instead (And What’s Better)</a:t>
            </a:r>
          </a:p>
          <a:p>
            <a:r>
              <a:rPr lang="en-US" dirty="0"/>
              <a:t>Updating State That Depends on the previous state</a:t>
            </a:r>
          </a:p>
          <a:p>
            <a:r>
              <a:rPr lang="en-US" dirty="0"/>
              <a:t>Handling form submission</a:t>
            </a:r>
          </a:p>
          <a:p>
            <a:r>
              <a:rPr lang="en-US" dirty="0"/>
              <a:t>Adding Two-Way Binding</a:t>
            </a:r>
          </a:p>
          <a:p>
            <a:r>
              <a:rPr lang="en-US" dirty="0"/>
              <a:t>Child to Parent Component Communication(bottom-up)</a:t>
            </a:r>
          </a:p>
          <a:p>
            <a:r>
              <a:rPr lang="en-US" dirty="0"/>
              <a:t>Lifting State Up</a:t>
            </a:r>
          </a:p>
          <a:p>
            <a:r>
              <a:rPr lang="en-US" dirty="0"/>
              <a:t>Using Stateful Lists</a:t>
            </a:r>
          </a:p>
        </p:txBody>
      </p:sp>
    </p:spTree>
    <p:extLst>
      <p:ext uri="{BB962C8B-B14F-4D97-AF65-F5344CB8AC3E}">
        <p14:creationId xmlns:p14="http://schemas.microsoft.com/office/powerpoint/2010/main" val="3096689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8F810-FF83-C595-0451-2D51B8A0A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Lifting State Up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476915A-BF60-1B91-F0F5-0DF36C7BBE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7060889"/>
              </p:ext>
            </p:extLst>
          </p:nvPr>
        </p:nvGraphicFramePr>
        <p:xfrm>
          <a:off x="838200" y="125333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286BA6-F218-1BAC-5E52-705BD334B2ED}"/>
              </a:ext>
            </a:extLst>
          </p:cNvPr>
          <p:cNvSpPr/>
          <p:nvPr/>
        </p:nvSpPr>
        <p:spPr>
          <a:xfrm>
            <a:off x="973540" y="5361291"/>
            <a:ext cx="3994244" cy="81886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Data/State is needed here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66E5F78-26BF-B85A-D080-C6E781C2A265}"/>
              </a:ext>
            </a:extLst>
          </p:cNvPr>
          <p:cNvSpPr/>
          <p:nvPr/>
        </p:nvSpPr>
        <p:spPr>
          <a:xfrm>
            <a:off x="6955810" y="5484119"/>
            <a:ext cx="3994244" cy="65737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Data/State is generated here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FE25406-00EF-DF1D-C297-6B4A4DD02EBA}"/>
              </a:ext>
            </a:extLst>
          </p:cNvPr>
          <p:cNvCxnSpPr>
            <a:cxnSpLocks/>
          </p:cNvCxnSpPr>
          <p:nvPr/>
        </p:nvCxnSpPr>
        <p:spPr>
          <a:xfrm flipH="1">
            <a:off x="4967784" y="5063319"/>
            <a:ext cx="19880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&quot;Not Allowed&quot; Symbol 9">
            <a:extLst>
              <a:ext uri="{FF2B5EF4-FFF2-40B4-BE49-F238E27FC236}">
                <a16:creationId xmlns:a16="http://schemas.microsoft.com/office/drawing/2014/main" id="{2F5C17E5-BB65-42A3-8437-7B621E88C922}"/>
              </a:ext>
            </a:extLst>
          </p:cNvPr>
          <p:cNvSpPr/>
          <p:nvPr/>
        </p:nvSpPr>
        <p:spPr>
          <a:xfrm>
            <a:off x="5650173" y="4722125"/>
            <a:ext cx="696036" cy="657373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63A058F4-80BE-43E2-9E0C-CC878FC213F9}"/>
              </a:ext>
            </a:extLst>
          </p:cNvPr>
          <p:cNvCxnSpPr>
            <a:stCxn id="6" idx="3"/>
            <a:endCxn id="2" idx="3"/>
          </p:cNvCxnSpPr>
          <p:nvPr/>
        </p:nvCxnSpPr>
        <p:spPr>
          <a:xfrm flipV="1">
            <a:off x="10950054" y="1027907"/>
            <a:ext cx="403746" cy="4784899"/>
          </a:xfrm>
          <a:prstGeom prst="bentConnector3">
            <a:avLst>
              <a:gd name="adj1" fmla="val 1566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FA85127-29D2-494A-649E-9CF7D6E6EBF2}"/>
              </a:ext>
            </a:extLst>
          </p:cNvPr>
          <p:cNvSpPr txBox="1"/>
          <p:nvPr/>
        </p:nvSpPr>
        <p:spPr>
          <a:xfrm>
            <a:off x="9414947" y="807676"/>
            <a:ext cx="2131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“Lifting the state up”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580900-CE52-0F27-3A32-08776D96892A}"/>
              </a:ext>
            </a:extLst>
          </p:cNvPr>
          <p:cNvSpPr txBox="1"/>
          <p:nvPr/>
        </p:nvSpPr>
        <p:spPr>
          <a:xfrm>
            <a:off x="1241946" y="1690687"/>
            <a:ext cx="2934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component has access to both involved components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1C8DB1-1213-EEF1-AA92-DF4A269D7F89}"/>
              </a:ext>
            </a:extLst>
          </p:cNvPr>
          <p:cNvSpPr txBox="1"/>
          <p:nvPr/>
        </p:nvSpPr>
        <p:spPr>
          <a:xfrm>
            <a:off x="1241946" y="3903260"/>
            <a:ext cx="2473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 state data via props</a:t>
            </a:r>
          </a:p>
        </p:txBody>
      </p:sp>
    </p:spTree>
    <p:extLst>
      <p:ext uri="{BB962C8B-B14F-4D97-AF65-F5344CB8AC3E}">
        <p14:creationId xmlns:p14="http://schemas.microsoft.com/office/powerpoint/2010/main" val="4204068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AEE85-08CB-7729-4B13-68FA92284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194" y="300250"/>
            <a:ext cx="11573302" cy="6332561"/>
          </a:xfrm>
        </p:spPr>
        <p:txBody>
          <a:bodyPr/>
          <a:lstStyle/>
          <a:p>
            <a:r>
              <a:rPr lang="en-US" dirty="0"/>
              <a:t>Outputting Conditional Content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981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05343-F995-6770-B6AF-E980D7A43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 React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7D719-B618-62B8-CDFE-42DDAA87D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styles dynamically</a:t>
            </a:r>
          </a:p>
          <a:p>
            <a:r>
              <a:rPr lang="en-US" dirty="0"/>
              <a:t>Setting class names dynamically</a:t>
            </a:r>
          </a:p>
          <a:p>
            <a:r>
              <a:rPr lang="en-US" dirty="0"/>
              <a:t>Introducing styled components.</a:t>
            </a:r>
          </a:p>
          <a:p>
            <a:r>
              <a:rPr lang="en-US" dirty="0"/>
              <a:t>More on styled components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040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1235</TotalTime>
  <Words>662</Words>
  <Application>Microsoft Office PowerPoint</Application>
  <PresentationFormat>Widescreen</PresentationFormat>
  <Paragraphs>148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Reactjs</vt:lpstr>
      <vt:lpstr>PowerPoint Presentation</vt:lpstr>
      <vt:lpstr>Why Components?</vt:lpstr>
      <vt:lpstr>PowerPoint Presentation</vt:lpstr>
      <vt:lpstr>PowerPoint Presentation</vt:lpstr>
      <vt:lpstr>PowerPoint Presentation</vt:lpstr>
      <vt:lpstr>Lifting State Up</vt:lpstr>
      <vt:lpstr>PowerPoint Presentation</vt:lpstr>
      <vt:lpstr>Styling React Components</vt:lpstr>
      <vt:lpstr>Component Deep Dive</vt:lpstr>
      <vt:lpstr>PowerPoint Presentation</vt:lpstr>
      <vt:lpstr>Class-based vs Functional Components</vt:lpstr>
      <vt:lpstr>Component Lifecycle</vt:lpstr>
      <vt:lpstr>Component Lifecycle - Creation</vt:lpstr>
      <vt:lpstr>Component Lifecycle - Update</vt:lpstr>
      <vt:lpstr>PowerPoint Presentation</vt:lpstr>
      <vt:lpstr>How React Updates The DOM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Reactjs</dc:title>
  <dc:creator>Piyush Chaturvedi</dc:creator>
  <cp:lastModifiedBy>Piyush Chaturvedi</cp:lastModifiedBy>
  <cp:revision>11</cp:revision>
  <dcterms:created xsi:type="dcterms:W3CDTF">2023-07-24T13:09:28Z</dcterms:created>
  <dcterms:modified xsi:type="dcterms:W3CDTF">2023-08-11T12:38:47Z</dcterms:modified>
</cp:coreProperties>
</file>