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3934A4-1519-4205-8F12-61D5584E7D52}">
          <p14:sldIdLst>
            <p14:sldId id="258"/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Untitled Section" id="{E2C68B71-F260-4323-8D84-880C10F2EB6B}">
          <p14:sldIdLst>
            <p14:sldId id="274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7" d="100"/>
          <a:sy n="37" d="100"/>
        </p:scale>
        <p:origin x="7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D8AF-B1B2-4781-D8B2-58EA5FAAC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4EC2D-2145-E515-693E-780A42559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55E72-79DB-1534-18CC-EE06BF43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BA6EE-6E9E-7F75-F4AD-2EEA9B00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AE36A-9B5D-CB05-F88C-7ACE38B5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4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C443-B5D6-2B6D-9D6E-3327FD6A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D21E6-55A7-7A9E-AA34-92FAD1087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BAF2F-4076-70DB-413D-72B1E114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9CCD5-8861-F029-B0ED-76B4DC90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659E8-1665-9B0D-9CB0-53D60449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9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DEA70-51C5-3467-A088-D1E102498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17268-53DB-6CBD-2BC3-DEBBF15DA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9DA7A-A518-4F97-40E9-8906D612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F5EFA-0FB1-F6C3-53FC-A64770A9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C177A-B80D-C9CF-CEFF-2B5D32DF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8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E13E-E04A-30FB-9DF4-0681084A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4C649-B1BD-E21E-D075-E5BCC33C3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65288-7373-6E82-449F-ACE9A196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6AA7C-605E-C15F-87A2-364B8434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AC8A0-A5C6-49E7-152B-1DD2FE6B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3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6557-3512-23E0-14AE-279BAD38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F54F9-7B78-7DB6-79A5-0D898788B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E1234-03A2-68AF-67AA-0010671A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25F03-A4E3-CFF1-6183-12C1CFDA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6047B-E440-BE70-F82B-1D161659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4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3DE3-C6C2-E9D8-73D1-10F9C552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89F2-D7A0-3A2F-32E1-ECE6D50A5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41E0F-65E3-FD7E-6C73-7EC68CD6E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020D3-F843-BF29-F545-B06F92AC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6350A-02D2-FF60-649D-A64863AE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AA333-367C-DE31-94DB-6CA99730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C644-4F8B-D413-83A4-CE96C488E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D043D-B178-9318-0402-1A883FEA7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DEE45-E666-3ED0-EB97-D2A0542CC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C10F9-6B88-0781-B257-240C64960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9CA825-FE88-1593-A316-575A115CA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E1D956-1B35-E459-7352-36310F46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BF6CD1-0CBF-9759-AD95-EA81FF5D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7275C-A121-0F54-3597-C0F4C6CF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4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9566-6033-B8B2-D76F-A3B76A8A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6EEA9-405B-64ED-06DA-A4DDDAFA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0AAA9-2CB2-4979-5CF5-F513506F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CEE63-1D66-B8DC-550C-359A8BDA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0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464B2-C959-1A47-A19B-2AD7FABE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A387E-6EEB-6C17-C808-D52B7AB7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F3F4F-AFA8-C055-6F41-F4982F3F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1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B7D3-0366-0C20-DFED-13ED5332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1C84A-BAFB-0AD8-5A20-449F54D8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8BEA2-2B80-1EC0-59EB-7A47DC624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08FC4-6AAC-EB61-1B74-91DA017F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9A786-30F3-F830-A1E1-42CE1246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9B935-C18B-AD1D-0842-DDB38797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5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454E-DBB6-5001-5EE1-93F0103B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27DDA-1948-C470-1847-42ADE2F93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5D6BC-EDD7-1FAC-FE6A-C4E134FC1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1F1E9-452B-2F25-2273-88B50503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FE9DA-201D-A1DC-BADF-5EE2BCC0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25B7D-BE54-C583-F18E-CA4B0C7A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6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53A1B9-3E51-5799-5F7C-5B54A987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1068D-5BCE-8A8B-AC1C-0D334719B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2C604-3DD8-5008-4638-04035E203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D79F2-F8AC-467F-AA9E-9C9DDF51E646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CC5CC-0726-9016-2D8D-E2A7E6E8E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038D7-2609-0E99-25EE-8DD8EE49D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1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71E5-AB5B-B5D8-3E22-E4816818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Standard Codes for Information Interchange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74A7-F395-3AC4-3578-D1243F584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0 – pulse not present – current not found</a:t>
            </a:r>
          </a:p>
          <a:p>
            <a:pPr marL="0" indent="0">
              <a:buNone/>
            </a:pPr>
            <a:r>
              <a:rPr lang="en-US" dirty="0"/>
              <a:t>1 – pulse present – current found</a:t>
            </a:r>
          </a:p>
          <a:p>
            <a:pPr marL="0" indent="0">
              <a:buNone/>
            </a:pPr>
            <a:r>
              <a:rPr lang="en-US" dirty="0"/>
              <a:t>2(raw data) +(process) 2(raw data) = 4(result)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BIOS – ROM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 to 255 = 256</a:t>
            </a:r>
          </a:p>
          <a:p>
            <a:pPr marL="0" indent="0">
              <a:buNone/>
            </a:pPr>
            <a:r>
              <a:rPr lang="en-US" dirty="0"/>
              <a:t>0000 0000</a:t>
            </a:r>
          </a:p>
          <a:p>
            <a:pPr marL="0" indent="0">
              <a:buNone/>
            </a:pPr>
            <a:r>
              <a:rPr lang="en-US" dirty="0"/>
              <a:t>0000 0001</a:t>
            </a:r>
          </a:p>
          <a:p>
            <a:pPr marL="0" indent="0">
              <a:buNone/>
            </a:pPr>
            <a:r>
              <a:rPr lang="en-US" dirty="0"/>
              <a:t>1111 1111</a:t>
            </a:r>
          </a:p>
        </p:txBody>
      </p:sp>
    </p:spTree>
    <p:extLst>
      <p:ext uri="{BB962C8B-B14F-4D97-AF65-F5344CB8AC3E}">
        <p14:creationId xmlns:p14="http://schemas.microsoft.com/office/powerpoint/2010/main" val="230000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24D0-07F5-01EB-C2AC-B0711058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02FE-A6DE-F0C6-6CA3-DB668159A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&lt;script&gt;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&lt;/script&gt;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3999153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4165-D490-840C-9716-F484B858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DOM Create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F826-7FC7-9829-ACBB-4B729CF17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insertAdjacentElement</a:t>
            </a:r>
            <a:endParaRPr lang="en-US" dirty="0"/>
          </a:p>
          <a:p>
            <a:r>
              <a:rPr lang="en-US" dirty="0" err="1"/>
              <a:t>insertAdjacentHTML</a:t>
            </a:r>
            <a:endParaRPr lang="en-US" dirty="0"/>
          </a:p>
          <a:p>
            <a:r>
              <a:rPr lang="en-US" dirty="0" err="1"/>
              <a:t>insertAdjacentText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6168F3-0B91-7E29-CED0-A12B8D27C14B}"/>
              </a:ext>
            </a:extLst>
          </p:cNvPr>
          <p:cNvSpPr/>
          <p:nvPr/>
        </p:nvSpPr>
        <p:spPr>
          <a:xfrm>
            <a:off x="1364776" y="3575713"/>
            <a:ext cx="1842448" cy="4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FF749E-E01B-72C3-7DED-15A5584DB6EE}"/>
              </a:ext>
            </a:extLst>
          </p:cNvPr>
          <p:cNvSpPr/>
          <p:nvPr/>
        </p:nvSpPr>
        <p:spPr>
          <a:xfrm>
            <a:off x="4967785" y="3509974"/>
            <a:ext cx="1842448" cy="4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 with 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8DA859-A079-CAC1-E97E-26B185242C1E}"/>
              </a:ext>
            </a:extLst>
          </p:cNvPr>
          <p:cNvSpPr/>
          <p:nvPr/>
        </p:nvSpPr>
        <p:spPr>
          <a:xfrm>
            <a:off x="8902321" y="3429000"/>
            <a:ext cx="1842448" cy="4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176F4E-8E93-C8B3-89FA-E93E37006CA3}"/>
              </a:ext>
            </a:extLst>
          </p:cNvPr>
          <p:cNvSpPr txBox="1"/>
          <p:nvPr/>
        </p:nvSpPr>
        <p:spPr>
          <a:xfrm>
            <a:off x="1201004" y="475266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&lt;p&gt;&lt;/p&gt;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148F98-4FA7-5D9F-0B09-F554A2371814}"/>
              </a:ext>
            </a:extLst>
          </p:cNvPr>
          <p:cNvSpPr txBox="1"/>
          <p:nvPr/>
        </p:nvSpPr>
        <p:spPr>
          <a:xfrm>
            <a:off x="9107380" y="4568000"/>
            <a:ext cx="15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just 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04FB9F-F545-5548-9622-F8A3351258FF}"/>
              </a:ext>
            </a:extLst>
          </p:cNvPr>
          <p:cNvSpPr txBox="1"/>
          <p:nvPr/>
        </p:nvSpPr>
        <p:spPr>
          <a:xfrm>
            <a:off x="5261027" y="4719796"/>
            <a:ext cx="237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&lt;p&gt;This is just Text&lt;/p&gt;</a:t>
            </a:r>
          </a:p>
        </p:txBody>
      </p:sp>
    </p:spTree>
    <p:extLst>
      <p:ext uri="{BB962C8B-B14F-4D97-AF65-F5344CB8AC3E}">
        <p14:creationId xmlns:p14="http://schemas.microsoft.com/office/powerpoint/2010/main" val="7349496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4165-D490-840C-9716-F484B858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DOM Adjacent Positions: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F826-7FC7-9829-ACBB-4B729CF17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Beforebegin</a:t>
            </a:r>
            <a:endParaRPr lang="en-US" dirty="0"/>
          </a:p>
          <a:p>
            <a:r>
              <a:rPr lang="en-US" dirty="0" err="1"/>
              <a:t>Afterbegin</a:t>
            </a:r>
            <a:endParaRPr lang="en-US" dirty="0"/>
          </a:p>
          <a:p>
            <a:r>
              <a:rPr lang="en-US" dirty="0" err="1"/>
              <a:t>Beforeend</a:t>
            </a:r>
            <a:endParaRPr lang="en-US" dirty="0"/>
          </a:p>
          <a:p>
            <a:r>
              <a:rPr lang="en-US" dirty="0" err="1"/>
              <a:t>afterend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7220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CA70-1A8C-3411-A27A-FF5471890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DOM </a:t>
            </a:r>
            <a:r>
              <a:rPr lang="en-US" dirty="0" err="1"/>
              <a:t>cloneNode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64AB8-43A1-E014-1ADF-FD2E64385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8385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65FE-764D-E9B7-12B1-9158772E1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>
            <a:normAutofit/>
          </a:bodyPr>
          <a:lstStyle/>
          <a:p>
            <a:r>
              <a:rPr lang="en-US" dirty="0"/>
              <a:t>DOM: contains()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hasAttribute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&amp; </a:t>
            </a:r>
            <a:br>
              <a:rPr lang="en-US" dirty="0"/>
            </a:br>
            <a:r>
              <a:rPr lang="en-US" dirty="0" err="1"/>
              <a:t>hasChildNodes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EqualNode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3605071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CBD90E-36BB-7594-759B-98B969A23DBB}"/>
              </a:ext>
            </a:extLst>
          </p:cNvPr>
          <p:cNvSpPr txBox="1"/>
          <p:nvPr/>
        </p:nvSpPr>
        <p:spPr>
          <a:xfrm>
            <a:off x="1487606" y="1160060"/>
            <a:ext cx="143180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List A</a:t>
            </a:r>
          </a:p>
          <a:p>
            <a:endParaRPr lang="en-US" sz="3200" dirty="0"/>
          </a:p>
          <a:p>
            <a:r>
              <a:rPr lang="en-US" sz="3200" dirty="0"/>
              <a:t>Orange</a:t>
            </a:r>
          </a:p>
          <a:p>
            <a:r>
              <a:rPr lang="en-US" sz="3200" dirty="0"/>
              <a:t>Banana</a:t>
            </a:r>
          </a:p>
          <a:p>
            <a:r>
              <a:rPr lang="en-US" sz="3200" dirty="0"/>
              <a:t>Grapes</a:t>
            </a:r>
          </a:p>
          <a:p>
            <a:r>
              <a:rPr lang="en-US" sz="3200" dirty="0"/>
              <a:t>Apple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BCA6B-03A8-55BC-30F1-4281737C877E}"/>
              </a:ext>
            </a:extLst>
          </p:cNvPr>
          <p:cNvSpPr txBox="1"/>
          <p:nvPr/>
        </p:nvSpPr>
        <p:spPr>
          <a:xfrm>
            <a:off x="3739486" y="1160059"/>
            <a:ext cx="143180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List B</a:t>
            </a:r>
          </a:p>
          <a:p>
            <a:endParaRPr lang="en-US" sz="3200" dirty="0"/>
          </a:p>
          <a:p>
            <a:r>
              <a:rPr lang="en-US" sz="3200" dirty="0"/>
              <a:t>Orange</a:t>
            </a:r>
          </a:p>
          <a:p>
            <a:r>
              <a:rPr lang="en-US" sz="3200" dirty="0"/>
              <a:t>Banana</a:t>
            </a:r>
          </a:p>
          <a:p>
            <a:r>
              <a:rPr lang="en-US" sz="3200" dirty="0"/>
              <a:t>Grapes</a:t>
            </a:r>
          </a:p>
          <a:p>
            <a:r>
              <a:rPr lang="en-US" sz="3200" dirty="0"/>
              <a:t>Apple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348443-BB21-C03D-6FA4-4BAC031D2DEA}"/>
              </a:ext>
            </a:extLst>
          </p:cNvPr>
          <p:cNvSpPr txBox="1"/>
          <p:nvPr/>
        </p:nvSpPr>
        <p:spPr>
          <a:xfrm>
            <a:off x="7219666" y="1037230"/>
            <a:ext cx="363926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Same Node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Same </a:t>
            </a:r>
            <a:r>
              <a:rPr lang="en-US" sz="2800" dirty="0" err="1"/>
              <a:t>nodeName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Same </a:t>
            </a:r>
            <a:r>
              <a:rPr lang="en-US" sz="2800" dirty="0" err="1"/>
              <a:t>NodeValue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Same </a:t>
            </a:r>
            <a:r>
              <a:rPr lang="en-US" sz="2800" dirty="0" err="1"/>
              <a:t>childNodes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Same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Same attribute values</a:t>
            </a:r>
          </a:p>
        </p:txBody>
      </p:sp>
    </p:spTree>
    <p:extLst>
      <p:ext uri="{BB962C8B-B14F-4D97-AF65-F5344CB8AC3E}">
        <p14:creationId xmlns:p14="http://schemas.microsoft.com/office/powerpoint/2010/main" val="23323069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9A536-B2DA-CDAD-0881-DE203CC3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Basic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58656-2C04-73FD-1A9E-966777EA7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Click</a:t>
            </a:r>
          </a:p>
          <a:p>
            <a:r>
              <a:rPr lang="en-US" dirty="0"/>
              <a:t>Double Click</a:t>
            </a:r>
          </a:p>
          <a:p>
            <a:r>
              <a:rPr lang="en-US" dirty="0"/>
              <a:t>Right Click</a:t>
            </a:r>
          </a:p>
          <a:p>
            <a:r>
              <a:rPr lang="en-US" dirty="0"/>
              <a:t>Mouse Hover</a:t>
            </a:r>
          </a:p>
          <a:p>
            <a:r>
              <a:rPr lang="en-US" dirty="0"/>
              <a:t>Mouse Out</a:t>
            </a:r>
          </a:p>
          <a:p>
            <a:r>
              <a:rPr lang="en-US" dirty="0"/>
              <a:t>Mouse down</a:t>
            </a:r>
          </a:p>
          <a:p>
            <a:r>
              <a:rPr lang="en-US" dirty="0"/>
              <a:t>Mouse up</a:t>
            </a:r>
          </a:p>
          <a:p>
            <a:r>
              <a:rPr lang="en-US" dirty="0"/>
              <a:t>Key press</a:t>
            </a:r>
          </a:p>
          <a:p>
            <a:r>
              <a:rPr lang="en-US" dirty="0"/>
              <a:t>Key up</a:t>
            </a:r>
          </a:p>
          <a:p>
            <a:r>
              <a:rPr lang="en-US" dirty="0"/>
              <a:t>Load</a:t>
            </a:r>
          </a:p>
          <a:p>
            <a:r>
              <a:rPr lang="en-US" dirty="0"/>
              <a:t>Unload</a:t>
            </a:r>
          </a:p>
          <a:p>
            <a:r>
              <a:rPr lang="en-US" dirty="0"/>
              <a:t>Resize</a:t>
            </a:r>
          </a:p>
          <a:p>
            <a:r>
              <a:rPr lang="en-US" dirty="0"/>
              <a:t>Scroll</a:t>
            </a:r>
          </a:p>
        </p:txBody>
      </p:sp>
    </p:spTree>
    <p:extLst>
      <p:ext uri="{BB962C8B-B14F-4D97-AF65-F5344CB8AC3E}">
        <p14:creationId xmlns:p14="http://schemas.microsoft.com/office/powerpoint/2010/main" val="175723274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CDF2D-6137-DAD2-E3CE-85C918818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From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83337-C13C-F24D-C8B0-48A9FECC3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Keydown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Keypress</a:t>
            </a:r>
          </a:p>
          <a:p>
            <a:r>
              <a:rPr lang="en-US" dirty="0" err="1">
                <a:solidFill>
                  <a:srgbClr val="FF0000"/>
                </a:solidFill>
              </a:rPr>
              <a:t>Keyup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Focus()</a:t>
            </a:r>
          </a:p>
          <a:p>
            <a:r>
              <a:rPr lang="en-US" dirty="0">
                <a:solidFill>
                  <a:srgbClr val="FF0000"/>
                </a:solidFill>
              </a:rPr>
              <a:t>Blur()</a:t>
            </a:r>
          </a:p>
          <a:p>
            <a:r>
              <a:rPr lang="en-US" dirty="0">
                <a:solidFill>
                  <a:srgbClr val="FF0000"/>
                </a:solidFill>
              </a:rPr>
              <a:t>Input</a:t>
            </a:r>
          </a:p>
          <a:p>
            <a:r>
              <a:rPr lang="en-US" dirty="0"/>
              <a:t>Change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Submit</a:t>
            </a:r>
          </a:p>
          <a:p>
            <a:r>
              <a:rPr lang="en-US" dirty="0"/>
              <a:t>invalid</a:t>
            </a:r>
          </a:p>
        </p:txBody>
      </p:sp>
    </p:spTree>
    <p:extLst>
      <p:ext uri="{BB962C8B-B14F-4D97-AF65-F5344CB8AC3E}">
        <p14:creationId xmlns:p14="http://schemas.microsoft.com/office/powerpoint/2010/main" val="42321007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B233-4A6F-F614-FAB4-2049ED3A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</a:t>
            </a:r>
            <a:r>
              <a:rPr lang="en-US" dirty="0" err="1"/>
              <a:t>setInterval</a:t>
            </a:r>
            <a:r>
              <a:rPr lang="en-US" dirty="0"/>
              <a:t>() &amp; </a:t>
            </a:r>
            <a:r>
              <a:rPr lang="en-US" dirty="0" err="1"/>
              <a:t>clearInterval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F9A8A-8629-4146-549E-F373AA8E9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setInterval</a:t>
            </a:r>
            <a:r>
              <a:rPr lang="en-US" dirty="0"/>
              <a:t>(</a:t>
            </a:r>
            <a:r>
              <a:rPr lang="en-US" dirty="0" err="1"/>
              <a:t>functionbName</a:t>
            </a:r>
            <a:r>
              <a:rPr lang="en-US" dirty="0"/>
              <a:t>, millisecond)</a:t>
            </a:r>
          </a:p>
          <a:p>
            <a:pPr marL="0" indent="0">
              <a:buNone/>
            </a:pPr>
            <a:r>
              <a:rPr lang="en-US" dirty="0"/>
              <a:t>(1000ms = 1 second</a:t>
            </a:r>
          </a:p>
          <a:p>
            <a:pPr marL="0" indent="0">
              <a:buNone/>
            </a:pPr>
            <a:r>
              <a:rPr lang="en-US" dirty="0"/>
              <a:t>2000ms = 2 second)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clearInterval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8940054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35AA-0FE5-0225-A9A1-DF396E1C4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</a:t>
            </a:r>
            <a:r>
              <a:rPr lang="en-US" dirty="0" err="1"/>
              <a:t>setTimeout</a:t>
            </a:r>
            <a:r>
              <a:rPr lang="en-US" dirty="0"/>
              <a:t>() &amp; </a:t>
            </a:r>
            <a:r>
              <a:rPr lang="en-US" dirty="0" err="1"/>
              <a:t>clearTimeout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C2E2C-6EEA-6BEB-E766-5B9E8ACD3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setTimeout</a:t>
            </a:r>
            <a:r>
              <a:rPr lang="en-US" dirty="0"/>
              <a:t>(</a:t>
            </a:r>
            <a:r>
              <a:rPr lang="en-US" dirty="0" err="1"/>
              <a:t>functionName</a:t>
            </a:r>
            <a:r>
              <a:rPr lang="en-US" dirty="0"/>
              <a:t>, millisecond)</a:t>
            </a:r>
          </a:p>
          <a:p>
            <a:pPr marL="0" indent="0">
              <a:buNone/>
            </a:pPr>
            <a:r>
              <a:rPr lang="en-US" dirty="0" err="1"/>
              <a:t>clearTimeout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5633857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410B-0FB2-9FB2-B28D-9ED4004CF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BOM: Browser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BD96A-0990-C4D8-3A6F-39E089A9F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Chrome</a:t>
            </a:r>
          </a:p>
          <a:p>
            <a:r>
              <a:rPr lang="en-US" dirty="0"/>
              <a:t>Firefox</a:t>
            </a:r>
          </a:p>
          <a:p>
            <a:r>
              <a:rPr lang="en-US" dirty="0"/>
              <a:t>Opera</a:t>
            </a:r>
          </a:p>
          <a:p>
            <a:r>
              <a:rPr lang="en-US" dirty="0"/>
              <a:t>Internet Explorer</a:t>
            </a:r>
          </a:p>
          <a:p>
            <a:r>
              <a:rPr lang="en-US" dirty="0"/>
              <a:t>Edge</a:t>
            </a:r>
          </a:p>
          <a:p>
            <a:r>
              <a:rPr lang="en-US" dirty="0"/>
              <a:t>Brave</a:t>
            </a:r>
          </a:p>
          <a:p>
            <a:r>
              <a:rPr lang="en-US" dirty="0"/>
              <a:t>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01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CE13-7A36-48A4-A7EF-C240E1D2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JS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A9D00-3CC9-7FB4-56AD-CC76FECB7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=“myScript.js”&gt;&lt;/script&gt;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74618431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42F6-8A04-2ED7-735C-D956D947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D86F9-BEB9-0638-5263-36B9C5C65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width &amp; height of Browser Window</a:t>
            </a:r>
          </a:p>
          <a:p>
            <a:r>
              <a:rPr lang="en-US" dirty="0"/>
              <a:t>Open &amp; close browser window</a:t>
            </a:r>
          </a:p>
          <a:p>
            <a:r>
              <a:rPr lang="en-US" dirty="0"/>
              <a:t>Move &amp; resize browser window</a:t>
            </a:r>
          </a:p>
          <a:p>
            <a:r>
              <a:rPr lang="en-US" dirty="0"/>
              <a:t>Scroll to browser window</a:t>
            </a:r>
          </a:p>
          <a:p>
            <a:r>
              <a:rPr lang="en-US" dirty="0"/>
              <a:t>Get URL, Hostname, Protocol of Browser Window</a:t>
            </a:r>
          </a:p>
          <a:p>
            <a:r>
              <a:rPr lang="en-US" dirty="0"/>
              <a:t>Get History of Browser Window</a:t>
            </a:r>
          </a:p>
        </p:txBody>
      </p:sp>
    </p:spTree>
    <p:extLst>
      <p:ext uri="{BB962C8B-B14F-4D97-AF65-F5344CB8AC3E}">
        <p14:creationId xmlns:p14="http://schemas.microsoft.com/office/powerpoint/2010/main" val="31288420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0F85A-8306-243F-1DB6-83FA7743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Height &amp; Width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6CBEA-6D3F-A963-0493-CE6807BDB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innerHeight</a:t>
            </a:r>
            <a:endParaRPr lang="en-US" dirty="0"/>
          </a:p>
          <a:p>
            <a:r>
              <a:rPr lang="en-US" dirty="0" err="1"/>
              <a:t>innerWidth</a:t>
            </a:r>
            <a:endParaRPr lang="en-US" dirty="0"/>
          </a:p>
          <a:p>
            <a:r>
              <a:rPr lang="en-US" dirty="0" err="1"/>
              <a:t>outerHeight</a:t>
            </a:r>
            <a:endParaRPr lang="en-US" dirty="0"/>
          </a:p>
          <a:p>
            <a:r>
              <a:rPr lang="en-US" dirty="0" err="1"/>
              <a:t>outerWidth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7418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A734-31AA-874B-7779-A0863A5B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open() &amp; close()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78CB5-F95E-D0F5-035E-4146E7ADC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Window.open</a:t>
            </a:r>
            <a:r>
              <a:rPr lang="en-US" dirty="0"/>
              <a:t>(</a:t>
            </a:r>
            <a:r>
              <a:rPr lang="en-US" dirty="0" err="1"/>
              <a:t>URL,name,specs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URL – https://www.Aeeron.in</a:t>
            </a:r>
          </a:p>
          <a:p>
            <a:pPr marL="0" indent="0">
              <a:buNone/>
            </a:pPr>
            <a:r>
              <a:rPr lang="en-US" dirty="0"/>
              <a:t>Name – </a:t>
            </a:r>
            <a:r>
              <a:rPr lang="en-US" dirty="0" err="1"/>
              <a:t>firstWindow</a:t>
            </a:r>
            <a:r>
              <a:rPr lang="en-US" dirty="0"/>
              <a:t>, _</a:t>
            </a:r>
            <a:r>
              <a:rPr lang="en-US" dirty="0" err="1"/>
              <a:t>blank,_parent,_self,_top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Specs – width, </a:t>
            </a:r>
            <a:r>
              <a:rPr lang="en-US" dirty="0" err="1"/>
              <a:t>height,left</a:t>
            </a:r>
            <a:r>
              <a:rPr lang="en-US" dirty="0"/>
              <a:t>, top</a:t>
            </a:r>
          </a:p>
        </p:txBody>
      </p:sp>
    </p:spTree>
    <p:extLst>
      <p:ext uri="{BB962C8B-B14F-4D97-AF65-F5344CB8AC3E}">
        <p14:creationId xmlns:p14="http://schemas.microsoft.com/office/powerpoint/2010/main" val="191618681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C185-A348-AB55-5650-432F917F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: </a:t>
            </a:r>
            <a:r>
              <a:rPr lang="en-US" dirty="0" err="1"/>
              <a:t>moveBy</a:t>
            </a:r>
            <a:r>
              <a:rPr lang="en-US" dirty="0"/>
              <a:t>() &amp; </a:t>
            </a:r>
            <a:r>
              <a:rPr lang="en-US" dirty="0" err="1"/>
              <a:t>moveTo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8C175-A841-B5C0-0432-B2EF36D93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Window </a:t>
            </a:r>
            <a:r>
              <a:rPr lang="en-US" dirty="0" err="1"/>
              <a:t>resizeBy</a:t>
            </a:r>
            <a:r>
              <a:rPr lang="en-US" dirty="0"/>
              <a:t>() &amp; resizeT0()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Window scrollBy90 &amp; </a:t>
            </a:r>
            <a:r>
              <a:rPr lang="en-US" dirty="0" err="1"/>
              <a:t>scrollTo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778634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3D437-9A5B-54F5-DBC8-EE08F7A3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Location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0219F-84F9-3C41-A600-6A68EB013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Hash</a:t>
            </a:r>
          </a:p>
          <a:p>
            <a:r>
              <a:rPr lang="en-US" dirty="0"/>
              <a:t>Host</a:t>
            </a:r>
          </a:p>
          <a:p>
            <a:r>
              <a:rPr lang="en-US" dirty="0"/>
              <a:t>Hostname</a:t>
            </a:r>
          </a:p>
          <a:p>
            <a:r>
              <a:rPr lang="en-US" dirty="0" err="1"/>
              <a:t>Href</a:t>
            </a:r>
            <a:endParaRPr lang="en-US" dirty="0"/>
          </a:p>
          <a:p>
            <a:r>
              <a:rPr lang="en-US" dirty="0"/>
              <a:t>Origin</a:t>
            </a:r>
          </a:p>
          <a:p>
            <a:r>
              <a:rPr lang="en-US" dirty="0"/>
              <a:t>Pathname</a:t>
            </a:r>
          </a:p>
          <a:p>
            <a:r>
              <a:rPr lang="en-US" dirty="0"/>
              <a:t>Port</a:t>
            </a:r>
          </a:p>
          <a:p>
            <a:r>
              <a:rPr lang="en-US" dirty="0" err="1"/>
              <a:t>Portocol</a:t>
            </a:r>
            <a:endParaRPr lang="en-US" dirty="0"/>
          </a:p>
          <a:p>
            <a:r>
              <a:rPr lang="en-US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64290739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94DB1-D1E2-A086-538A-9DE8A7CC8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Object Methods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89D7-0791-7947-701A-65D3B46C7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Assign()</a:t>
            </a:r>
          </a:p>
          <a:p>
            <a:r>
              <a:rPr lang="en-US" dirty="0"/>
              <a:t>Reload()</a:t>
            </a:r>
          </a:p>
          <a:p>
            <a:r>
              <a:rPr lang="en-US" dirty="0"/>
              <a:t>Replace()</a:t>
            </a:r>
          </a:p>
        </p:txBody>
      </p:sp>
    </p:spTree>
    <p:extLst>
      <p:ext uri="{BB962C8B-B14F-4D97-AF65-F5344CB8AC3E}">
        <p14:creationId xmlns:p14="http://schemas.microsoft.com/office/powerpoint/2010/main" val="257069543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67732-72F0-84CC-BC06-CD6CFCF5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History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C6FE8-4EC9-8AAC-1F5F-6DD5D72AE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10394" cy="1988729"/>
          </a:xfrm>
        </p:spPr>
        <p:txBody>
          <a:bodyPr/>
          <a:lstStyle/>
          <a:p>
            <a:r>
              <a:rPr lang="en-US" dirty="0"/>
              <a:t>length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6BA75D-6119-8A39-49C7-AAF7D863D6AD}"/>
              </a:ext>
            </a:extLst>
          </p:cNvPr>
          <p:cNvSpPr txBox="1">
            <a:spLocks/>
          </p:cNvSpPr>
          <p:nvPr/>
        </p:nvSpPr>
        <p:spPr>
          <a:xfrm>
            <a:off x="7438211" y="1825625"/>
            <a:ext cx="3612966" cy="1988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Back()</a:t>
            </a:r>
          </a:p>
          <a:p>
            <a:r>
              <a:rPr lang="en-US" dirty="0"/>
              <a:t>Forward()</a:t>
            </a:r>
          </a:p>
          <a:p>
            <a:r>
              <a:rPr lang="en-US" dirty="0"/>
              <a:t>Go()</a:t>
            </a:r>
          </a:p>
        </p:txBody>
      </p:sp>
    </p:spTree>
    <p:extLst>
      <p:ext uri="{BB962C8B-B14F-4D97-AF65-F5344CB8AC3E}">
        <p14:creationId xmlns:p14="http://schemas.microsoft.com/office/powerpoint/2010/main" val="2086771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82EC-BB38-52BC-9973-61D85D7D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AFCB8-9099-8860-BB88-C87CCFABA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Tag in JS</a:t>
            </a:r>
          </a:p>
        </p:txBody>
      </p:sp>
    </p:spTree>
    <p:extLst>
      <p:ext uri="{BB962C8B-B14F-4D97-AF65-F5344CB8AC3E}">
        <p14:creationId xmlns:p14="http://schemas.microsoft.com/office/powerpoint/2010/main" val="3297196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8F97-5EC9-3D12-CB52-6B0C4094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22569-21A7-D9E8-3822-4FBA343D0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Single Line Comment</a:t>
            </a:r>
          </a:p>
          <a:p>
            <a:pPr marL="0" indent="0">
              <a:buNone/>
            </a:pPr>
            <a:r>
              <a:rPr lang="en-US" dirty="0"/>
              <a:t>Multiple Line Comment</a:t>
            </a:r>
          </a:p>
          <a:p>
            <a:pPr marL="0" indent="0">
              <a:buNone/>
            </a:pPr>
            <a:r>
              <a:rPr lang="en-US" dirty="0"/>
              <a:t>//here is single line comment</a:t>
            </a:r>
          </a:p>
          <a:p>
            <a:pPr marL="0" indent="0">
              <a:buNone/>
            </a:pPr>
            <a:r>
              <a:rPr lang="en-US" dirty="0"/>
              <a:t>/* here is multi-line</a:t>
            </a:r>
          </a:p>
          <a:p>
            <a:pPr marL="0" indent="0">
              <a:buNone/>
            </a:pPr>
            <a:r>
              <a:rPr lang="en-US" dirty="0"/>
              <a:t>Comment */</a:t>
            </a:r>
          </a:p>
        </p:txBody>
      </p:sp>
    </p:spTree>
    <p:extLst>
      <p:ext uri="{BB962C8B-B14F-4D97-AF65-F5344CB8AC3E}">
        <p14:creationId xmlns:p14="http://schemas.microsoft.com/office/powerpoint/2010/main" val="1211884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305A-75E9-8E45-D33B-E8A1029F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FE32-66BA-722F-0D77-66D710C6F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Aeeron Academy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= Aeeron Academy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(A);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917F1-DFB3-0723-4AD0-BFE848F0ACC9}"/>
              </a:ext>
            </a:extLst>
          </p:cNvPr>
          <p:cNvSpPr txBox="1"/>
          <p:nvPr/>
        </p:nvSpPr>
        <p:spPr>
          <a:xfrm>
            <a:off x="7792872" y="1569493"/>
            <a:ext cx="1689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DataTypes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6877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1C6D-B437-FC35-7784-1CB1E806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3967F-988E-CB69-6ABF-B51D475C3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Var</a:t>
            </a:r>
          </a:p>
          <a:p>
            <a:r>
              <a:rPr lang="en-US" dirty="0"/>
              <a:t>Let</a:t>
            </a:r>
          </a:p>
          <a:p>
            <a:r>
              <a:rPr lang="en-US" dirty="0"/>
              <a:t>Const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0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DB36-AE0C-B254-CDAD-F4D17481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871B9-771C-1A4B-A89B-E3624B426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88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FAE8-117A-748F-CB8F-3DBA918A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87E62-F858-0A93-88BA-184731405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	var x = “Shri Ram”;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52116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A0B5-1C59-C230-EDF1-01090220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 Variable Name: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AD1F7-CE00-12EA-91F7-F66198646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958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Way</a:t>
            </a:r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 err="1"/>
              <a:t>first_name</a:t>
            </a:r>
            <a:endParaRPr lang="en-US" dirty="0"/>
          </a:p>
          <a:p>
            <a:r>
              <a:rPr lang="en-US" dirty="0"/>
              <a:t>first-name</a:t>
            </a:r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/>
              <a:t>firstname29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5C9073-4F5D-94F4-9BCF-A5210D1ACDAB}"/>
              </a:ext>
            </a:extLst>
          </p:cNvPr>
          <p:cNvSpPr txBox="1">
            <a:spLocks/>
          </p:cNvSpPr>
          <p:nvPr/>
        </p:nvSpPr>
        <p:spPr>
          <a:xfrm>
            <a:off x="6856862" y="1825625"/>
            <a:ext cx="41295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Wrong Way</a:t>
            </a:r>
          </a:p>
          <a:p>
            <a:r>
              <a:rPr lang="en-US" dirty="0"/>
              <a:t>first name</a:t>
            </a:r>
          </a:p>
          <a:p>
            <a:r>
              <a:rPr lang="en-US" dirty="0"/>
              <a:t>29firstname</a:t>
            </a:r>
          </a:p>
        </p:txBody>
      </p:sp>
    </p:spTree>
    <p:extLst>
      <p:ext uri="{BB962C8B-B14F-4D97-AF65-F5344CB8AC3E}">
        <p14:creationId xmlns:p14="http://schemas.microsoft.com/office/powerpoint/2010/main" val="1704019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9CDC-E9A2-6E98-4BC4-4188EC73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3E9E3-2F4C-22BB-00B2-E1308415E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</a:t>
            </a:r>
          </a:p>
          <a:p>
            <a:r>
              <a:rPr lang="en-US" dirty="0"/>
              <a:t>Defined</a:t>
            </a:r>
          </a:p>
          <a:p>
            <a:endParaRPr lang="en-US" dirty="0"/>
          </a:p>
          <a:p>
            <a:r>
              <a:rPr lang="en-US" dirty="0"/>
              <a:t>Declare + Defined</a:t>
            </a:r>
          </a:p>
        </p:txBody>
      </p:sp>
    </p:spTree>
    <p:extLst>
      <p:ext uri="{BB962C8B-B14F-4D97-AF65-F5344CB8AC3E}">
        <p14:creationId xmlns:p14="http://schemas.microsoft.com/office/powerpoint/2010/main" val="81615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911A-6867-A611-B3C5-84B09CCE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3532"/>
            <a:ext cx="9144000" cy="2848969"/>
          </a:xfrm>
        </p:spPr>
        <p:txBody>
          <a:bodyPr anchor="t">
            <a:noAutofit/>
          </a:bodyPr>
          <a:lstStyle/>
          <a:p>
            <a:r>
              <a:rPr lang="en-US" sz="13800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630251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14A9-DED8-0313-1B9E-F07E425D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Variable Types;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F1BB8A-34D7-E57F-7BFA-892F6EB96F7B}"/>
              </a:ext>
            </a:extLst>
          </p:cNvPr>
          <p:cNvSpPr/>
          <p:nvPr/>
        </p:nvSpPr>
        <p:spPr>
          <a:xfrm>
            <a:off x="464024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561424-C271-7FB9-3187-147A673F317D}"/>
              </a:ext>
            </a:extLst>
          </p:cNvPr>
          <p:cNvSpPr/>
          <p:nvPr/>
        </p:nvSpPr>
        <p:spPr>
          <a:xfrm>
            <a:off x="4026090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7C0B1-F101-BA7D-9D30-A308B20129E9}"/>
              </a:ext>
            </a:extLst>
          </p:cNvPr>
          <p:cNvSpPr/>
          <p:nvPr/>
        </p:nvSpPr>
        <p:spPr>
          <a:xfrm>
            <a:off x="7956645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4ACEE-364A-82E4-EB64-6FB7D15CB847}"/>
              </a:ext>
            </a:extLst>
          </p:cNvPr>
          <p:cNvSpPr txBox="1"/>
          <p:nvPr/>
        </p:nvSpPr>
        <p:spPr>
          <a:xfrm>
            <a:off x="341194" y="3248166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x = ‘Hello’;</a:t>
            </a:r>
          </a:p>
          <a:p>
            <a:r>
              <a:rPr lang="en-US" dirty="0">
                <a:solidFill>
                  <a:srgbClr val="00B050"/>
                </a:solidFill>
              </a:rPr>
              <a:t>Var x = “World”;</a:t>
            </a:r>
          </a:p>
          <a:p>
            <a:r>
              <a:rPr lang="en-US" dirty="0">
                <a:solidFill>
                  <a:srgbClr val="00B050"/>
                </a:solidFill>
              </a:rPr>
              <a:t>x = “Wow”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2CB51-7989-76FE-E32A-2A90D21F56A9}"/>
              </a:ext>
            </a:extLst>
          </p:cNvPr>
          <p:cNvSpPr txBox="1"/>
          <p:nvPr/>
        </p:nvSpPr>
        <p:spPr>
          <a:xfrm>
            <a:off x="4230805" y="3218767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x = ‘Hello’;</a:t>
            </a:r>
          </a:p>
          <a:p>
            <a:r>
              <a:rPr lang="en-US" dirty="0">
                <a:solidFill>
                  <a:srgbClr val="FF0000"/>
                </a:solidFill>
              </a:rPr>
              <a:t>let x = “World”;</a:t>
            </a:r>
          </a:p>
          <a:p>
            <a:r>
              <a:rPr lang="en-US" dirty="0">
                <a:solidFill>
                  <a:srgbClr val="00B050"/>
                </a:solidFill>
              </a:rPr>
              <a:t>x = “Wow”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EDE3A7-A9AA-EFC4-79BB-D1173C66B3E6}"/>
              </a:ext>
            </a:extLst>
          </p:cNvPr>
          <p:cNvSpPr txBox="1"/>
          <p:nvPr/>
        </p:nvSpPr>
        <p:spPr>
          <a:xfrm>
            <a:off x="8161360" y="3218767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x = ‘Hello’;</a:t>
            </a:r>
          </a:p>
          <a:p>
            <a:r>
              <a:rPr lang="en-US" dirty="0">
                <a:solidFill>
                  <a:srgbClr val="FF0000"/>
                </a:solidFill>
              </a:rPr>
              <a:t>Var x = “World”;</a:t>
            </a:r>
          </a:p>
          <a:p>
            <a:r>
              <a:rPr lang="en-US" dirty="0">
                <a:solidFill>
                  <a:srgbClr val="FF0000"/>
                </a:solidFill>
              </a:rPr>
              <a:t>x = “Wow”</a:t>
            </a:r>
          </a:p>
        </p:txBody>
      </p:sp>
    </p:spTree>
    <p:extLst>
      <p:ext uri="{BB962C8B-B14F-4D97-AF65-F5344CB8AC3E}">
        <p14:creationId xmlns:p14="http://schemas.microsoft.com/office/powerpoint/2010/main" val="1210641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8A8F-22E9-BD40-2E4A-EDD34DFA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</a:t>
            </a:r>
            <a:r>
              <a:rPr lang="en-US" dirty="0" err="1"/>
              <a:t>DataTypes</a:t>
            </a:r>
            <a:r>
              <a:rPr lang="en-US" dirty="0"/>
              <a:t>		</a:t>
            </a:r>
            <a:r>
              <a:rPr lang="en-US" dirty="0" err="1"/>
              <a:t>typeOF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43F71-DB4E-FAFC-4219-E7EF9CDB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x = “Hello World”			String</a:t>
            </a:r>
          </a:p>
          <a:p>
            <a:pPr marL="0" indent="0">
              <a:buNone/>
            </a:pPr>
            <a:r>
              <a:rPr lang="en-US" dirty="0"/>
              <a:t>Var x = 25;					Number</a:t>
            </a:r>
          </a:p>
          <a:p>
            <a:pPr marL="0" indent="0">
              <a:buNone/>
            </a:pPr>
            <a:r>
              <a:rPr lang="en-US" dirty="0"/>
              <a:t>Var x = true					Boolean</a:t>
            </a:r>
          </a:p>
          <a:p>
            <a:pPr marL="0" indent="0">
              <a:buNone/>
            </a:pPr>
            <a:r>
              <a:rPr lang="en-US" dirty="0"/>
              <a:t>Var x = [“HTML”,”CSS”,”JS”]		Array</a:t>
            </a:r>
          </a:p>
          <a:p>
            <a:pPr marL="0" indent="0">
              <a:buNone/>
            </a:pPr>
            <a:r>
              <a:rPr lang="en-US" dirty="0"/>
              <a:t>Var x = {</a:t>
            </a:r>
            <a:r>
              <a:rPr lang="en-US" dirty="0" err="1"/>
              <a:t>first:”Ram”,last:”Sharma</a:t>
            </a:r>
            <a:r>
              <a:rPr lang="en-US" dirty="0"/>
              <a:t>”};	Object</a:t>
            </a:r>
          </a:p>
          <a:p>
            <a:pPr marL="0" indent="0">
              <a:buNone/>
            </a:pPr>
            <a:r>
              <a:rPr lang="en-US" dirty="0"/>
              <a:t>Var x = null;					null</a:t>
            </a:r>
          </a:p>
          <a:p>
            <a:pPr marL="0" indent="0">
              <a:buNone/>
            </a:pPr>
            <a:r>
              <a:rPr lang="en-US" dirty="0"/>
              <a:t>Var x; 						undefined</a:t>
            </a:r>
          </a:p>
        </p:txBody>
      </p:sp>
    </p:spTree>
    <p:extLst>
      <p:ext uri="{BB962C8B-B14F-4D97-AF65-F5344CB8AC3E}">
        <p14:creationId xmlns:p14="http://schemas.microsoft.com/office/powerpoint/2010/main" val="164090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C2DC-F91A-7D17-D452-92F435CE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FF327-876D-B5E4-9C1E-4CE8B1324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92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+ 		Addition</a:t>
            </a:r>
          </a:p>
          <a:p>
            <a:pPr marL="0" indent="0">
              <a:buNone/>
            </a:pPr>
            <a:r>
              <a:rPr lang="en-US" dirty="0"/>
              <a:t>-		Subtraction</a:t>
            </a:r>
          </a:p>
          <a:p>
            <a:pPr marL="0" indent="0">
              <a:buNone/>
            </a:pPr>
            <a:r>
              <a:rPr lang="en-US" dirty="0"/>
              <a:t>*		Multiplication</a:t>
            </a:r>
          </a:p>
          <a:p>
            <a:pPr marL="0" indent="0">
              <a:buNone/>
            </a:pPr>
            <a:r>
              <a:rPr lang="en-US" dirty="0"/>
              <a:t>**		Exponentiation</a:t>
            </a:r>
          </a:p>
          <a:p>
            <a:pPr marL="0" indent="0">
              <a:buNone/>
            </a:pPr>
            <a:r>
              <a:rPr lang="en-US" dirty="0"/>
              <a:t>/		Division</a:t>
            </a:r>
          </a:p>
          <a:p>
            <a:pPr marL="0" indent="0">
              <a:buNone/>
            </a:pPr>
            <a:r>
              <a:rPr lang="en-US" dirty="0"/>
              <a:t>%		Modulus(Remainder)</a:t>
            </a:r>
          </a:p>
          <a:p>
            <a:pPr marL="0" indent="0">
              <a:buNone/>
            </a:pPr>
            <a:r>
              <a:rPr lang="en-US" dirty="0"/>
              <a:t>++		increment</a:t>
            </a:r>
          </a:p>
          <a:p>
            <a:pPr marL="0" indent="0">
              <a:buNone/>
            </a:pPr>
            <a:r>
              <a:rPr lang="en-US" dirty="0"/>
              <a:t>--		decrement</a:t>
            </a:r>
          </a:p>
        </p:txBody>
      </p:sp>
    </p:spTree>
    <p:extLst>
      <p:ext uri="{BB962C8B-B14F-4D97-AF65-F5344CB8AC3E}">
        <p14:creationId xmlns:p14="http://schemas.microsoft.com/office/powerpoint/2010/main" val="276243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C047-277F-0878-D9A2-93AB8F69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Assignment Operators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82A836-3F72-EB45-0E08-AEB9BD9806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180031"/>
              </p:ext>
            </p:extLst>
          </p:nvPr>
        </p:nvGraphicFramePr>
        <p:xfrm>
          <a:off x="838200" y="1825624"/>
          <a:ext cx="10515597" cy="4138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78464193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487403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21544195"/>
                    </a:ext>
                  </a:extLst>
                </a:gridCol>
              </a:tblGrid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Same 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133712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 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168624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+= 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+y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98057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-=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–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22058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*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*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538318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/=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x/y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06953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%=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</a:t>
                      </a:r>
                      <a:r>
                        <a:rPr lang="en-US" dirty="0" err="1"/>
                        <a:t>x%y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236701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**=y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**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803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221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B174-20A4-BB44-2E36-B4C3D00E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Google Chrome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60F5-98AB-C152-CEA2-2FE68F9F1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15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EA98-5EE5-0CD6-BCF4-E94C4B96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7942-4CB5-62BD-A683-9FE2D69B5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x = 15;</a:t>
            </a:r>
          </a:p>
          <a:p>
            <a:pPr marL="0" indent="0">
              <a:buNone/>
            </a:pPr>
            <a:r>
              <a:rPr lang="en-US" dirty="0"/>
              <a:t>Var y = 25;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X&gt;y</a:t>
            </a:r>
          </a:p>
          <a:p>
            <a:pPr marL="0" indent="0">
              <a:buNone/>
            </a:pPr>
            <a:r>
              <a:rPr lang="en-US" dirty="0"/>
              <a:t>True/False</a:t>
            </a:r>
          </a:p>
        </p:txBody>
      </p:sp>
    </p:spTree>
    <p:extLst>
      <p:ext uri="{BB962C8B-B14F-4D97-AF65-F5344CB8AC3E}">
        <p14:creationId xmlns:p14="http://schemas.microsoft.com/office/powerpoint/2010/main" val="3572717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F488-06A3-7397-7364-B43046CE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 of Comparison Operators: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79A4C5-DBF0-B5FC-D12D-D10ECDD69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72257"/>
              </p:ext>
            </p:extLst>
          </p:nvPr>
        </p:nvGraphicFramePr>
        <p:xfrm>
          <a:off x="838200" y="1505268"/>
          <a:ext cx="977975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879">
                  <a:extLst>
                    <a:ext uri="{9D8B030D-6E8A-4147-A177-3AD203B41FA5}">
                      <a16:colId xmlns:a16="http://schemas.microsoft.com/office/drawing/2014/main" val="3967250767"/>
                    </a:ext>
                  </a:extLst>
                </a:gridCol>
                <a:gridCol w="4889879">
                  <a:extLst>
                    <a:ext uri="{9D8B030D-6E8A-4147-A177-3AD203B41FA5}">
                      <a16:colId xmlns:a16="http://schemas.microsoft.com/office/drawing/2014/main" val="3613314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72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58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value and equal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8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value or not equal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21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91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95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16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207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741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1DEC-C0FB-E742-A632-F3801836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IF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276C2-31AA-5349-5336-587FF1CF4CCE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219860-1AD7-B529-DA05-32889D7F9987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51F78E-51AF-CD29-2B63-336BF3A540EC}"/>
              </a:ext>
            </a:extLst>
          </p:cNvPr>
          <p:cNvSpPr txBox="1"/>
          <p:nvPr/>
        </p:nvSpPr>
        <p:spPr>
          <a:xfrm>
            <a:off x="4763069" y="20945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09A740-6CD9-6269-56B9-CB5E2A47256F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B2723-AAD7-B7C9-5785-5EFEFCBE9C6E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1C5E76-D31D-D0B3-F4C2-749943BCC66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357944" y="2463842"/>
            <a:ext cx="155487" cy="965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EFBC05-28CC-BDC1-97CB-10D2D30C627A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E5DF99-C76D-B213-49D6-CC5C0D4F4897}"/>
              </a:ext>
            </a:extLst>
          </p:cNvPr>
          <p:cNvSpPr txBox="1"/>
          <p:nvPr/>
        </p:nvSpPr>
        <p:spPr>
          <a:xfrm>
            <a:off x="9307773" y="21154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ACDDD9-97D9-FFD7-BDC6-F100DF83CD42}"/>
              </a:ext>
            </a:extLst>
          </p:cNvPr>
          <p:cNvCxnSpPr>
            <a:stCxn id="7" idx="3"/>
          </p:cNvCxnSpPr>
          <p:nvPr/>
        </p:nvCxnSpPr>
        <p:spPr>
          <a:xfrm>
            <a:off x="5952818" y="2279176"/>
            <a:ext cx="1512507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AE5DF3-F2B5-C558-F510-80D20335C81B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23E9A9-5C45-BD0E-8C10-85D7923707C0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474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94DDB7-E89A-6C4B-C9D0-444C75C677EA}"/>
              </a:ext>
            </a:extLst>
          </p:cNvPr>
          <p:cNvSpPr txBox="1"/>
          <p:nvPr/>
        </p:nvSpPr>
        <p:spPr>
          <a:xfrm>
            <a:off x="4107976" y="641445"/>
            <a:ext cx="51523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  <a:p>
            <a:endParaRPr lang="en-US" dirty="0"/>
          </a:p>
          <a:p>
            <a:r>
              <a:rPr lang="en-US" dirty="0"/>
              <a:t>Today is Monday		False 		Out</a:t>
            </a:r>
          </a:p>
          <a:p>
            <a:endParaRPr lang="en-US" dirty="0"/>
          </a:p>
          <a:p>
            <a:r>
              <a:rPr lang="en-US" dirty="0"/>
              <a:t>True</a:t>
            </a:r>
          </a:p>
          <a:p>
            <a:endParaRPr lang="en-US" dirty="0"/>
          </a:p>
          <a:p>
            <a:r>
              <a:rPr lang="en-US" dirty="0"/>
              <a:t>Print “Mon”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5FF416-B80C-096E-B2F9-084FF13FB2E9}"/>
              </a:ext>
            </a:extLst>
          </p:cNvPr>
          <p:cNvCxnSpPr/>
          <p:nvPr/>
        </p:nvCxnSpPr>
        <p:spPr>
          <a:xfrm>
            <a:off x="4517409" y="928048"/>
            <a:ext cx="0" cy="286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A403BE-5395-B994-245A-FAA042CA0DED}"/>
              </a:ext>
            </a:extLst>
          </p:cNvPr>
          <p:cNvCxnSpPr/>
          <p:nvPr/>
        </p:nvCxnSpPr>
        <p:spPr>
          <a:xfrm>
            <a:off x="5991367" y="1337481"/>
            <a:ext cx="655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54F142-EB0D-B022-7E22-5086C43D1438}"/>
              </a:ext>
            </a:extLst>
          </p:cNvPr>
          <p:cNvCxnSpPr/>
          <p:nvPr/>
        </p:nvCxnSpPr>
        <p:spPr>
          <a:xfrm>
            <a:off x="7629099" y="1337481"/>
            <a:ext cx="900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0B1E40-8563-5F8F-72FD-F3326C86A7E0}"/>
              </a:ext>
            </a:extLst>
          </p:cNvPr>
          <p:cNvCxnSpPr/>
          <p:nvPr/>
        </p:nvCxnSpPr>
        <p:spPr>
          <a:xfrm>
            <a:off x="4517409" y="1665027"/>
            <a:ext cx="0" cy="16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4FD60B-EA67-61C8-BF4A-9AB8F2048FEA}"/>
              </a:ext>
            </a:extLst>
          </p:cNvPr>
          <p:cNvCxnSpPr/>
          <p:nvPr/>
        </p:nvCxnSpPr>
        <p:spPr>
          <a:xfrm>
            <a:off x="4517409" y="2033516"/>
            <a:ext cx="122830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59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C0EA-A949-2A7A-F1A1-20D03F00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60CD-72AD-B227-AFD8-61CD892C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If(Condition True){</a:t>
            </a:r>
          </a:p>
          <a:p>
            <a:pPr marL="0" indent="0">
              <a:buNone/>
            </a:pPr>
            <a:r>
              <a:rPr lang="en-US" dirty="0"/>
              <a:t>	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x = 8;</a:t>
            </a:r>
          </a:p>
          <a:p>
            <a:pPr marL="0" indent="0">
              <a:buNone/>
            </a:pPr>
            <a:r>
              <a:rPr lang="en-US" dirty="0"/>
              <a:t>If(x&gt;10){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(“X is Greater”);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2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19D7-B56C-54DC-4875-0B82458B7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Learn 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F4FBD-0D46-C64A-2623-77C48EE9B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874316"/>
            <a:ext cx="10515600" cy="435133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JS is Event Based Programming Language</a:t>
            </a:r>
          </a:p>
          <a:p>
            <a:r>
              <a:rPr lang="en-US" dirty="0">
                <a:solidFill>
                  <a:srgbClr val="FF0000"/>
                </a:solidFill>
              </a:rPr>
              <a:t>Click</a:t>
            </a:r>
          </a:p>
          <a:p>
            <a:r>
              <a:rPr lang="en-US" dirty="0">
                <a:solidFill>
                  <a:srgbClr val="FF0000"/>
                </a:solidFill>
              </a:rPr>
              <a:t>Double Click</a:t>
            </a:r>
          </a:p>
          <a:p>
            <a:r>
              <a:rPr lang="en-US" dirty="0">
                <a:solidFill>
                  <a:srgbClr val="FF0000"/>
                </a:solidFill>
              </a:rPr>
              <a:t>Right Click</a:t>
            </a:r>
          </a:p>
          <a:p>
            <a:r>
              <a:rPr lang="en-US" dirty="0">
                <a:solidFill>
                  <a:srgbClr val="00B050"/>
                </a:solidFill>
              </a:rPr>
              <a:t>Mouse Hover</a:t>
            </a:r>
          </a:p>
          <a:p>
            <a:r>
              <a:rPr lang="en-US" dirty="0">
                <a:solidFill>
                  <a:srgbClr val="00B050"/>
                </a:solidFill>
              </a:rPr>
              <a:t>Mouse Out</a:t>
            </a:r>
          </a:p>
          <a:p>
            <a:r>
              <a:rPr lang="en-US" dirty="0">
                <a:solidFill>
                  <a:srgbClr val="00B050"/>
                </a:solidFill>
              </a:rPr>
              <a:t>Drag Drop</a:t>
            </a:r>
          </a:p>
          <a:p>
            <a:r>
              <a:rPr lang="en-US" dirty="0">
                <a:solidFill>
                  <a:srgbClr val="7030A0"/>
                </a:solidFill>
              </a:rPr>
              <a:t>Key Press</a:t>
            </a:r>
          </a:p>
          <a:p>
            <a:r>
              <a:rPr lang="en-US" dirty="0">
                <a:solidFill>
                  <a:srgbClr val="7030A0"/>
                </a:solidFill>
              </a:rPr>
              <a:t>Key Up</a:t>
            </a:r>
          </a:p>
          <a:p>
            <a:r>
              <a:rPr lang="en-US" dirty="0">
                <a:solidFill>
                  <a:srgbClr val="0070C0"/>
                </a:solidFill>
              </a:rPr>
              <a:t>Load</a:t>
            </a:r>
          </a:p>
          <a:p>
            <a:r>
              <a:rPr lang="en-US" dirty="0">
                <a:solidFill>
                  <a:srgbClr val="0070C0"/>
                </a:solidFill>
              </a:rPr>
              <a:t>Unload</a:t>
            </a:r>
          </a:p>
          <a:p>
            <a:r>
              <a:rPr lang="en-US" dirty="0">
                <a:solidFill>
                  <a:srgbClr val="0070C0"/>
                </a:solidFill>
              </a:rPr>
              <a:t>Resize</a:t>
            </a:r>
          </a:p>
          <a:p>
            <a:r>
              <a:rPr lang="en-US" dirty="0">
                <a:solidFill>
                  <a:srgbClr val="0070C0"/>
                </a:solidFill>
              </a:rPr>
              <a:t>scroll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25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9A40-A014-F7AA-A9D8-447FC5201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Logical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97871-A552-CD8D-66FB-B2AE3ACB642D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34F6F4-4FB9-D577-D8CC-13D0D8AC8F7A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BDAFF2-1D54-B7ED-96AE-87601CCF8051}"/>
              </a:ext>
            </a:extLst>
          </p:cNvPr>
          <p:cNvSpPr txBox="1"/>
          <p:nvPr/>
        </p:nvSpPr>
        <p:spPr>
          <a:xfrm>
            <a:off x="4763069" y="2094510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 1</a:t>
            </a:r>
          </a:p>
          <a:p>
            <a:r>
              <a:rPr lang="en-US" dirty="0"/>
              <a:t>Conditions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75C6E-DBCE-5D36-81A6-ED0E9FE2713F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0E2B3-2F13-4E03-C3B3-F768377E41AB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5507F5-65D4-4129-376E-E60F5DCE2E3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442903" y="2740841"/>
            <a:ext cx="70528" cy="68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302DD0-69A2-C9AF-FE05-3EF2A6903AB8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C1375-905D-C8C1-6248-D7F22BFC856D}"/>
              </a:ext>
            </a:extLst>
          </p:cNvPr>
          <p:cNvSpPr txBox="1"/>
          <p:nvPr/>
        </p:nvSpPr>
        <p:spPr>
          <a:xfrm>
            <a:off x="9307773" y="21154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CB86FD-D0A4-3BDA-8086-7ABF0D30F6CC}"/>
              </a:ext>
            </a:extLst>
          </p:cNvPr>
          <p:cNvCxnSpPr>
            <a:stCxn id="6" idx="3"/>
          </p:cNvCxnSpPr>
          <p:nvPr/>
        </p:nvCxnSpPr>
        <p:spPr>
          <a:xfrm flipV="1">
            <a:off x="6122737" y="2300069"/>
            <a:ext cx="1342588" cy="11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4EEFC4-F4A9-A35F-A2E0-4EC156002965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22514E-7ADE-80EB-752A-F5364FB86E56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706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CFF4-A763-2955-96E3-DBA451B4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 of Logical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030AAC-257C-4AD0-5688-D90931F77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074831"/>
              </p:ext>
            </p:extLst>
          </p:nvPr>
        </p:nvGraphicFramePr>
        <p:xfrm>
          <a:off x="2277660" y="190702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404978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24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62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3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57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908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812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76EF-52C6-1988-C4BB-9259DA40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with logical AND: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5D245-589A-09AA-6CFC-948C2EA023A5}"/>
              </a:ext>
            </a:extLst>
          </p:cNvPr>
          <p:cNvSpPr txBox="1"/>
          <p:nvPr/>
        </p:nvSpPr>
        <p:spPr>
          <a:xfrm>
            <a:off x="2429301" y="2142698"/>
            <a:ext cx="66832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If(Condition 1 &amp;&amp; Condition 2){</a:t>
            </a:r>
          </a:p>
          <a:p>
            <a:r>
              <a:rPr lang="en-US" sz="4000" dirty="0"/>
              <a:t>…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00A30-3216-4295-584F-EB4F45011C6D}"/>
              </a:ext>
            </a:extLst>
          </p:cNvPr>
          <p:cNvSpPr txBox="1"/>
          <p:nvPr/>
        </p:nvSpPr>
        <p:spPr>
          <a:xfrm>
            <a:off x="1241946" y="5213445"/>
            <a:ext cx="684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Run only when both conditions must be TRUE</a:t>
            </a:r>
          </a:p>
        </p:txBody>
      </p:sp>
    </p:spTree>
    <p:extLst>
      <p:ext uri="{BB962C8B-B14F-4D97-AF65-F5344CB8AC3E}">
        <p14:creationId xmlns:p14="http://schemas.microsoft.com/office/powerpoint/2010/main" val="2756091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76EF-52C6-1988-C4BB-9259DA40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with logical OR: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5D245-589A-09AA-6CFC-948C2EA023A5}"/>
              </a:ext>
            </a:extLst>
          </p:cNvPr>
          <p:cNvSpPr txBox="1"/>
          <p:nvPr/>
        </p:nvSpPr>
        <p:spPr>
          <a:xfrm>
            <a:off x="2429301" y="2142698"/>
            <a:ext cx="64556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If(Condition 1 || Condition 2){</a:t>
            </a:r>
          </a:p>
          <a:p>
            <a:r>
              <a:rPr lang="en-US" sz="4000" dirty="0"/>
              <a:t>…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00A30-3216-4295-584F-EB4F45011C6D}"/>
              </a:ext>
            </a:extLst>
          </p:cNvPr>
          <p:cNvSpPr txBox="1"/>
          <p:nvPr/>
        </p:nvSpPr>
        <p:spPr>
          <a:xfrm>
            <a:off x="1241946" y="5213445"/>
            <a:ext cx="6717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Run only when one conditions must be TRUE</a:t>
            </a:r>
          </a:p>
        </p:txBody>
      </p:sp>
    </p:spTree>
    <p:extLst>
      <p:ext uri="{BB962C8B-B14F-4D97-AF65-F5344CB8AC3E}">
        <p14:creationId xmlns:p14="http://schemas.microsoft.com/office/powerpoint/2010/main" val="2775559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6443-423A-08B6-C146-0923404F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If Else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6BD4AB-C2C2-00A3-EF03-7E3985AD6548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D55CB8-97B6-C1CE-AD87-F6EDF4A3C656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5BE5612-CEF8-210A-867C-1616180AAB9B}"/>
              </a:ext>
            </a:extLst>
          </p:cNvPr>
          <p:cNvSpPr txBox="1"/>
          <p:nvPr/>
        </p:nvSpPr>
        <p:spPr>
          <a:xfrm>
            <a:off x="4763069" y="2094510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 1</a:t>
            </a:r>
          </a:p>
          <a:p>
            <a:r>
              <a:rPr lang="en-US" dirty="0"/>
              <a:t>Conditions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2DC3D-33B4-AB45-891B-D6503A5881FE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4F97B-7C39-9FE9-1C62-2A51DF626CF0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57EDAF-A064-A087-ED72-B61006BA162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442903" y="2740841"/>
            <a:ext cx="70528" cy="68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6E7F97E-42DF-1E4D-9EB3-DC46A71C0967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20E872-8205-CA34-4191-A4955E169759}"/>
              </a:ext>
            </a:extLst>
          </p:cNvPr>
          <p:cNvSpPr txBox="1"/>
          <p:nvPr/>
        </p:nvSpPr>
        <p:spPr>
          <a:xfrm>
            <a:off x="9307773" y="2115403"/>
            <a:ext cx="127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C88421-6E77-9ECD-1F94-045CBF32A36B}"/>
              </a:ext>
            </a:extLst>
          </p:cNvPr>
          <p:cNvCxnSpPr>
            <a:stCxn id="6" idx="3"/>
          </p:cNvCxnSpPr>
          <p:nvPr/>
        </p:nvCxnSpPr>
        <p:spPr>
          <a:xfrm flipV="1">
            <a:off x="6122737" y="2300069"/>
            <a:ext cx="1342588" cy="11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9DAD73-68EA-91F3-0C19-7D743E317E65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524EA7-94A6-A902-D4ED-2D3AB2661A2C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404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C0EA-A949-2A7A-F1A1-20D03F00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60CD-72AD-B227-AFD8-61CD892C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If(Condition True){</a:t>
            </a:r>
          </a:p>
          <a:p>
            <a:pPr marL="0" indent="0">
              <a:buNone/>
            </a:pPr>
            <a:r>
              <a:rPr lang="en-US" dirty="0"/>
              <a:t>	Statement for True</a:t>
            </a:r>
          </a:p>
          <a:p>
            <a:pPr marL="0" indent="0">
              <a:buNone/>
            </a:pPr>
            <a:r>
              <a:rPr lang="en-US" dirty="0"/>
              <a:t>}else{</a:t>
            </a:r>
          </a:p>
          <a:p>
            <a:pPr marL="0" indent="0">
              <a:buNone/>
            </a:pPr>
            <a:r>
              <a:rPr lang="en-US" dirty="0"/>
              <a:t>	Statement for False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39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6AF1-8E70-AF1B-27AC-3C64769B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Else IF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CA432F-BACF-AE2D-47B3-B6EFDAECCF5A}"/>
              </a:ext>
            </a:extLst>
          </p:cNvPr>
          <p:cNvSpPr txBox="1"/>
          <p:nvPr/>
        </p:nvSpPr>
        <p:spPr>
          <a:xfrm>
            <a:off x="3862316" y="1690688"/>
            <a:ext cx="5486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If(Condition 1){</a:t>
            </a:r>
          </a:p>
          <a:p>
            <a:r>
              <a:rPr lang="en-US" sz="3200" dirty="0"/>
              <a:t>….</a:t>
            </a:r>
          </a:p>
          <a:p>
            <a:r>
              <a:rPr lang="en-US" sz="3200" dirty="0"/>
              <a:t>}else if(Condition 2){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}else{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0917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F044-9D99-9F9A-3752-8661B5A6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7436"/>
          </a:xfrm>
        </p:spPr>
        <p:txBody>
          <a:bodyPr/>
          <a:lstStyle/>
          <a:p>
            <a:r>
              <a:rPr lang="en-US" dirty="0"/>
              <a:t>Percentage 			Grade</a:t>
            </a:r>
            <a:br>
              <a:rPr lang="en-US" dirty="0"/>
            </a:br>
            <a:r>
              <a:rPr lang="en-US" dirty="0"/>
              <a:t>80-100%			merit</a:t>
            </a:r>
            <a:br>
              <a:rPr lang="en-US" dirty="0"/>
            </a:br>
            <a:r>
              <a:rPr lang="en-US" dirty="0"/>
              <a:t>60-79%				I Division</a:t>
            </a:r>
            <a:br>
              <a:rPr lang="en-US" dirty="0"/>
            </a:br>
            <a:r>
              <a:rPr lang="en-US" dirty="0"/>
              <a:t>45-59%				II Division</a:t>
            </a:r>
            <a:br>
              <a:rPr lang="en-US" dirty="0"/>
            </a:br>
            <a:r>
              <a:rPr lang="en-US" dirty="0"/>
              <a:t>33-44%				III Division</a:t>
            </a:r>
            <a:br>
              <a:rPr lang="en-US" dirty="0"/>
            </a:br>
            <a:r>
              <a:rPr lang="en-US" dirty="0"/>
              <a:t>less than 33%		Fail</a:t>
            </a:r>
          </a:p>
        </p:txBody>
      </p:sp>
    </p:spTree>
    <p:extLst>
      <p:ext uri="{BB962C8B-B14F-4D97-AF65-F5344CB8AC3E}">
        <p14:creationId xmlns:p14="http://schemas.microsoft.com/office/powerpoint/2010/main" val="4011363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B10C-8D67-6676-0039-360625A4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Conditional(ternary) Operator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9DF344-FE52-3C37-6F84-24FC7190FF35}"/>
              </a:ext>
            </a:extLst>
          </p:cNvPr>
          <p:cNvSpPr txBox="1"/>
          <p:nvPr/>
        </p:nvSpPr>
        <p:spPr>
          <a:xfrm>
            <a:off x="1748079" y="1690688"/>
            <a:ext cx="8695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(Condition)?True Statement : False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108DF-AD63-2DFF-9C31-E8B5F527CE32}"/>
              </a:ext>
            </a:extLst>
          </p:cNvPr>
          <p:cNvSpPr txBox="1"/>
          <p:nvPr/>
        </p:nvSpPr>
        <p:spPr>
          <a:xfrm>
            <a:off x="1941342" y="3699803"/>
            <a:ext cx="502830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Let x = 15;</a:t>
            </a:r>
          </a:p>
          <a:p>
            <a:r>
              <a:rPr lang="en-US" sz="3200" dirty="0"/>
              <a:t>Let z;</a:t>
            </a:r>
          </a:p>
          <a:p>
            <a:r>
              <a:rPr lang="en-US" sz="3200" dirty="0"/>
              <a:t>(x&gt;10) ? z=“True” : z=“False”;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(z);</a:t>
            </a:r>
          </a:p>
        </p:txBody>
      </p:sp>
    </p:spTree>
    <p:extLst>
      <p:ext uri="{BB962C8B-B14F-4D97-AF65-F5344CB8AC3E}">
        <p14:creationId xmlns:p14="http://schemas.microsoft.com/office/powerpoint/2010/main" val="3370917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78CF-D1AC-6579-F6C5-B615F00E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BAD0A-3A73-7067-D823-82E189799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Switch (expression){</a:t>
            </a:r>
          </a:p>
          <a:p>
            <a:pPr marL="0" indent="0">
              <a:buNone/>
            </a:pPr>
            <a:r>
              <a:rPr lang="en-US" dirty="0"/>
              <a:t>	case condition1: statement(s);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r>
              <a:rPr lang="en-US" dirty="0"/>
              <a:t>	case condition2: statement(s)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r>
              <a:rPr lang="en-US" dirty="0"/>
              <a:t>	case condition3: statement(s)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default:statement</a:t>
            </a:r>
            <a:r>
              <a:rPr lang="en-US" dirty="0"/>
              <a:t>(s)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365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C19D-2B7E-EA77-97FB-FE97EDF4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/>
          <a:lstStyle/>
          <a:p>
            <a:r>
              <a:rPr lang="en-US" dirty="0"/>
              <a:t>Benefits of learning 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2A5CB4-CF8A-3113-6DD6-CDD8AFDE758E}"/>
              </a:ext>
            </a:extLst>
          </p:cNvPr>
          <p:cNvSpPr/>
          <p:nvPr/>
        </p:nvSpPr>
        <p:spPr>
          <a:xfrm>
            <a:off x="300251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Development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C50805-29DD-1BBA-D74E-6C1F01A743B8}"/>
              </a:ext>
            </a:extLst>
          </p:cNvPr>
          <p:cNvSpPr/>
          <p:nvPr/>
        </p:nvSpPr>
        <p:spPr>
          <a:xfrm>
            <a:off x="4417325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Desktop App 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44595F-76C4-720A-C0A5-B42106F6460A}"/>
              </a:ext>
            </a:extLst>
          </p:cNvPr>
          <p:cNvSpPr/>
          <p:nvPr/>
        </p:nvSpPr>
        <p:spPr>
          <a:xfrm>
            <a:off x="8306937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App 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531A6-CD1D-DC47-8E5F-9F1C1313DDEC}"/>
              </a:ext>
            </a:extLst>
          </p:cNvPr>
          <p:cNvSpPr/>
          <p:nvPr/>
        </p:nvSpPr>
        <p:spPr>
          <a:xfrm>
            <a:off x="423081" y="2470245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jQuery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Angular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Vue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F40A33-BD93-55D2-4BC2-0BA028AC2E1F}"/>
              </a:ext>
            </a:extLst>
          </p:cNvPr>
          <p:cNvSpPr/>
          <p:nvPr/>
        </p:nvSpPr>
        <p:spPr>
          <a:xfrm>
            <a:off x="4601569" y="2470245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Electorn</a:t>
            </a:r>
            <a:r>
              <a:rPr lang="en-US" dirty="0"/>
              <a:t> JS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CA91F5-A8DA-91F7-179A-50D98427FA17}"/>
              </a:ext>
            </a:extLst>
          </p:cNvPr>
          <p:cNvSpPr/>
          <p:nvPr/>
        </p:nvSpPr>
        <p:spPr>
          <a:xfrm>
            <a:off x="8364941" y="2528297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Angular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Vue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Native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2610756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7D16-8F44-59EB-9CE9-DA8D5C31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9072"/>
          </a:xfrm>
        </p:spPr>
        <p:txBody>
          <a:bodyPr/>
          <a:lstStyle/>
          <a:p>
            <a:r>
              <a:rPr lang="en-US" dirty="0"/>
              <a:t>JS: Alert Box</a:t>
            </a:r>
            <a:br>
              <a:rPr lang="en-US" dirty="0"/>
            </a:br>
            <a:r>
              <a:rPr lang="en-US" dirty="0"/>
              <a:t>JS: Confirm Box</a:t>
            </a:r>
            <a:br>
              <a:rPr lang="en-US" dirty="0"/>
            </a:br>
            <a:r>
              <a:rPr lang="en-US" dirty="0"/>
              <a:t>JS: Prompt Box</a:t>
            </a:r>
          </a:p>
        </p:txBody>
      </p:sp>
    </p:spTree>
    <p:extLst>
      <p:ext uri="{BB962C8B-B14F-4D97-AF65-F5344CB8AC3E}">
        <p14:creationId xmlns:p14="http://schemas.microsoft.com/office/powerpoint/2010/main" val="2595755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16D6-A496-981B-5AAB-7CBAEFED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E6F6-F335-59ED-E788-491A30DD9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82724"/>
            <a:ext cx="3492500" cy="476567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AB429D-EE3B-2E4B-2396-56CF68BFC2FD}"/>
              </a:ext>
            </a:extLst>
          </p:cNvPr>
          <p:cNvSpPr txBox="1">
            <a:spLocks/>
          </p:cNvSpPr>
          <p:nvPr/>
        </p:nvSpPr>
        <p:spPr>
          <a:xfrm>
            <a:off x="5829300" y="1482723"/>
            <a:ext cx="3492500" cy="4765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ABC();</a:t>
            </a:r>
          </a:p>
        </p:txBody>
      </p:sp>
    </p:spTree>
    <p:extLst>
      <p:ext uri="{BB962C8B-B14F-4D97-AF65-F5344CB8AC3E}">
        <p14:creationId xmlns:p14="http://schemas.microsoft.com/office/powerpoint/2010/main" val="5588705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AE0D-E3B7-0B58-8282-B597405D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Syntax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D192-B94D-1B9F-BA79-569D482AC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functionName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905240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DDBF-0E69-5E78-C9FB-DFFCCDA8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CFE60-B24B-3A0C-3A88-B220EC10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305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Var a = 10;</a:t>
            </a:r>
          </a:p>
          <a:p>
            <a:pPr marL="0" indent="0">
              <a:buNone/>
            </a:pPr>
            <a:r>
              <a:rPr lang="en-US" dirty="0"/>
              <a:t> var b = 20;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Var a = 40;</a:t>
            </a:r>
          </a:p>
          <a:p>
            <a:pPr marL="0" indent="0">
              <a:buNone/>
            </a:pPr>
            <a:r>
              <a:rPr lang="en-US" dirty="0"/>
              <a:t> var b = 60;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Var a = 100;</a:t>
            </a:r>
          </a:p>
          <a:p>
            <a:pPr marL="0" indent="0">
              <a:buNone/>
            </a:pPr>
            <a:r>
              <a:rPr lang="en-US" dirty="0"/>
              <a:t> var b = 200;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7BDE74-20DD-3A96-22C3-9548041F7578}"/>
              </a:ext>
            </a:extLst>
          </p:cNvPr>
          <p:cNvSpPr txBox="1">
            <a:spLocks/>
          </p:cNvSpPr>
          <p:nvPr/>
        </p:nvSpPr>
        <p:spPr>
          <a:xfrm>
            <a:off x="6286500" y="1825625"/>
            <a:ext cx="4559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Funtion</a:t>
            </a:r>
            <a:r>
              <a:rPr lang="en-US" dirty="0"/>
              <a:t> sum(</a:t>
            </a:r>
            <a:r>
              <a:rPr lang="en-US" dirty="0" err="1"/>
              <a:t>a,b</a:t>
            </a:r>
            <a:r>
              <a:rPr lang="en-US" dirty="0"/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document.write</a:t>
            </a:r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Sum(10,20);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Sum(40,60);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Sum(100,200);</a:t>
            </a:r>
          </a:p>
        </p:txBody>
      </p:sp>
    </p:spTree>
    <p:extLst>
      <p:ext uri="{BB962C8B-B14F-4D97-AF65-F5344CB8AC3E}">
        <p14:creationId xmlns:p14="http://schemas.microsoft.com/office/powerpoint/2010/main" val="4453257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12B0-336D-5A85-645B-2CD50CF16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Param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B0EF7-D072-A8A7-CFD0-FECA9875F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(parameter1,parameter2){</a:t>
            </a:r>
          </a:p>
          <a:p>
            <a:pPr marL="0" indent="0">
              <a:buNone/>
            </a:pPr>
            <a:r>
              <a:rPr lang="en-US" dirty="0"/>
              <a:t>Statement;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functionName</a:t>
            </a:r>
            <a:r>
              <a:rPr lang="en-US" dirty="0"/>
              <a:t>(argument1, argument2);</a:t>
            </a:r>
          </a:p>
        </p:txBody>
      </p:sp>
    </p:spTree>
    <p:extLst>
      <p:ext uri="{BB962C8B-B14F-4D97-AF65-F5344CB8AC3E}">
        <p14:creationId xmlns:p14="http://schemas.microsoft.com/office/powerpoint/2010/main" val="3514720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8A80-2A5E-ECFE-F7E8-803649B1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Return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1C6EB-2BAB-E6B0-5B5E-793C22EFA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(parameter1, parameter2){</a:t>
            </a:r>
          </a:p>
          <a:p>
            <a:pPr marL="0" indent="0">
              <a:buNone/>
            </a:pPr>
            <a:r>
              <a:rPr lang="en-US" dirty="0"/>
              <a:t>Statements</a:t>
            </a:r>
          </a:p>
          <a:p>
            <a:pPr marL="0" indent="0">
              <a:buNone/>
            </a:pPr>
            <a:r>
              <a:rPr lang="en-US" dirty="0"/>
              <a:t>Return value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a = </a:t>
            </a:r>
            <a:r>
              <a:rPr lang="en-US" dirty="0" err="1"/>
              <a:t>functionName</a:t>
            </a:r>
            <a:r>
              <a:rPr lang="en-US" dirty="0"/>
              <a:t>(argument 1, argument 2);</a:t>
            </a:r>
          </a:p>
        </p:txBody>
      </p:sp>
    </p:spTree>
    <p:extLst>
      <p:ext uri="{BB962C8B-B14F-4D97-AF65-F5344CB8AC3E}">
        <p14:creationId xmlns:p14="http://schemas.microsoft.com/office/powerpoint/2010/main" val="38196682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879A-4ACA-214C-7841-A22E86A8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Global &amp;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AD4EA-188E-6476-7DF6-0FE1334F0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10; --- Global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Var b = 30; --- Local Variable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13042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9720-B435-2DBF-F4D0-822D56BA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JS:Events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53CC9-57B6-ADCA-5A74-9B7E5B6FC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Click (onclick)</a:t>
            </a:r>
          </a:p>
          <a:p>
            <a:r>
              <a:rPr lang="en-US" sz="3600" dirty="0">
                <a:solidFill>
                  <a:srgbClr val="FF0000"/>
                </a:solidFill>
              </a:rPr>
              <a:t>Double click (</a:t>
            </a:r>
            <a:r>
              <a:rPr lang="en-US" sz="3600" dirty="0" err="1">
                <a:solidFill>
                  <a:srgbClr val="FF0000"/>
                </a:solidFill>
              </a:rPr>
              <a:t>ondblclick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</a:p>
          <a:p>
            <a:r>
              <a:rPr lang="en-US" sz="3600" dirty="0">
                <a:solidFill>
                  <a:srgbClr val="FF0000"/>
                </a:solidFill>
              </a:rPr>
              <a:t>Right click(</a:t>
            </a:r>
            <a:r>
              <a:rPr lang="en-US" sz="3600" dirty="0" err="1">
                <a:solidFill>
                  <a:srgbClr val="FF0000"/>
                </a:solidFill>
              </a:rPr>
              <a:t>oncontextmenu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Hover(</a:t>
            </a:r>
            <a:r>
              <a:rPr lang="en-US" sz="3600" dirty="0" err="1">
                <a:solidFill>
                  <a:srgbClr val="00B050"/>
                </a:solidFill>
              </a:rPr>
              <a:t>onmouseenter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Out(</a:t>
            </a:r>
            <a:r>
              <a:rPr lang="en-US" sz="3600" dirty="0" err="1">
                <a:solidFill>
                  <a:srgbClr val="00B050"/>
                </a:solidFill>
              </a:rPr>
              <a:t>onmouseout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Down(</a:t>
            </a:r>
            <a:r>
              <a:rPr lang="en-US" sz="3600" dirty="0" err="1">
                <a:solidFill>
                  <a:srgbClr val="00B050"/>
                </a:solidFill>
              </a:rPr>
              <a:t>onmousedown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Up(</a:t>
            </a:r>
            <a:r>
              <a:rPr lang="en-US" sz="3600" dirty="0" err="1">
                <a:solidFill>
                  <a:srgbClr val="00B050"/>
                </a:solidFill>
              </a:rPr>
              <a:t>onmouseup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Key Press(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</a:rPr>
              <a:t>onkeypress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Key Up(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</a:rPr>
              <a:t>onkeyup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Load(onload)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Unload(</a:t>
            </a:r>
            <a:r>
              <a:rPr lang="en-US" sz="3600" dirty="0" err="1">
                <a:solidFill>
                  <a:srgbClr val="7030A0"/>
                </a:solidFill>
              </a:rPr>
              <a:t>onunload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Resize(</a:t>
            </a:r>
            <a:r>
              <a:rPr lang="en-US" sz="3600" dirty="0" err="1">
                <a:solidFill>
                  <a:srgbClr val="7030A0"/>
                </a:solidFill>
              </a:rPr>
              <a:t>onresize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Scroll (</a:t>
            </a:r>
            <a:r>
              <a:rPr lang="en-US" sz="3600" dirty="0" err="1">
                <a:solidFill>
                  <a:srgbClr val="7030A0"/>
                </a:solidFill>
              </a:rPr>
              <a:t>onscroll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3010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1A78-6D7E-BC5A-192A-9435FEFA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BE9D7-C57A-0801-3244-311AC5B8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 </a:t>
            </a: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Loop(18Time){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82366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A1F1-C7AC-9CF3-2E45-874EFE02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is divided in 3 Parts: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DC912-B008-974D-2433-B2DEE304881B}"/>
              </a:ext>
            </a:extLst>
          </p:cNvPr>
          <p:cNvSpPr txBox="1"/>
          <p:nvPr/>
        </p:nvSpPr>
        <p:spPr>
          <a:xfrm>
            <a:off x="4640238" y="145985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Initialization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AE0E76C5-C584-3F05-1579-D8207E4DB330}"/>
              </a:ext>
            </a:extLst>
          </p:cNvPr>
          <p:cNvSpPr/>
          <p:nvPr/>
        </p:nvSpPr>
        <p:spPr>
          <a:xfrm>
            <a:off x="4435522" y="2688609"/>
            <a:ext cx="2374711" cy="118735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6BA2E3-4601-37D0-79BC-F6692AD8E3E4}"/>
              </a:ext>
            </a:extLst>
          </p:cNvPr>
          <p:cNvCxnSpPr>
            <a:stCxn id="5" idx="2"/>
          </p:cNvCxnSpPr>
          <p:nvPr/>
        </p:nvCxnSpPr>
        <p:spPr>
          <a:xfrm>
            <a:off x="5622878" y="3875964"/>
            <a:ext cx="40943" cy="85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2502521-8E92-457A-D85C-45C07968B1D3}"/>
              </a:ext>
            </a:extLst>
          </p:cNvPr>
          <p:cNvSpPr txBox="1"/>
          <p:nvPr/>
        </p:nvSpPr>
        <p:spPr>
          <a:xfrm>
            <a:off x="5131558" y="5145206"/>
            <a:ext cx="2285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  <a:p>
            <a:r>
              <a:rPr lang="en-US" dirty="0"/>
              <a:t>Increment/Decrement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6B7B7EA-36EE-51B7-955A-6C6B99973262}"/>
              </a:ext>
            </a:extLst>
          </p:cNvPr>
          <p:cNvCxnSpPr>
            <a:stCxn id="8" idx="1"/>
            <a:endCxn id="5" idx="1"/>
          </p:cNvCxnSpPr>
          <p:nvPr/>
        </p:nvCxnSpPr>
        <p:spPr>
          <a:xfrm rot="10800000">
            <a:off x="4435522" y="3282288"/>
            <a:ext cx="696036" cy="2186085"/>
          </a:xfrm>
          <a:prstGeom prst="bentConnector3">
            <a:avLst>
              <a:gd name="adj1" fmla="val 132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629D9BD-602A-2AA1-EECB-D62838BA498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5176497" y="2242227"/>
            <a:ext cx="767089" cy="1256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BDFFB2-7ABE-4508-BC7D-E1D15B559B15}"/>
              </a:ext>
            </a:extLst>
          </p:cNvPr>
          <p:cNvSpPr txBox="1"/>
          <p:nvPr/>
        </p:nvSpPr>
        <p:spPr>
          <a:xfrm>
            <a:off x="5909481" y="420351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9D134-E47F-47DB-417A-C80AEA95F23A}"/>
              </a:ext>
            </a:extLst>
          </p:cNvPr>
          <p:cNvSpPr txBox="1"/>
          <p:nvPr/>
        </p:nvSpPr>
        <p:spPr>
          <a:xfrm>
            <a:off x="9676263" y="3057099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 of Loop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5CAEE28-8364-3708-3901-029D1D85B5A1}"/>
              </a:ext>
            </a:extLst>
          </p:cNvPr>
          <p:cNvCxnSpPr>
            <a:stCxn id="5" idx="3"/>
            <a:endCxn id="14" idx="1"/>
          </p:cNvCxnSpPr>
          <p:nvPr/>
        </p:nvCxnSpPr>
        <p:spPr>
          <a:xfrm flipV="1">
            <a:off x="6810233" y="3241765"/>
            <a:ext cx="2866030" cy="405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F880DF-CC91-0CE0-336A-4595A3E663EF}"/>
              </a:ext>
            </a:extLst>
          </p:cNvPr>
          <p:cNvSpPr txBox="1"/>
          <p:nvPr/>
        </p:nvSpPr>
        <p:spPr>
          <a:xfrm>
            <a:off x="7792872" y="2688609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45961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F5D1-6085-1613-D32F-0262FF10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JS in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726D-B2E9-F490-A079-3F1AA79A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Dropdown Menu</a:t>
            </a:r>
          </a:p>
          <a:p>
            <a:r>
              <a:rPr lang="en-US" dirty="0"/>
              <a:t>Animated Sliders</a:t>
            </a:r>
          </a:p>
          <a:p>
            <a:r>
              <a:rPr lang="en-US" dirty="0"/>
              <a:t>Maps</a:t>
            </a:r>
          </a:p>
          <a:p>
            <a:r>
              <a:rPr lang="en-US" dirty="0"/>
              <a:t>Chart – Graphs</a:t>
            </a:r>
          </a:p>
          <a:p>
            <a:r>
              <a:rPr lang="en-US" dirty="0"/>
              <a:t>Pop-up Window</a:t>
            </a:r>
          </a:p>
          <a:p>
            <a:r>
              <a:rPr lang="en-US" dirty="0"/>
              <a:t>Audio Player</a:t>
            </a:r>
          </a:p>
          <a:p>
            <a:r>
              <a:rPr lang="en-US" dirty="0"/>
              <a:t>Video Player</a:t>
            </a:r>
          </a:p>
          <a:p>
            <a:r>
              <a:rPr lang="en-US" dirty="0"/>
              <a:t>Zoom Effect</a:t>
            </a:r>
          </a:p>
          <a:p>
            <a:r>
              <a:rPr lang="en-US" dirty="0"/>
              <a:t>Animated Gallery</a:t>
            </a:r>
          </a:p>
          <a:p>
            <a:r>
              <a:rPr lang="en-US" dirty="0"/>
              <a:t>Form Validations</a:t>
            </a:r>
          </a:p>
          <a:p>
            <a:r>
              <a:rPr lang="en-US" dirty="0"/>
              <a:t>Accordions</a:t>
            </a:r>
          </a:p>
          <a:p>
            <a:r>
              <a:rPr lang="en-US" dirty="0"/>
              <a:t>Calendar</a:t>
            </a:r>
          </a:p>
        </p:txBody>
      </p:sp>
    </p:spTree>
    <p:extLst>
      <p:ext uri="{BB962C8B-B14F-4D97-AF65-F5344CB8AC3E}">
        <p14:creationId xmlns:p14="http://schemas.microsoft.com/office/powerpoint/2010/main" val="6579031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44E0-16EA-0A31-7763-BE210FF2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Loops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605A7-2D28-3FD8-22ED-8099CA9BA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  <a:p>
            <a:r>
              <a:rPr lang="en-US" dirty="0"/>
              <a:t>Do/while loop</a:t>
            </a:r>
          </a:p>
          <a:p>
            <a:r>
              <a:rPr lang="en-US" dirty="0"/>
              <a:t>For loop</a:t>
            </a:r>
          </a:p>
          <a:p>
            <a:r>
              <a:rPr lang="en-US" dirty="0"/>
              <a:t>For/in loop (Objects)</a:t>
            </a:r>
          </a:p>
          <a:p>
            <a:r>
              <a:rPr lang="en-US" dirty="0" err="1"/>
              <a:t>forEach</a:t>
            </a:r>
            <a:r>
              <a:rPr lang="en-US" dirty="0"/>
              <a:t> (Array)</a:t>
            </a:r>
          </a:p>
        </p:txBody>
      </p:sp>
    </p:spTree>
    <p:extLst>
      <p:ext uri="{BB962C8B-B14F-4D97-AF65-F5344CB8AC3E}">
        <p14:creationId xmlns:p14="http://schemas.microsoft.com/office/powerpoint/2010/main" val="17588350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7922-2DDC-C59A-FC71-57393D33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EC03B-1191-8B43-B4ED-0B96DF736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While(a&lt;=10){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 World”);</a:t>
            </a:r>
          </a:p>
          <a:p>
            <a:pPr marL="0" indent="0">
              <a:buNone/>
            </a:pPr>
            <a:r>
              <a:rPr lang="en-US" dirty="0"/>
              <a:t>a = a + 1;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905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A822-66E4-59B9-33BE-75946667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Do/while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2EBF2-BF0C-3672-D62E-37E83A7F8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1</a:t>
            </a:r>
          </a:p>
          <a:p>
            <a:pPr marL="0" indent="0">
              <a:buNone/>
            </a:pPr>
            <a:r>
              <a:rPr lang="en-US" dirty="0"/>
              <a:t>Do{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}while(a&lt;=10);</a:t>
            </a:r>
          </a:p>
        </p:txBody>
      </p:sp>
    </p:spTree>
    <p:extLst>
      <p:ext uri="{BB962C8B-B14F-4D97-AF65-F5344CB8AC3E}">
        <p14:creationId xmlns:p14="http://schemas.microsoft.com/office/powerpoint/2010/main" val="30562877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EA7D-BA7E-B815-6227-25A8D61C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6836-B799-5AD6-DB3F-CF55D6EE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For(var a =1;a&lt;=10;a++){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 World”);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0077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E4B5-4D3B-DDD6-D69C-406D9C68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Break &amp; Continue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74FD0-74AB-9949-C6B8-FBB6A461E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17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C1A1-AB1F-7B20-4440-B39DFB57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Even/Odd Number with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4F450-2235-B4EA-DA07-8CC5EC852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926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60D1-BF9C-A3FE-A10A-3405A926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160BD-090C-3FC2-A22E-0707DFDC9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For(var a =1 ; a&lt;=10;a++){</a:t>
            </a:r>
          </a:p>
          <a:p>
            <a:pPr marL="0" indent="0">
              <a:buNone/>
            </a:pPr>
            <a:r>
              <a:rPr lang="en-US" dirty="0"/>
              <a:t>	for(var b = 1; b&lt;=5;b++{</a:t>
            </a:r>
          </a:p>
          <a:p>
            <a:pPr marL="0" indent="0">
              <a:buNone/>
            </a:pPr>
            <a:r>
              <a:rPr lang="en-US" dirty="0"/>
              <a:t>	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89854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9F9C4F-4596-4855-FF38-9D8C7AEB6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444005"/>
              </p:ext>
            </p:extLst>
          </p:nvPr>
        </p:nvGraphicFramePr>
        <p:xfrm>
          <a:off x="2032000" y="719666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7650106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623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855758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983254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114712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181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86060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37824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719686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03801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533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5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2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3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299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46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8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75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93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476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3942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50670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/>
              <a:t>1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dirty="0"/>
              <a:t>1 2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  <a:p>
            <a:pPr marL="0" indent="0">
              <a:buNone/>
            </a:pPr>
            <a:r>
              <a:rPr lang="en-US" dirty="0"/>
              <a:t>1 2 3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  <a:p>
            <a:pPr marL="0" indent="0">
              <a:buNone/>
            </a:pPr>
            <a:r>
              <a:rPr lang="en-US" dirty="0"/>
              <a:t>1 2 3 4 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5101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1; a&lt;=5; a++{</a:t>
            </a:r>
          </a:p>
          <a:p>
            <a:r>
              <a:rPr lang="en-US" sz="4000" dirty="0"/>
              <a:t>For(var b=1;b&lt;=</a:t>
            </a:r>
            <a:r>
              <a:rPr lang="en-US" sz="4000" dirty="0" err="1"/>
              <a:t>a;b</a:t>
            </a:r>
            <a:r>
              <a:rPr lang="en-US" sz="4000" dirty="0"/>
              <a:t>++){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(b);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43063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50670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/>
              <a:t>2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dirty="0"/>
              <a:t>3 3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  <a:p>
            <a:pPr marL="0" indent="0">
              <a:buNone/>
            </a:pPr>
            <a:r>
              <a:rPr lang="en-US" dirty="0"/>
              <a:t>4 4 4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  <a:p>
            <a:pPr marL="0" indent="0">
              <a:buNone/>
            </a:pPr>
            <a:r>
              <a:rPr lang="en-US" dirty="0"/>
              <a:t>5 5 5 5 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5101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1; a&lt;=5; a++{</a:t>
            </a:r>
          </a:p>
          <a:p>
            <a:r>
              <a:rPr lang="en-US" sz="4000" dirty="0"/>
              <a:t>For(var b=1;b&lt;=</a:t>
            </a:r>
            <a:r>
              <a:rPr lang="en-US" sz="4000" dirty="0" err="1"/>
              <a:t>a;b</a:t>
            </a:r>
            <a:r>
              <a:rPr lang="en-US" sz="4000" dirty="0"/>
              <a:t>++){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(a);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124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138D-356F-898E-72E7-904AF1A2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AD7D7-4045-C809-21EB-83E894093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HTML Editor</a:t>
            </a:r>
          </a:p>
          <a:p>
            <a:r>
              <a:rPr lang="en-US" dirty="0"/>
              <a:t>Web Browser</a:t>
            </a:r>
          </a:p>
        </p:txBody>
      </p:sp>
    </p:spTree>
    <p:extLst>
      <p:ext uri="{BB962C8B-B14F-4D97-AF65-F5344CB8AC3E}">
        <p14:creationId xmlns:p14="http://schemas.microsoft.com/office/powerpoint/2010/main" val="20572092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09726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5 5 5 5 5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4 4 4 4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3 3 3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2 2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5101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5; a&gt;=1; a--){</a:t>
            </a:r>
          </a:p>
          <a:p>
            <a:r>
              <a:rPr lang="en-US" sz="4000" dirty="0"/>
              <a:t>For(var b=1;b&lt;=</a:t>
            </a:r>
            <a:r>
              <a:rPr lang="en-US" sz="4000" dirty="0" err="1"/>
              <a:t>a;b</a:t>
            </a:r>
            <a:r>
              <a:rPr lang="en-US" sz="4000" dirty="0"/>
              <a:t>++){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(a);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57482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50670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5 4 3 2 1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4 3 2 1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3 2 1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495411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5; a&gt;=1; a--{</a:t>
            </a:r>
          </a:p>
          <a:p>
            <a:r>
              <a:rPr lang="en-US" sz="4000" dirty="0"/>
              <a:t>For(var b=</a:t>
            </a:r>
            <a:r>
              <a:rPr lang="en-US" sz="4000" dirty="0" err="1"/>
              <a:t>a;b</a:t>
            </a:r>
            <a:r>
              <a:rPr lang="en-US" sz="4000" dirty="0"/>
              <a:t>&gt;=1;b--){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(b);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96509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239C-039A-247E-0366-D4B86EE2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9652-1F89-3AC0-E895-7F206C16B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7920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Types: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Null </a:t>
            </a:r>
          </a:p>
          <a:p>
            <a:r>
              <a:rPr lang="en-US" dirty="0"/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16009696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399E-F00D-716C-8041-A8D03834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FE6B0-6E2F-86BD-0806-7D0648E70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8075" cy="24597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a = 10;</a:t>
            </a:r>
          </a:p>
          <a:p>
            <a:pPr marL="0" indent="0">
              <a:buNone/>
            </a:pPr>
            <a:r>
              <a:rPr lang="en-US" dirty="0"/>
              <a:t>Var a = 10,20,30  ---- Error</a:t>
            </a:r>
          </a:p>
          <a:p>
            <a:pPr marL="0" indent="0">
              <a:buNone/>
            </a:pPr>
            <a:r>
              <a:rPr lang="en-US" dirty="0"/>
              <a:t>Var a = “10,20,30” --- String</a:t>
            </a:r>
          </a:p>
          <a:p>
            <a:pPr marL="0" indent="0">
              <a:buNone/>
            </a:pPr>
            <a:r>
              <a:rPr lang="en-US" dirty="0"/>
              <a:t>Var a = [10,20,30] --- 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BE5C1-BCC9-DEDD-25AA-13B873A01BDE}"/>
              </a:ext>
            </a:extLst>
          </p:cNvPr>
          <p:cNvSpPr txBox="1"/>
          <p:nvPr/>
        </p:nvSpPr>
        <p:spPr>
          <a:xfrm>
            <a:off x="6974006" y="2647666"/>
            <a:ext cx="3847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Var a = [10,20,30]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1CA04-2B0E-C541-2B97-6153A2D65694}"/>
              </a:ext>
            </a:extLst>
          </p:cNvPr>
          <p:cNvSpPr txBox="1"/>
          <p:nvPr/>
        </p:nvSpPr>
        <p:spPr>
          <a:xfrm>
            <a:off x="8775510" y="2062891"/>
            <a:ext cx="3234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    1    2 - index</a:t>
            </a:r>
          </a:p>
        </p:txBody>
      </p:sp>
    </p:spTree>
    <p:extLst>
      <p:ext uri="{BB962C8B-B14F-4D97-AF65-F5344CB8AC3E}">
        <p14:creationId xmlns:p14="http://schemas.microsoft.com/office/powerpoint/2010/main" val="9087996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50F0-1A87-5A45-D784-A6ABFED5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create Array: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EA9C-F8E2-4B56-CCC2-F8E86D919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[10,20,30];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a = new Array();</a:t>
            </a:r>
          </a:p>
        </p:txBody>
      </p:sp>
    </p:spTree>
    <p:extLst>
      <p:ext uri="{BB962C8B-B14F-4D97-AF65-F5344CB8AC3E}">
        <p14:creationId xmlns:p14="http://schemas.microsoft.com/office/powerpoint/2010/main" val="14155293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EE7F-761A-4769-C717-5C1AE679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182"/>
            <a:ext cx="10515600" cy="1325563"/>
          </a:xfrm>
        </p:spPr>
        <p:txBody>
          <a:bodyPr/>
          <a:lstStyle/>
          <a:p>
            <a:r>
              <a:rPr lang="en-US" dirty="0"/>
              <a:t>JS: Multidimensional Array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05651-467A-8DBB-43BD-47337612C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682"/>
            <a:ext cx="5257800" cy="12178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a = [10,20,30];</a:t>
            </a:r>
          </a:p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”,”Mohan”];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CC69F1-DC14-F7A0-8D88-A86EC0EA5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486356"/>
              </p:ext>
            </p:extLst>
          </p:nvPr>
        </p:nvGraphicFramePr>
        <p:xfrm>
          <a:off x="2032000" y="2952025"/>
          <a:ext cx="6502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3607720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481681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232384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36989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93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90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Shyam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15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2793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945DBEE-A66F-FC55-2565-D08CA355D69A}"/>
              </a:ext>
            </a:extLst>
          </p:cNvPr>
          <p:cNvSpPr txBox="1"/>
          <p:nvPr/>
        </p:nvSpPr>
        <p:spPr>
          <a:xfrm>
            <a:off x="1119116" y="4858603"/>
            <a:ext cx="27723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 a = [</a:t>
            </a:r>
          </a:p>
          <a:p>
            <a:r>
              <a:rPr lang="en-US" dirty="0"/>
              <a:t>[“Ram”,18,”Male”,”B.com”],</a:t>
            </a:r>
          </a:p>
          <a:p>
            <a:r>
              <a:rPr lang="en-US" dirty="0"/>
              <a:t>[“Shyam”,20,”male”,”BA”],</a:t>
            </a:r>
          </a:p>
          <a:p>
            <a:r>
              <a:rPr lang="en-US" dirty="0"/>
              <a:t>[“Sita”,25,”female”,”BCA”]</a:t>
            </a:r>
          </a:p>
          <a:p>
            <a:r>
              <a:rPr lang="en-US" dirty="0"/>
              <a:t>];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F1F7A-0CF5-006D-A527-175E66FE3483}"/>
              </a:ext>
            </a:extLst>
          </p:cNvPr>
          <p:cNvSpPr txBox="1"/>
          <p:nvPr/>
        </p:nvSpPr>
        <p:spPr>
          <a:xfrm>
            <a:off x="10032128" y="986963"/>
            <a:ext cx="88678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A[0][0]</a:t>
            </a:r>
          </a:p>
          <a:p>
            <a:r>
              <a:rPr lang="en-US" dirty="0"/>
              <a:t>A[0][1]</a:t>
            </a:r>
          </a:p>
          <a:p>
            <a:r>
              <a:rPr lang="en-US" dirty="0"/>
              <a:t>A[0][2]</a:t>
            </a:r>
          </a:p>
          <a:p>
            <a:r>
              <a:rPr lang="en-US" dirty="0"/>
              <a:t>A[0][3]</a:t>
            </a:r>
          </a:p>
          <a:p>
            <a:r>
              <a:rPr lang="en-US" dirty="0"/>
              <a:t>A[1][0]</a:t>
            </a:r>
          </a:p>
          <a:p>
            <a:r>
              <a:rPr lang="en-US" dirty="0"/>
              <a:t>A[1][1]</a:t>
            </a:r>
          </a:p>
          <a:p>
            <a:r>
              <a:rPr lang="en-US" dirty="0"/>
              <a:t>A[1][2]</a:t>
            </a:r>
          </a:p>
          <a:p>
            <a:r>
              <a:rPr lang="en-US" dirty="0"/>
              <a:t>A[1][3]</a:t>
            </a:r>
          </a:p>
          <a:p>
            <a:r>
              <a:rPr lang="en-US" dirty="0"/>
              <a:t>A[2][0]</a:t>
            </a:r>
          </a:p>
          <a:p>
            <a:r>
              <a:rPr lang="en-US" dirty="0"/>
              <a:t>A[2][1]</a:t>
            </a:r>
          </a:p>
          <a:p>
            <a:r>
              <a:rPr lang="en-US" dirty="0"/>
              <a:t>A[2][2] </a:t>
            </a:r>
          </a:p>
          <a:p>
            <a:r>
              <a:rPr lang="en-US" dirty="0"/>
              <a:t>A[2][3]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423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74D5-6DE7-7C3C-836F-3C706FBD6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Modify &amp; Remove Array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5B651-3772-4AA0-048A-0820D34C2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Remove – delete a[1];</a:t>
            </a:r>
          </a:p>
        </p:txBody>
      </p:sp>
    </p:spTree>
    <p:extLst>
      <p:ext uri="{BB962C8B-B14F-4D97-AF65-F5344CB8AC3E}">
        <p14:creationId xmlns:p14="http://schemas.microsoft.com/office/powerpoint/2010/main" val="30658736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D9B1-0825-81E6-F0D7-1BBF60C3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Array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51130-C7EB-C5DD-037D-CD2CDA6D8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Sort()</a:t>
            </a:r>
          </a:p>
          <a:p>
            <a:r>
              <a:rPr lang="en-US" dirty="0"/>
              <a:t>Reverse()</a:t>
            </a:r>
          </a:p>
          <a:p>
            <a:r>
              <a:rPr lang="en-US" dirty="0"/>
              <a:t>Pop()</a:t>
            </a:r>
          </a:p>
          <a:p>
            <a:r>
              <a:rPr lang="en-US" dirty="0"/>
              <a:t>Push()</a:t>
            </a:r>
          </a:p>
          <a:p>
            <a:r>
              <a:rPr lang="en-US" dirty="0"/>
              <a:t>Shift()</a:t>
            </a:r>
          </a:p>
          <a:p>
            <a:r>
              <a:rPr lang="en-US" dirty="0"/>
              <a:t>Unshift()</a:t>
            </a:r>
          </a:p>
          <a:p>
            <a:r>
              <a:rPr lang="en-US" dirty="0" err="1"/>
              <a:t>Concat</a:t>
            </a:r>
            <a:r>
              <a:rPr lang="en-US" dirty="0"/>
              <a:t>()</a:t>
            </a:r>
          </a:p>
          <a:p>
            <a:r>
              <a:rPr lang="en-US" dirty="0"/>
              <a:t>Join()</a:t>
            </a:r>
          </a:p>
          <a:p>
            <a:r>
              <a:rPr lang="en-US" dirty="0"/>
              <a:t>Slice()</a:t>
            </a:r>
          </a:p>
          <a:p>
            <a:r>
              <a:rPr lang="en-US" dirty="0"/>
              <a:t>Splice()</a:t>
            </a:r>
          </a:p>
          <a:p>
            <a:r>
              <a:rPr lang="en-US" dirty="0" err="1"/>
              <a:t>isArray</a:t>
            </a:r>
            <a:r>
              <a:rPr lang="en-US" dirty="0"/>
              <a:t>()</a:t>
            </a:r>
          </a:p>
          <a:p>
            <a:r>
              <a:rPr lang="en-US" dirty="0" err="1"/>
              <a:t>indexOf</a:t>
            </a:r>
            <a:r>
              <a:rPr lang="en-US" dirty="0"/>
              <a:t>()</a:t>
            </a:r>
          </a:p>
          <a:p>
            <a:r>
              <a:rPr lang="en-US" dirty="0" err="1"/>
              <a:t>lastIndexOf</a:t>
            </a:r>
            <a:r>
              <a:rPr lang="en-US" dirty="0"/>
              <a:t>()</a:t>
            </a:r>
          </a:p>
          <a:p>
            <a:r>
              <a:rPr lang="en-US" dirty="0"/>
              <a:t>Entries()</a:t>
            </a:r>
          </a:p>
          <a:p>
            <a:r>
              <a:rPr lang="en-US" dirty="0"/>
              <a:t>Every()</a:t>
            </a:r>
          </a:p>
          <a:p>
            <a:r>
              <a:rPr lang="en-US" dirty="0"/>
              <a:t>Filter()</a:t>
            </a:r>
          </a:p>
          <a:p>
            <a:r>
              <a:rPr lang="en-US" dirty="0"/>
              <a:t>Find()</a:t>
            </a:r>
          </a:p>
          <a:p>
            <a:r>
              <a:rPr lang="en-US" dirty="0" err="1"/>
              <a:t>findIndex</a:t>
            </a:r>
            <a:r>
              <a:rPr lang="en-US" dirty="0"/>
              <a:t>()</a:t>
            </a:r>
          </a:p>
          <a:p>
            <a:r>
              <a:rPr lang="en-US" dirty="0"/>
              <a:t>Includes()</a:t>
            </a:r>
          </a:p>
          <a:p>
            <a:r>
              <a:rPr lang="en-US" dirty="0"/>
              <a:t>Some()</a:t>
            </a:r>
          </a:p>
          <a:p>
            <a:r>
              <a:rPr lang="en-US" dirty="0" err="1"/>
              <a:t>forEach</a:t>
            </a:r>
            <a:r>
              <a:rPr lang="en-US" dirty="0"/>
              <a:t>()</a:t>
            </a:r>
          </a:p>
          <a:p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r>
              <a:rPr lang="en-US" dirty="0" err="1"/>
              <a:t>valueOf</a:t>
            </a:r>
            <a:r>
              <a:rPr lang="en-US" dirty="0"/>
              <a:t>()</a:t>
            </a:r>
          </a:p>
          <a:p>
            <a:r>
              <a:rPr lang="en-US" dirty="0"/>
              <a:t>Fill()</a:t>
            </a:r>
          </a:p>
        </p:txBody>
      </p:sp>
    </p:spTree>
    <p:extLst>
      <p:ext uri="{BB962C8B-B14F-4D97-AF65-F5344CB8AC3E}">
        <p14:creationId xmlns:p14="http://schemas.microsoft.com/office/powerpoint/2010/main" val="31076177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F26F5-F084-245F-2E23-26EAC3DA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Array-Sort()Function: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D5BE6-B808-6FAB-D0F6-410E8E34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”,”Mohan”];</a:t>
            </a:r>
          </a:p>
          <a:p>
            <a:pPr marL="0" indent="0">
              <a:buNone/>
            </a:pPr>
            <a:r>
              <a:rPr lang="en-US" dirty="0"/>
              <a:t>Sort()</a:t>
            </a:r>
          </a:p>
          <a:p>
            <a:pPr marL="0" indent="0">
              <a:buNone/>
            </a:pPr>
            <a:r>
              <a:rPr lang="en-US" dirty="0"/>
              <a:t>Reverse()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Pop()&amp;push()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Shift() &amp; Unshift()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Concat</a:t>
            </a:r>
            <a:r>
              <a:rPr lang="en-US" dirty="0"/>
              <a:t>() &amp; Join()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Slice() &amp; Splice()</a:t>
            </a:r>
          </a:p>
        </p:txBody>
      </p:sp>
    </p:spTree>
    <p:extLst>
      <p:ext uri="{BB962C8B-B14F-4D97-AF65-F5344CB8AC3E}">
        <p14:creationId xmlns:p14="http://schemas.microsoft.com/office/powerpoint/2010/main" val="23888446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7EF6-23F7-24FA-BF0D-CE081884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Slice() 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C583-D9FE-9539-66EE-64BCC4DB4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Rahul”,”Sanjay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Splice(index, </a:t>
            </a:r>
            <a:r>
              <a:rPr lang="en-US" dirty="0" err="1"/>
              <a:t>howmany</a:t>
            </a:r>
            <a:r>
              <a:rPr lang="en-US" dirty="0"/>
              <a:t> delete, “new value”)</a:t>
            </a:r>
          </a:p>
        </p:txBody>
      </p:sp>
    </p:spTree>
    <p:extLst>
      <p:ext uri="{BB962C8B-B14F-4D97-AF65-F5344CB8AC3E}">
        <p14:creationId xmlns:p14="http://schemas.microsoft.com/office/powerpoint/2010/main" val="86421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0C08-331F-0781-23E9-CABB823E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22F05-4796-C17B-BFD8-908D6A74D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Notepad</a:t>
            </a:r>
          </a:p>
          <a:p>
            <a:r>
              <a:rPr lang="en-US" dirty="0"/>
              <a:t>Notepad++</a:t>
            </a:r>
          </a:p>
          <a:p>
            <a:r>
              <a:rPr lang="en-US" dirty="0"/>
              <a:t>Vs code</a:t>
            </a:r>
          </a:p>
          <a:p>
            <a:r>
              <a:rPr lang="en-US" dirty="0"/>
              <a:t>Sublime</a:t>
            </a:r>
          </a:p>
          <a:p>
            <a:r>
              <a:rPr lang="en-US" dirty="0"/>
              <a:t>Atom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614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041D-D628-667C-F9E7-A7E2176C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</a:t>
            </a:r>
            <a:r>
              <a:rPr lang="en-US" dirty="0" err="1"/>
              <a:t>isArray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70A3E-C558-1C36-59DA-234C5ACC7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”]</a:t>
            </a:r>
          </a:p>
          <a:p>
            <a:pPr marL="0" indent="0">
              <a:buNone/>
            </a:pPr>
            <a:r>
              <a:rPr lang="en-US" dirty="0"/>
              <a:t>Var b = 20;</a:t>
            </a:r>
          </a:p>
          <a:p>
            <a:pPr marL="0" indent="0">
              <a:buNone/>
            </a:pPr>
            <a:r>
              <a:rPr lang="en-US" dirty="0"/>
              <a:t>Var c = “Gita”;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True/false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090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901D-BA04-D98F-DE61-D1883886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Array –</a:t>
            </a:r>
            <a:r>
              <a:rPr lang="en-US" dirty="0" err="1"/>
              <a:t>IndexOf</a:t>
            </a:r>
            <a:r>
              <a:rPr lang="en-US" dirty="0"/>
              <a:t>() &amp; </a:t>
            </a:r>
            <a:r>
              <a:rPr lang="en-US" dirty="0" err="1"/>
              <a:t>lastIndexOF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D9CA8-5170-1C28-EA3B-61EA9786B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</p:txBody>
      </p:sp>
    </p:spTree>
    <p:extLst>
      <p:ext uri="{BB962C8B-B14F-4D97-AF65-F5344CB8AC3E}">
        <p14:creationId xmlns:p14="http://schemas.microsoft.com/office/powerpoint/2010/main" val="32969492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278A-7F86-D961-ADD9-1AE4F885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Some() &amp; every()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52D75-483B-1751-8D26-6BE9001BF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Find() &amp; </a:t>
            </a:r>
            <a:r>
              <a:rPr lang="en-US" dirty="0" err="1"/>
              <a:t>FindIndex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499654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E45D-1CFB-2DF5-3CAC-4CE7F58A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14E41-6D3E-B759-78B5-8A7D5F23A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student = [</a:t>
            </a:r>
          </a:p>
          <a:p>
            <a:pPr marL="0" indent="0">
              <a:buNone/>
            </a:pPr>
            <a:r>
              <a:rPr lang="en-US" dirty="0"/>
              <a:t>{Name: “Ram”, age:15},</a:t>
            </a:r>
          </a:p>
          <a:p>
            <a:pPr marL="0" indent="0">
              <a:buNone/>
            </a:pPr>
            <a:r>
              <a:rPr lang="en-US" dirty="0"/>
              <a:t>{Name: “</a:t>
            </a:r>
            <a:r>
              <a:rPr lang="en-US" dirty="0" err="1"/>
              <a:t>Shyam</a:t>
            </a:r>
            <a:r>
              <a:rPr lang="en-US" dirty="0"/>
              <a:t>”, age:25},</a:t>
            </a:r>
          </a:p>
          <a:p>
            <a:pPr marL="0" indent="0">
              <a:buNone/>
            </a:pPr>
            <a:r>
              <a:rPr lang="en-US" dirty="0"/>
              <a:t>{Name: “Mohan”, age:35},</a:t>
            </a:r>
          </a:p>
          <a:p>
            <a:pPr marL="0" indent="0">
              <a:buNone/>
            </a:pP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201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4D9E-AEAD-5912-5C5B-64465878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variable with Array &amp;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16B77-0106-9906-CC09-36D8D789E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For/In Loop</a:t>
            </a:r>
          </a:p>
        </p:txBody>
      </p:sp>
    </p:spTree>
    <p:extLst>
      <p:ext uri="{BB962C8B-B14F-4D97-AF65-F5344CB8AC3E}">
        <p14:creationId xmlns:p14="http://schemas.microsoft.com/office/powerpoint/2010/main" val="8318056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208A-DB9F-E89B-0A0A-E3B72A15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Methods: Map()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E6989-5379-C9CD-2DC2-DB34CD65D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638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D790-08F4-6C2B-6852-E1E7277A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300CF-9B10-E2BD-9C43-3ADF05D8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Length</a:t>
            </a:r>
          </a:p>
          <a:p>
            <a:r>
              <a:rPr lang="en-US" dirty="0" err="1"/>
              <a:t>toLowerCase</a:t>
            </a:r>
            <a:endParaRPr lang="en-US" dirty="0"/>
          </a:p>
          <a:p>
            <a:r>
              <a:rPr lang="en-US" dirty="0" err="1"/>
              <a:t>toUpperCase</a:t>
            </a:r>
            <a:endParaRPr lang="en-US" dirty="0"/>
          </a:p>
          <a:p>
            <a:r>
              <a:rPr lang="en-US" dirty="0"/>
              <a:t>Includes</a:t>
            </a:r>
          </a:p>
          <a:p>
            <a:r>
              <a:rPr lang="en-US" dirty="0" err="1"/>
              <a:t>startsWith</a:t>
            </a:r>
            <a:endParaRPr lang="en-US" dirty="0"/>
          </a:p>
          <a:p>
            <a:r>
              <a:rPr lang="en-US" dirty="0" err="1"/>
              <a:t>endsWith</a:t>
            </a:r>
            <a:endParaRPr lang="en-US" dirty="0"/>
          </a:p>
          <a:p>
            <a:r>
              <a:rPr lang="en-US" dirty="0"/>
              <a:t>Search</a:t>
            </a:r>
          </a:p>
          <a:p>
            <a:r>
              <a:rPr lang="en-US" dirty="0"/>
              <a:t>Match</a:t>
            </a:r>
          </a:p>
          <a:p>
            <a:r>
              <a:rPr lang="en-US" dirty="0" err="1"/>
              <a:t>Indexof</a:t>
            </a:r>
            <a:endParaRPr lang="en-US" dirty="0"/>
          </a:p>
          <a:p>
            <a:r>
              <a:rPr lang="en-US" dirty="0" err="1"/>
              <a:t>Lastindexof</a:t>
            </a:r>
            <a:endParaRPr lang="en-US" dirty="0"/>
          </a:p>
          <a:p>
            <a:r>
              <a:rPr lang="en-US" dirty="0"/>
              <a:t>Replace</a:t>
            </a:r>
          </a:p>
          <a:p>
            <a:r>
              <a:rPr lang="en-US" dirty="0"/>
              <a:t>Trim</a:t>
            </a:r>
          </a:p>
          <a:p>
            <a:r>
              <a:rPr lang="en-US" dirty="0" err="1"/>
              <a:t>charAt</a:t>
            </a:r>
            <a:endParaRPr lang="en-US" dirty="0"/>
          </a:p>
          <a:p>
            <a:r>
              <a:rPr lang="en-US" dirty="0" err="1"/>
              <a:t>charCodeAt</a:t>
            </a:r>
            <a:endParaRPr lang="en-US" dirty="0"/>
          </a:p>
          <a:p>
            <a:r>
              <a:rPr lang="en-US" dirty="0" err="1"/>
              <a:t>fromCharCode</a:t>
            </a:r>
            <a:endParaRPr lang="en-US" dirty="0"/>
          </a:p>
          <a:p>
            <a:r>
              <a:rPr lang="en-US" dirty="0" err="1"/>
              <a:t>Concat</a:t>
            </a:r>
            <a:endParaRPr lang="en-US" dirty="0"/>
          </a:p>
          <a:p>
            <a:r>
              <a:rPr lang="en-US" dirty="0"/>
              <a:t>Split</a:t>
            </a:r>
          </a:p>
          <a:p>
            <a:r>
              <a:rPr lang="en-US" dirty="0"/>
              <a:t>Repeat</a:t>
            </a:r>
          </a:p>
          <a:p>
            <a:r>
              <a:rPr lang="en-US" dirty="0"/>
              <a:t>Slice</a:t>
            </a:r>
          </a:p>
          <a:p>
            <a:r>
              <a:rPr lang="en-US" dirty="0" err="1"/>
              <a:t>Substr</a:t>
            </a:r>
            <a:endParaRPr lang="en-US" dirty="0"/>
          </a:p>
          <a:p>
            <a:r>
              <a:rPr lang="en-US" dirty="0"/>
              <a:t>Substring</a:t>
            </a:r>
          </a:p>
          <a:p>
            <a:r>
              <a:rPr lang="en-US" dirty="0" err="1"/>
              <a:t>Tostring</a:t>
            </a:r>
            <a:endParaRPr lang="en-US" dirty="0"/>
          </a:p>
          <a:p>
            <a:r>
              <a:rPr lang="en-US" dirty="0" err="1"/>
              <a:t>valueof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3554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DDF3-8B61-4F04-7C6B-A2984D9F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Number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832A-9EF0-A8FD-EFB6-7E6FE59D6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Number()</a:t>
            </a:r>
          </a:p>
          <a:p>
            <a:r>
              <a:rPr lang="en-US" dirty="0" err="1"/>
              <a:t>parseInt</a:t>
            </a:r>
            <a:r>
              <a:rPr lang="en-US" dirty="0"/>
              <a:t>()</a:t>
            </a:r>
          </a:p>
          <a:p>
            <a:r>
              <a:rPr lang="en-US" dirty="0" err="1"/>
              <a:t>parseFloat</a:t>
            </a:r>
            <a:r>
              <a:rPr lang="en-US" dirty="0"/>
              <a:t>()</a:t>
            </a:r>
          </a:p>
          <a:p>
            <a:r>
              <a:rPr lang="en-US" dirty="0" err="1"/>
              <a:t>isFinite</a:t>
            </a:r>
            <a:r>
              <a:rPr lang="en-US" dirty="0"/>
              <a:t>()</a:t>
            </a:r>
          </a:p>
          <a:p>
            <a:r>
              <a:rPr lang="en-US" dirty="0" err="1"/>
              <a:t>isInteger</a:t>
            </a:r>
            <a:r>
              <a:rPr lang="en-US" dirty="0"/>
              <a:t>()</a:t>
            </a:r>
          </a:p>
          <a:p>
            <a:r>
              <a:rPr lang="en-US" dirty="0" err="1"/>
              <a:t>toFixed</a:t>
            </a:r>
            <a:r>
              <a:rPr lang="en-US" dirty="0"/>
              <a:t>()</a:t>
            </a:r>
          </a:p>
          <a:p>
            <a:r>
              <a:rPr lang="en-US" dirty="0" err="1"/>
              <a:t>toPrecision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361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F204-2D1D-985C-5D96-3A56FE1E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A6494-22B7-4728-0E7B-537C3E88C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Ceil(x)</a:t>
            </a:r>
          </a:p>
          <a:p>
            <a:r>
              <a:rPr lang="en-US" dirty="0"/>
              <a:t>Floor(x)</a:t>
            </a:r>
          </a:p>
          <a:p>
            <a:r>
              <a:rPr lang="en-US" dirty="0"/>
              <a:t>Round(x)</a:t>
            </a:r>
          </a:p>
          <a:p>
            <a:r>
              <a:rPr lang="en-US" dirty="0" err="1"/>
              <a:t>Trunc</a:t>
            </a:r>
            <a:r>
              <a:rPr lang="en-US" dirty="0"/>
              <a:t>(x)</a:t>
            </a:r>
          </a:p>
          <a:p>
            <a:r>
              <a:rPr lang="en-US" dirty="0"/>
              <a:t>Max(</a:t>
            </a:r>
            <a:r>
              <a:rPr lang="en-US" dirty="0" err="1"/>
              <a:t>x,y,z</a:t>
            </a:r>
            <a:r>
              <a:rPr lang="en-US" dirty="0"/>
              <a:t>,…,n)</a:t>
            </a:r>
          </a:p>
          <a:p>
            <a:r>
              <a:rPr lang="en-US" dirty="0"/>
              <a:t>Min(</a:t>
            </a:r>
            <a:r>
              <a:rPr lang="en-US" dirty="0" err="1"/>
              <a:t>x,y,z</a:t>
            </a:r>
            <a:r>
              <a:rPr lang="en-US" dirty="0"/>
              <a:t>…,n)</a:t>
            </a:r>
          </a:p>
          <a:p>
            <a:r>
              <a:rPr lang="en-US" dirty="0"/>
              <a:t>Sqrt(x)</a:t>
            </a:r>
          </a:p>
          <a:p>
            <a:r>
              <a:rPr lang="en-US" dirty="0" err="1"/>
              <a:t>Cbrt</a:t>
            </a:r>
            <a:r>
              <a:rPr lang="en-US" dirty="0"/>
              <a:t>(x)</a:t>
            </a:r>
          </a:p>
          <a:p>
            <a:r>
              <a:rPr lang="en-US" dirty="0"/>
              <a:t>Pow(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/>
              <a:t>Random()</a:t>
            </a:r>
          </a:p>
          <a:p>
            <a:r>
              <a:rPr lang="en-US" dirty="0"/>
              <a:t>Abs(x)</a:t>
            </a:r>
          </a:p>
          <a:p>
            <a:r>
              <a:rPr lang="en-US" dirty="0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37700705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CB1B-1C8D-F058-7A63-D87D94AA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Date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DB35-1F2A-A6BB-F7A5-74CE7A1CA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marL="0" indent="0">
              <a:buNone/>
            </a:pPr>
            <a:r>
              <a:rPr lang="en-US" dirty="0"/>
              <a:t>Var now = new Date();</a:t>
            </a:r>
          </a:p>
          <a:p>
            <a:pPr marL="0" indent="0">
              <a:buNone/>
            </a:pPr>
            <a:r>
              <a:rPr lang="en-US" dirty="0" err="1"/>
              <a:t>toDateString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getDate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getFullYear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getMonth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getDay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getHours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getMinutes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getSeconds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getMiliseconds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setDate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setFullYear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sertHours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setMiliseconds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setMinutes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setMonth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setSeconds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3694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1D58-50D7-FE4A-A74E-82F2FEE1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53C5-22A2-1B0A-5477-88B161202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Mozilla Firebox</a:t>
            </a:r>
          </a:p>
          <a:p>
            <a:r>
              <a:rPr lang="en-US" dirty="0"/>
              <a:t>Google Chrome</a:t>
            </a:r>
          </a:p>
          <a:p>
            <a:r>
              <a:rPr lang="en-US" dirty="0"/>
              <a:t>Internet Explorer</a:t>
            </a:r>
          </a:p>
          <a:p>
            <a:r>
              <a:rPr lang="en-US" dirty="0"/>
              <a:t>Safari</a:t>
            </a:r>
          </a:p>
        </p:txBody>
      </p:sp>
    </p:spTree>
    <p:extLst>
      <p:ext uri="{BB962C8B-B14F-4D97-AF65-F5344CB8AC3E}">
        <p14:creationId xmlns:p14="http://schemas.microsoft.com/office/powerpoint/2010/main" val="42714593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42B9-3808-4FE7-B5D0-03CABE04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07" y="228648"/>
            <a:ext cx="8838063" cy="753991"/>
          </a:xfrm>
        </p:spPr>
        <p:txBody>
          <a:bodyPr/>
          <a:lstStyle/>
          <a:p>
            <a:r>
              <a:rPr lang="en-US" dirty="0"/>
              <a:t>JS: Document Object Module (DOM)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074DB-9B8C-11C6-FA98-23600A2184AE}"/>
              </a:ext>
            </a:extLst>
          </p:cNvPr>
          <p:cNvSpPr/>
          <p:nvPr/>
        </p:nvSpPr>
        <p:spPr>
          <a:xfrm>
            <a:off x="4394579" y="873457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8AE329-D56A-40C9-90A7-C2FEE387B001}"/>
              </a:ext>
            </a:extLst>
          </p:cNvPr>
          <p:cNvSpPr/>
          <p:nvPr/>
        </p:nvSpPr>
        <p:spPr>
          <a:xfrm>
            <a:off x="4394579" y="1627448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(html)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2759C6-23BD-F722-BC43-D5CA97FD8239}"/>
              </a:ext>
            </a:extLst>
          </p:cNvPr>
          <p:cNvSpPr/>
          <p:nvPr/>
        </p:nvSpPr>
        <p:spPr>
          <a:xfrm>
            <a:off x="791569" y="2320025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&lt;head&gt;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D74B93-0E33-3D4E-9461-E024D0C921A4}"/>
              </a:ext>
            </a:extLst>
          </p:cNvPr>
          <p:cNvSpPr/>
          <p:nvPr/>
        </p:nvSpPr>
        <p:spPr>
          <a:xfrm>
            <a:off x="7915701" y="2320025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&lt;body&gt;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158780-9410-A2E0-215F-04F83CA5FE0A}"/>
              </a:ext>
            </a:extLst>
          </p:cNvPr>
          <p:cNvSpPr/>
          <p:nvPr/>
        </p:nvSpPr>
        <p:spPr>
          <a:xfrm>
            <a:off x="791568" y="3121925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&lt;title&gt;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9196B2-0FAA-8CAF-BEAA-5C586BB06E39}"/>
              </a:ext>
            </a:extLst>
          </p:cNvPr>
          <p:cNvSpPr/>
          <p:nvPr/>
        </p:nvSpPr>
        <p:spPr>
          <a:xfrm>
            <a:off x="791568" y="3923825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Text: ‘</a:t>
            </a:r>
            <a:r>
              <a:rPr lang="en-US" dirty="0" err="1"/>
              <a:t>WebsiteName</a:t>
            </a:r>
            <a:r>
              <a:rPr lang="en-US" dirty="0"/>
              <a:t>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DE1B10-A652-ACE0-7D0B-DCB6373C9789}"/>
              </a:ext>
            </a:extLst>
          </p:cNvPr>
          <p:cNvSpPr/>
          <p:nvPr/>
        </p:nvSpPr>
        <p:spPr>
          <a:xfrm>
            <a:off x="5704764" y="3271908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&lt;nav&gt;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FA3188-7B36-2329-DC0F-8D087E98D0C5}"/>
              </a:ext>
            </a:extLst>
          </p:cNvPr>
          <p:cNvSpPr/>
          <p:nvPr/>
        </p:nvSpPr>
        <p:spPr>
          <a:xfrm>
            <a:off x="9676263" y="3316499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&lt;h1&gt;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FBAD62-9753-25D3-F252-5F0C8F12D12B}"/>
              </a:ext>
            </a:extLst>
          </p:cNvPr>
          <p:cNvSpPr/>
          <p:nvPr/>
        </p:nvSpPr>
        <p:spPr>
          <a:xfrm>
            <a:off x="5704764" y="4223791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&lt;a&gt;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3E0A72-7AC9-3E79-27CB-999CF57181F6}"/>
              </a:ext>
            </a:extLst>
          </p:cNvPr>
          <p:cNvSpPr/>
          <p:nvPr/>
        </p:nvSpPr>
        <p:spPr>
          <a:xfrm>
            <a:off x="9676262" y="4271560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Text: ‘Welcome’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224659-2720-3823-C1FD-16D291232D37}"/>
              </a:ext>
            </a:extLst>
          </p:cNvPr>
          <p:cNvSpPr/>
          <p:nvPr/>
        </p:nvSpPr>
        <p:spPr>
          <a:xfrm>
            <a:off x="5704764" y="5984543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attribute: ‘class’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EA2E31-48A2-046A-A839-1709C2AAC779}"/>
              </a:ext>
            </a:extLst>
          </p:cNvPr>
          <p:cNvSpPr/>
          <p:nvPr/>
        </p:nvSpPr>
        <p:spPr>
          <a:xfrm>
            <a:off x="5704763" y="5126534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Text: ‘About Us’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7B8C5-6884-6500-A972-875726FFCC0D}"/>
              </a:ext>
            </a:extLst>
          </p:cNvPr>
          <p:cNvSpPr/>
          <p:nvPr/>
        </p:nvSpPr>
        <p:spPr>
          <a:xfrm>
            <a:off x="9676261" y="5126534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attribute: ‘id’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065C47-C93E-E395-28D0-1DEC127433DE}"/>
              </a:ext>
            </a:extLst>
          </p:cNvPr>
          <p:cNvSpPr/>
          <p:nvPr/>
        </p:nvSpPr>
        <p:spPr>
          <a:xfrm>
            <a:off x="9676260" y="6074771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attribute: ‘class’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CCFAF7-76FC-24FF-A4B7-61CDC968A1A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500048" y="1487606"/>
            <a:ext cx="0" cy="13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A895D74-82AC-C87F-7DCA-590E1A9494C2}"/>
              </a:ext>
            </a:extLst>
          </p:cNvPr>
          <p:cNvCxnSpPr>
            <a:stCxn id="5" idx="1"/>
            <a:endCxn id="6" idx="0"/>
          </p:cNvCxnSpPr>
          <p:nvPr/>
        </p:nvCxnSpPr>
        <p:spPr>
          <a:xfrm rot="10800000" flipV="1">
            <a:off x="1897039" y="1934523"/>
            <a:ext cx="2497541" cy="3855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07F5CC2-DE23-B89D-149B-F16C5310CAE7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6605516" y="1934523"/>
            <a:ext cx="2415654" cy="3855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F8CAC2E-FB3A-54EB-9537-AE3C4D39EAFA}"/>
              </a:ext>
            </a:extLst>
          </p:cNvPr>
          <p:cNvSpPr txBox="1"/>
          <p:nvPr/>
        </p:nvSpPr>
        <p:spPr>
          <a:xfrm>
            <a:off x="504967" y="5126534"/>
            <a:ext cx="2233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Add HTML Element</a:t>
            </a:r>
          </a:p>
          <a:p>
            <a:r>
              <a:rPr lang="en-US" dirty="0"/>
              <a:t>Delete HTML Element</a:t>
            </a:r>
          </a:p>
        </p:txBody>
      </p:sp>
    </p:spTree>
    <p:extLst>
      <p:ext uri="{BB962C8B-B14F-4D97-AF65-F5344CB8AC3E}">
        <p14:creationId xmlns:p14="http://schemas.microsoft.com/office/powerpoint/2010/main" val="25780476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7EAA6-6EC7-301A-03FD-CCEF24BA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DOM: Targeting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31263-363A-8515-7DFE-889D995A6E09}"/>
              </a:ext>
            </a:extLst>
          </p:cNvPr>
          <p:cNvSpPr txBox="1"/>
          <p:nvPr/>
        </p:nvSpPr>
        <p:spPr>
          <a:xfrm>
            <a:off x="996287" y="2142699"/>
            <a:ext cx="106316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R"/>
            </a:pPr>
            <a:r>
              <a:rPr lang="en-US" sz="2800" dirty="0"/>
              <a:t>ID		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 err="1">
                <a:sym typeface="Wingdings" panose="05000000000000000000" pitchFamily="2" charset="2"/>
              </a:rPr>
              <a:t>document.getElementById</a:t>
            </a:r>
            <a:r>
              <a:rPr lang="en-US" sz="2800" dirty="0">
                <a:sym typeface="Wingdings" panose="05000000000000000000" pitchFamily="2" charset="2"/>
              </a:rPr>
              <a:t>(id)</a:t>
            </a:r>
          </a:p>
          <a:p>
            <a:pPr marL="742950" indent="-742950">
              <a:buAutoNum type="arabicParenR"/>
            </a:pPr>
            <a:r>
              <a:rPr lang="en-US" sz="2800" dirty="0">
                <a:sym typeface="Wingdings" panose="05000000000000000000" pitchFamily="2" charset="2"/>
              </a:rPr>
              <a:t>Class Name 	 </a:t>
            </a:r>
            <a:r>
              <a:rPr lang="en-US" sz="2800" dirty="0" err="1">
                <a:sym typeface="Wingdings" panose="05000000000000000000" pitchFamily="2" charset="2"/>
              </a:rPr>
              <a:t>document.getElementsByClassName</a:t>
            </a:r>
            <a:r>
              <a:rPr lang="en-US" sz="2800" dirty="0">
                <a:sym typeface="Wingdings" panose="05000000000000000000" pitchFamily="2" charset="2"/>
              </a:rPr>
              <a:t>(name)</a:t>
            </a:r>
          </a:p>
          <a:p>
            <a:pPr marL="742950" indent="-742950">
              <a:buAutoNum type="arabicParenR"/>
            </a:pPr>
            <a:r>
              <a:rPr lang="en-US" sz="2800" dirty="0">
                <a:sym typeface="Wingdings" panose="05000000000000000000" pitchFamily="2" charset="2"/>
              </a:rPr>
              <a:t>Tag Name 	 </a:t>
            </a:r>
            <a:r>
              <a:rPr lang="en-US" sz="2800" dirty="0" err="1">
                <a:sym typeface="Wingdings" panose="05000000000000000000" pitchFamily="2" charset="2"/>
              </a:rPr>
              <a:t>document.getElementsByTagName</a:t>
            </a:r>
            <a:r>
              <a:rPr lang="en-US" sz="2800" dirty="0">
                <a:sym typeface="Wingdings" panose="05000000000000000000" pitchFamily="2" charset="2"/>
              </a:rPr>
              <a:t>(name)</a:t>
            </a:r>
          </a:p>
        </p:txBody>
      </p:sp>
    </p:spTree>
    <p:extLst>
      <p:ext uri="{BB962C8B-B14F-4D97-AF65-F5344CB8AC3E}">
        <p14:creationId xmlns:p14="http://schemas.microsoft.com/office/powerpoint/2010/main" val="28396656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D827-25F2-4245-6751-F57B9DE6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DOM Targeting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51646-CA67-C08A-FCA8-6A276526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Document</a:t>
            </a:r>
          </a:p>
          <a:p>
            <a:r>
              <a:rPr lang="en-US" dirty="0" err="1"/>
              <a:t>Document.all</a:t>
            </a:r>
            <a:endParaRPr lang="en-US" dirty="0"/>
          </a:p>
          <a:p>
            <a:r>
              <a:rPr lang="en-US" dirty="0" err="1"/>
              <a:t>Document.documentElement</a:t>
            </a:r>
            <a:endParaRPr lang="en-US" dirty="0"/>
          </a:p>
          <a:p>
            <a:r>
              <a:rPr lang="en-US" dirty="0" err="1"/>
              <a:t>Document.head</a:t>
            </a:r>
            <a:endParaRPr lang="en-US" dirty="0"/>
          </a:p>
          <a:p>
            <a:r>
              <a:rPr lang="en-US" dirty="0" err="1"/>
              <a:t>Document.title</a:t>
            </a:r>
            <a:endParaRPr lang="en-US" dirty="0"/>
          </a:p>
          <a:p>
            <a:r>
              <a:rPr lang="en-US" dirty="0" err="1"/>
              <a:t>Document.body</a:t>
            </a:r>
            <a:endParaRPr lang="en-US" dirty="0"/>
          </a:p>
          <a:p>
            <a:r>
              <a:rPr lang="en-US" dirty="0" err="1"/>
              <a:t>Document.images</a:t>
            </a:r>
            <a:endParaRPr lang="en-US" dirty="0"/>
          </a:p>
          <a:p>
            <a:r>
              <a:rPr lang="en-US" dirty="0" err="1"/>
              <a:t>Document.anchors</a:t>
            </a:r>
            <a:endParaRPr lang="en-US" dirty="0"/>
          </a:p>
          <a:p>
            <a:r>
              <a:rPr lang="en-US" dirty="0" err="1"/>
              <a:t>Document.links</a:t>
            </a:r>
            <a:endParaRPr lang="en-US" dirty="0"/>
          </a:p>
          <a:p>
            <a:r>
              <a:rPr lang="en-US" dirty="0" err="1"/>
              <a:t>Document.forms</a:t>
            </a:r>
            <a:endParaRPr lang="en-US" dirty="0"/>
          </a:p>
          <a:p>
            <a:r>
              <a:rPr lang="en-US" dirty="0" err="1"/>
              <a:t>Document.doctype</a:t>
            </a:r>
            <a:endParaRPr lang="en-US" dirty="0"/>
          </a:p>
          <a:p>
            <a:r>
              <a:rPr lang="en-US" dirty="0"/>
              <a:t>Document.URL</a:t>
            </a:r>
          </a:p>
          <a:p>
            <a:r>
              <a:rPr lang="en-US" dirty="0" err="1"/>
              <a:t>Document.baseURI</a:t>
            </a:r>
            <a:endParaRPr lang="en-US" dirty="0"/>
          </a:p>
          <a:p>
            <a:r>
              <a:rPr lang="en-US" dirty="0" err="1"/>
              <a:t>Document.domain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6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A1CD-0103-01CD-F7CA-B32A5A7C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GET &amp; SET Methods</a:t>
            </a:r>
          </a:p>
        </p:txBody>
      </p:sp>
    </p:spTree>
    <p:extLst>
      <p:ext uri="{BB962C8B-B14F-4D97-AF65-F5344CB8AC3E}">
        <p14:creationId xmlns:p14="http://schemas.microsoft.com/office/powerpoint/2010/main" val="3290883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4E7E-1826-4E13-FA56-31C9C313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can Get with DOM?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49629-8106-8AA2-EC3F-1E7150F3D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HTML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Attribute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innerText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innerHTML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getAttribute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getAttributeNode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183578372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A1EFC-486C-AE41-F046-94122A80A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SET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B0DC0-0FAA-0000-C94A-47816255E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innerText</a:t>
            </a:r>
            <a:endParaRPr lang="en-US" dirty="0"/>
          </a:p>
          <a:p>
            <a:r>
              <a:rPr lang="en-US" dirty="0" err="1"/>
              <a:t>innerHTML</a:t>
            </a:r>
            <a:endParaRPr lang="en-US" dirty="0"/>
          </a:p>
          <a:p>
            <a:r>
              <a:rPr lang="en-US" dirty="0" err="1"/>
              <a:t>setAttribute</a:t>
            </a:r>
            <a:endParaRPr lang="en-US" dirty="0"/>
          </a:p>
          <a:p>
            <a:r>
              <a:rPr lang="en-US" dirty="0"/>
              <a:t>Attribute</a:t>
            </a:r>
          </a:p>
          <a:p>
            <a:r>
              <a:rPr lang="en-US" dirty="0" err="1"/>
              <a:t>removeAttribute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82761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FC7B-4330-82A6-F1D3-9FCC3A9D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err="1"/>
              <a:t>querySelector</a:t>
            </a:r>
            <a:r>
              <a:rPr lang="en-US" dirty="0"/>
              <a:t>() &amp; </a:t>
            </a:r>
            <a:r>
              <a:rPr lang="en-US" dirty="0" err="1"/>
              <a:t>querySelectorAll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4FC4F-0B22-705C-453A-89062D6B9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querySelector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	</a:t>
            </a:r>
            <a:r>
              <a:rPr lang="en-US" dirty="0" err="1">
                <a:sym typeface="Wingdings" panose="05000000000000000000" pitchFamily="2" charset="2"/>
              </a:rPr>
              <a:t>document.querySelector</a:t>
            </a:r>
            <a:r>
              <a:rPr lang="en-US" dirty="0">
                <a:sym typeface="Wingdings" panose="05000000000000000000" pitchFamily="2" charset="2"/>
              </a:rPr>
              <a:t>(CSS Selector)</a:t>
            </a:r>
          </a:p>
          <a:p>
            <a:r>
              <a:rPr lang="en-US" dirty="0" err="1"/>
              <a:t>querySelectorAll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	</a:t>
            </a:r>
            <a:r>
              <a:rPr lang="en-US" dirty="0" err="1">
                <a:sym typeface="Wingdings" panose="05000000000000000000" pitchFamily="2" charset="2"/>
              </a:rPr>
              <a:t>document.querySelectorAll</a:t>
            </a:r>
            <a:r>
              <a:rPr lang="en-US" dirty="0">
                <a:sym typeface="Wingdings" panose="05000000000000000000" pitchFamily="2" charset="2"/>
              </a:rPr>
              <a:t>(CSS Selector)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380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017C4-0175-B1B8-3CE8-78C29B9A1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CSS </a:t>
            </a:r>
            <a:r>
              <a:rPr lang="en-US" dirty="0" err="1"/>
              <a:t>styline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7096A-531C-5173-AA43-D82F7EA45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</a:t>
            </a:r>
          </a:p>
          <a:p>
            <a:r>
              <a:rPr lang="en-US" dirty="0" err="1"/>
              <a:t>className</a:t>
            </a:r>
            <a:endParaRPr lang="en-US" dirty="0"/>
          </a:p>
          <a:p>
            <a:r>
              <a:rPr lang="en-US" dirty="0" err="1"/>
              <a:t>classList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1679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CB86-59C1-1A44-081E-6A8BB92D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</a:t>
            </a:r>
            <a:r>
              <a:rPr lang="en-US" dirty="0" err="1"/>
              <a:t>AddEventListener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3C07-C84D-8B30-FF4A-BE8BE15EB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Click</a:t>
            </a:r>
          </a:p>
          <a:p>
            <a:r>
              <a:rPr lang="en-US" dirty="0"/>
              <a:t>Double click</a:t>
            </a:r>
          </a:p>
          <a:p>
            <a:r>
              <a:rPr lang="en-US" dirty="0"/>
              <a:t>Right click</a:t>
            </a:r>
          </a:p>
          <a:p>
            <a:r>
              <a:rPr lang="en-US" dirty="0"/>
              <a:t>Mouse hover</a:t>
            </a:r>
          </a:p>
          <a:p>
            <a:r>
              <a:rPr lang="en-US" dirty="0"/>
              <a:t>Mouse out</a:t>
            </a:r>
          </a:p>
          <a:p>
            <a:r>
              <a:rPr lang="en-US" dirty="0"/>
              <a:t>Mouse down</a:t>
            </a:r>
          </a:p>
          <a:p>
            <a:r>
              <a:rPr lang="en-US" dirty="0"/>
              <a:t>Mouse up</a:t>
            </a:r>
          </a:p>
          <a:p>
            <a:r>
              <a:rPr lang="en-US" dirty="0"/>
              <a:t>Key press</a:t>
            </a:r>
          </a:p>
          <a:p>
            <a:r>
              <a:rPr lang="en-US" dirty="0"/>
              <a:t>Key up</a:t>
            </a:r>
          </a:p>
          <a:p>
            <a:r>
              <a:rPr lang="en-US" dirty="0"/>
              <a:t>Load</a:t>
            </a:r>
          </a:p>
          <a:p>
            <a:r>
              <a:rPr lang="en-US" dirty="0"/>
              <a:t>Unload</a:t>
            </a:r>
          </a:p>
          <a:p>
            <a:r>
              <a:rPr lang="en-US" dirty="0"/>
              <a:t>Resize</a:t>
            </a:r>
          </a:p>
          <a:p>
            <a:r>
              <a:rPr lang="en-US" dirty="0"/>
              <a:t>Scroll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90518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75AA-D536-1F8F-5782-FFC75B46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Event Attributes: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9AE48-C11F-AB02-FF24-93EA553C1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=“</a:t>
            </a:r>
            <a:r>
              <a:rPr lang="en-US" dirty="0" err="1"/>
              <a:t>abc</a:t>
            </a:r>
            <a:r>
              <a:rPr lang="en-US" dirty="0"/>
              <a:t>()”&gt;&lt;/button&gt;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=‘..’ </a:t>
            </a:r>
            <a:r>
              <a:rPr lang="en-US" dirty="0" err="1"/>
              <a:t>onmouseenter</a:t>
            </a:r>
            <a:r>
              <a:rPr lang="en-US" dirty="0"/>
              <a:t>=“</a:t>
            </a:r>
            <a:r>
              <a:rPr lang="en-US" dirty="0" err="1"/>
              <a:t>xyz</a:t>
            </a:r>
            <a:r>
              <a:rPr lang="en-US" dirty="0"/>
              <a:t>()”&gt;</a:t>
            </a:r>
          </a:p>
        </p:txBody>
      </p:sp>
    </p:spTree>
    <p:extLst>
      <p:ext uri="{BB962C8B-B14F-4D97-AF65-F5344CB8AC3E}">
        <p14:creationId xmlns:p14="http://schemas.microsoft.com/office/powerpoint/2010/main" val="146609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FC5B-38F2-E57C-0759-BC8CBD9F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16E51-4F72-4E49-3933-EE0930B22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JS</a:t>
            </a:r>
          </a:p>
          <a:p>
            <a:r>
              <a:rPr lang="en-US" dirty="0"/>
              <a:t>External JS</a:t>
            </a:r>
          </a:p>
        </p:txBody>
      </p:sp>
    </p:spTree>
    <p:extLst>
      <p:ext uri="{BB962C8B-B14F-4D97-AF65-F5344CB8AC3E}">
        <p14:creationId xmlns:p14="http://schemas.microsoft.com/office/powerpoint/2010/main" val="414446390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0E03-8C4A-67C9-62CC-747E37AA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events using the HTML DOM: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AF05D-7631-D667-35E8-C7453678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(Id).onclick = </a:t>
            </a:r>
            <a:r>
              <a:rPr lang="en-US" dirty="0" err="1"/>
              <a:t>functionName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7660305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EAC99-ED60-F465-B170-B80AE011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err="1"/>
              <a:t>addEventListener</a:t>
            </a:r>
            <a:r>
              <a:rPr lang="en-US" dirty="0"/>
              <a:t>() Method: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E0D0-25D1-9340-87FE-7320B40B6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(Id).</a:t>
            </a:r>
            <a:r>
              <a:rPr lang="en-US" dirty="0" err="1"/>
              <a:t>addEventListener</a:t>
            </a:r>
            <a:r>
              <a:rPr lang="en-US" dirty="0"/>
              <a:t>(“click”,</a:t>
            </a:r>
            <a:r>
              <a:rPr lang="en-US" dirty="0" err="1"/>
              <a:t>functionName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(Id).</a:t>
            </a:r>
            <a:r>
              <a:rPr lang="en-US" dirty="0" err="1"/>
              <a:t>addEventListener</a:t>
            </a:r>
            <a:r>
              <a:rPr lang="en-US" dirty="0"/>
              <a:t>(“</a:t>
            </a:r>
            <a:r>
              <a:rPr lang="en-US" dirty="0" err="1"/>
              <a:t>click”,function</a:t>
            </a:r>
            <a:r>
              <a:rPr lang="en-US" dirty="0"/>
              <a:t>(){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1816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571CB-054E-EE78-DF87-C71C765F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UseCapture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C051D-29F9-1A66-6328-AFACAEBE0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addEventListener</a:t>
            </a:r>
            <a:r>
              <a:rPr lang="en-US" dirty="0"/>
              <a:t>(event, function, </a:t>
            </a:r>
            <a:r>
              <a:rPr lang="en-US" dirty="0" err="1"/>
              <a:t>useCapture</a:t>
            </a:r>
            <a:r>
              <a:rPr lang="en-US" dirty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68310492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A68C-6145-F2C0-C6C5-310DF68A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err="1"/>
              <a:t>removeEventListener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A54B3-D593-3C3C-976B-D975A9226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Element.removeEventListener</a:t>
            </a:r>
            <a:r>
              <a:rPr lang="en-US" dirty="0"/>
              <a:t>(“</a:t>
            </a:r>
            <a:r>
              <a:rPr lang="en-US" dirty="0" err="1"/>
              <a:t>ondblclick</a:t>
            </a:r>
            <a:r>
              <a:rPr lang="en-US" dirty="0"/>
              <a:t>”,</a:t>
            </a:r>
            <a:r>
              <a:rPr lang="en-US" dirty="0" err="1"/>
              <a:t>functionName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9675171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E442-0237-AC00-5BFE-6C743586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</a:t>
            </a:r>
            <a:r>
              <a:rPr lang="en-US" dirty="0" err="1"/>
              <a:t>classList</a:t>
            </a:r>
            <a:r>
              <a:rPr lang="en-US" dirty="0"/>
              <a:t>()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A4D8B9-6FBA-E2DE-11C1-30736FFA64F2}"/>
              </a:ext>
            </a:extLst>
          </p:cNvPr>
          <p:cNvSpPr txBox="1"/>
          <p:nvPr/>
        </p:nvSpPr>
        <p:spPr>
          <a:xfrm>
            <a:off x="1651379" y="2265528"/>
            <a:ext cx="50543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Add(class1,class2,…..)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Remove(class1,class2,…)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Toggle(class)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Contains(class)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Item(index)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389330068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E4FA-F158-9129-B006-62B71E06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Traversal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461C4-2803-1FA1-9A18-478B3BD20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err="1"/>
              <a:t>parentNode</a:t>
            </a:r>
            <a:endParaRPr lang="en-US" dirty="0"/>
          </a:p>
          <a:p>
            <a:r>
              <a:rPr lang="en-US" dirty="0" err="1"/>
              <a:t>parentElement</a:t>
            </a:r>
            <a:endParaRPr lang="en-US" dirty="0"/>
          </a:p>
          <a:p>
            <a:r>
              <a:rPr lang="en-US" dirty="0" err="1"/>
              <a:t>Childern</a:t>
            </a:r>
            <a:endParaRPr lang="en-US" dirty="0"/>
          </a:p>
          <a:p>
            <a:r>
              <a:rPr lang="en-US" dirty="0" err="1"/>
              <a:t>childNodes</a:t>
            </a:r>
            <a:endParaRPr lang="en-US" dirty="0"/>
          </a:p>
          <a:p>
            <a:r>
              <a:rPr lang="en-US" dirty="0" err="1"/>
              <a:t>firstChild</a:t>
            </a:r>
            <a:endParaRPr lang="en-US" dirty="0"/>
          </a:p>
          <a:p>
            <a:r>
              <a:rPr lang="en-US" dirty="0" err="1"/>
              <a:t>firstElementChild</a:t>
            </a:r>
            <a:endParaRPr lang="en-US" dirty="0"/>
          </a:p>
          <a:p>
            <a:r>
              <a:rPr lang="en-US" dirty="0" err="1"/>
              <a:t>lastChild</a:t>
            </a:r>
            <a:endParaRPr lang="en-US" dirty="0"/>
          </a:p>
          <a:p>
            <a:r>
              <a:rPr lang="en-US" dirty="0" err="1"/>
              <a:t>lastElementChild</a:t>
            </a:r>
            <a:endParaRPr lang="en-US" dirty="0"/>
          </a:p>
          <a:p>
            <a:r>
              <a:rPr lang="en-US" dirty="0" err="1"/>
              <a:t>nextElementSibling</a:t>
            </a:r>
            <a:endParaRPr lang="en-US" dirty="0"/>
          </a:p>
          <a:p>
            <a:r>
              <a:rPr lang="en-US" dirty="0" err="1"/>
              <a:t>nextSibling</a:t>
            </a:r>
            <a:endParaRPr lang="en-US" dirty="0"/>
          </a:p>
          <a:p>
            <a:r>
              <a:rPr lang="en-US" dirty="0" err="1"/>
              <a:t>previousElementSilbling</a:t>
            </a:r>
            <a:endParaRPr lang="en-US" dirty="0"/>
          </a:p>
          <a:p>
            <a:r>
              <a:rPr lang="en-US" dirty="0" err="1"/>
              <a:t>previousSibling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3856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3AD36B-B470-690E-9262-9DAD67B81A2F}"/>
              </a:ext>
            </a:extLst>
          </p:cNvPr>
          <p:cNvSpPr/>
          <p:nvPr/>
        </p:nvSpPr>
        <p:spPr>
          <a:xfrm>
            <a:off x="4844955" y="545910"/>
            <a:ext cx="2006221" cy="61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9D26EE-D855-7ECB-8EA1-E6427638A6A5}"/>
              </a:ext>
            </a:extLst>
          </p:cNvPr>
          <p:cNvSpPr/>
          <p:nvPr/>
        </p:nvSpPr>
        <p:spPr>
          <a:xfrm>
            <a:off x="739254" y="1803779"/>
            <a:ext cx="2006221" cy="61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4789D0-8442-41EB-B17C-353277BFF416}"/>
              </a:ext>
            </a:extLst>
          </p:cNvPr>
          <p:cNvSpPr/>
          <p:nvPr/>
        </p:nvSpPr>
        <p:spPr>
          <a:xfrm>
            <a:off x="3277737" y="1803779"/>
            <a:ext cx="2006221" cy="61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2B0777-7BAA-7B83-0FB7-C9342B2009F4}"/>
              </a:ext>
            </a:extLst>
          </p:cNvPr>
          <p:cNvSpPr/>
          <p:nvPr/>
        </p:nvSpPr>
        <p:spPr>
          <a:xfrm>
            <a:off x="5816220" y="1803779"/>
            <a:ext cx="2006221" cy="61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37D1A3-96F7-6683-D2E9-9157E598736C}"/>
              </a:ext>
            </a:extLst>
          </p:cNvPr>
          <p:cNvSpPr/>
          <p:nvPr/>
        </p:nvSpPr>
        <p:spPr>
          <a:xfrm>
            <a:off x="8231875" y="1803779"/>
            <a:ext cx="2006221" cy="61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7F9465-531F-E24D-54E9-45E5CE2180E8}"/>
              </a:ext>
            </a:extLst>
          </p:cNvPr>
          <p:cNvSpPr/>
          <p:nvPr/>
        </p:nvSpPr>
        <p:spPr>
          <a:xfrm>
            <a:off x="10647530" y="1803779"/>
            <a:ext cx="1298811" cy="61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3EE3966-FE17-987A-4C1F-52C39EFA9F5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473357" y="-570931"/>
            <a:ext cx="643719" cy="41057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702249E-5BE7-7A50-75B1-71E091374F32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4742598" y="698310"/>
            <a:ext cx="643719" cy="15672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0B3F103-58FF-9540-DA52-94CEBD4D6B9C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6011839" y="996286"/>
            <a:ext cx="643719" cy="9712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4F4B950-EB83-D47E-E1BF-3D5AC611C58F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7219667" y="-211541"/>
            <a:ext cx="643719" cy="33869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C568185-C199-299F-F603-111CAD7F2AB2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8250642" y="-1242516"/>
            <a:ext cx="643719" cy="54488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21C9E6-21E5-699F-3753-4DB81ADD2405}"/>
              </a:ext>
            </a:extLst>
          </p:cNvPr>
          <p:cNvCxnSpPr>
            <a:cxnSpLocks/>
          </p:cNvCxnSpPr>
          <p:nvPr/>
        </p:nvCxnSpPr>
        <p:spPr>
          <a:xfrm flipH="1">
            <a:off x="7249237" y="791570"/>
            <a:ext cx="830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695B02-3FB0-74D7-09FF-4EA6ABA1AD35}"/>
              </a:ext>
            </a:extLst>
          </p:cNvPr>
          <p:cNvSpPr txBox="1"/>
          <p:nvPr/>
        </p:nvSpPr>
        <p:spPr>
          <a:xfrm>
            <a:off x="8231875" y="586852"/>
            <a:ext cx="16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 Element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04854F-8EFA-27A8-8AC4-86A739E49A19}"/>
              </a:ext>
            </a:extLst>
          </p:cNvPr>
          <p:cNvCxnSpPr/>
          <p:nvPr/>
        </p:nvCxnSpPr>
        <p:spPr>
          <a:xfrm flipV="1">
            <a:off x="382137" y="2593075"/>
            <a:ext cx="696036" cy="45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1CFBA9-B80F-0F9A-C4D3-F6360270E53D}"/>
              </a:ext>
            </a:extLst>
          </p:cNvPr>
          <p:cNvSpPr txBox="1"/>
          <p:nvPr/>
        </p:nvSpPr>
        <p:spPr>
          <a:xfrm>
            <a:off x="81702" y="3118514"/>
            <a:ext cx="105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FirstChild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CB6472-4DE9-B82A-D267-D167A70DD021}"/>
              </a:ext>
            </a:extLst>
          </p:cNvPr>
          <p:cNvCxnSpPr/>
          <p:nvPr/>
        </p:nvCxnSpPr>
        <p:spPr>
          <a:xfrm flipV="1">
            <a:off x="10647530" y="2668138"/>
            <a:ext cx="696036" cy="45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8B33425-7E11-1D94-DFE9-DE17F50D6C48}"/>
              </a:ext>
            </a:extLst>
          </p:cNvPr>
          <p:cNvSpPr txBox="1"/>
          <p:nvPr/>
        </p:nvSpPr>
        <p:spPr>
          <a:xfrm>
            <a:off x="10347095" y="3193577"/>
            <a:ext cx="103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LastChild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FE3FD6-2FBF-6E5A-40F7-E3B9C7EFA85F}"/>
              </a:ext>
            </a:extLst>
          </p:cNvPr>
          <p:cNvCxnSpPr/>
          <p:nvPr/>
        </p:nvCxnSpPr>
        <p:spPr>
          <a:xfrm flipV="1">
            <a:off x="8051134" y="2534229"/>
            <a:ext cx="696036" cy="45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38E0F1A-DCDD-DB7F-6E50-FB7EF5482E3E}"/>
              </a:ext>
            </a:extLst>
          </p:cNvPr>
          <p:cNvSpPr txBox="1"/>
          <p:nvPr/>
        </p:nvSpPr>
        <p:spPr>
          <a:xfrm>
            <a:off x="7750699" y="3059668"/>
            <a:ext cx="12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Sibling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43D835-7D79-AD6F-3184-953BA82A9285}"/>
              </a:ext>
            </a:extLst>
          </p:cNvPr>
          <p:cNvCxnSpPr>
            <a:cxnSpLocks/>
          </p:cNvCxnSpPr>
          <p:nvPr/>
        </p:nvCxnSpPr>
        <p:spPr>
          <a:xfrm flipV="1">
            <a:off x="4402449" y="2534229"/>
            <a:ext cx="155903" cy="635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BD509FC-5748-8DB0-8DAF-CCA7D283B6D8}"/>
              </a:ext>
            </a:extLst>
          </p:cNvPr>
          <p:cNvSpPr txBox="1"/>
          <p:nvPr/>
        </p:nvSpPr>
        <p:spPr>
          <a:xfrm>
            <a:off x="4102014" y="3244334"/>
            <a:ext cx="165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 Sibling</a:t>
            </a:r>
          </a:p>
        </p:txBody>
      </p:sp>
    </p:spTree>
    <p:extLst>
      <p:ext uri="{BB962C8B-B14F-4D97-AF65-F5344CB8AC3E}">
        <p14:creationId xmlns:p14="http://schemas.microsoft.com/office/powerpoint/2010/main" val="162629250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4165-D490-840C-9716-F484B858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DOM Create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F826-7FC7-9829-ACBB-4B729CF17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createElement</a:t>
            </a:r>
            <a:endParaRPr lang="en-US" dirty="0"/>
          </a:p>
          <a:p>
            <a:r>
              <a:rPr lang="en-US" dirty="0" err="1"/>
              <a:t>createTextNode</a:t>
            </a:r>
            <a:endParaRPr lang="en-US" dirty="0"/>
          </a:p>
          <a:p>
            <a:r>
              <a:rPr lang="en-US" dirty="0" err="1"/>
              <a:t>createComment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6168F3-0B91-7E29-CED0-A12B8D27C14B}"/>
              </a:ext>
            </a:extLst>
          </p:cNvPr>
          <p:cNvSpPr/>
          <p:nvPr/>
        </p:nvSpPr>
        <p:spPr>
          <a:xfrm>
            <a:off x="1364776" y="3575713"/>
            <a:ext cx="1842448" cy="4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FF749E-E01B-72C3-7DED-15A5584DB6EE}"/>
              </a:ext>
            </a:extLst>
          </p:cNvPr>
          <p:cNvSpPr/>
          <p:nvPr/>
        </p:nvSpPr>
        <p:spPr>
          <a:xfrm>
            <a:off x="4967785" y="3509974"/>
            <a:ext cx="1842448" cy="4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8DA859-A079-CAC1-E97E-26B185242C1E}"/>
              </a:ext>
            </a:extLst>
          </p:cNvPr>
          <p:cNvSpPr/>
          <p:nvPr/>
        </p:nvSpPr>
        <p:spPr>
          <a:xfrm>
            <a:off x="8902321" y="3429000"/>
            <a:ext cx="1842448" cy="4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176F4E-8E93-C8B3-89FA-E93E37006CA3}"/>
              </a:ext>
            </a:extLst>
          </p:cNvPr>
          <p:cNvSpPr txBox="1"/>
          <p:nvPr/>
        </p:nvSpPr>
        <p:spPr>
          <a:xfrm>
            <a:off x="1201004" y="475266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&lt;p&gt;&lt;/p&gt;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148F98-4FA7-5D9F-0B09-F554A2371814}"/>
              </a:ext>
            </a:extLst>
          </p:cNvPr>
          <p:cNvSpPr txBox="1"/>
          <p:nvPr/>
        </p:nvSpPr>
        <p:spPr>
          <a:xfrm>
            <a:off x="9107380" y="4568000"/>
            <a:ext cx="2164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&lt;!– Just comment --&gt;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04FB9F-F545-5548-9622-F8A3351258FF}"/>
              </a:ext>
            </a:extLst>
          </p:cNvPr>
          <p:cNvSpPr txBox="1"/>
          <p:nvPr/>
        </p:nvSpPr>
        <p:spPr>
          <a:xfrm>
            <a:off x="5261027" y="4719796"/>
            <a:ext cx="15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just Text</a:t>
            </a:r>
          </a:p>
        </p:txBody>
      </p:sp>
    </p:spTree>
    <p:extLst>
      <p:ext uri="{BB962C8B-B14F-4D97-AF65-F5344CB8AC3E}">
        <p14:creationId xmlns:p14="http://schemas.microsoft.com/office/powerpoint/2010/main" val="198799389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C025-DBAE-BD9C-ABFE-26A0765F8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Append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7B775-7142-251B-CB18-C6AEF037A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appendChild</a:t>
            </a:r>
            <a:endParaRPr lang="en-US" dirty="0"/>
          </a:p>
          <a:p>
            <a:r>
              <a:rPr lang="en-US" dirty="0" err="1"/>
              <a:t>insertBefore</a:t>
            </a:r>
            <a:endParaRPr lang="en-US" dirty="0"/>
          </a:p>
          <a:p>
            <a:r>
              <a:rPr lang="en-US" dirty="0" err="1"/>
              <a:t>InsertAdjacentElement</a:t>
            </a:r>
            <a:endParaRPr lang="en-US" dirty="0"/>
          </a:p>
          <a:p>
            <a:r>
              <a:rPr lang="en-US" dirty="0" err="1"/>
              <a:t>insertAdjacentHTML</a:t>
            </a:r>
            <a:endParaRPr lang="en-US" dirty="0"/>
          </a:p>
          <a:p>
            <a:r>
              <a:rPr lang="en-US" dirty="0" err="1"/>
              <a:t>insertAdjacentText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589553-287B-8549-8497-39011EF515DB}"/>
              </a:ext>
            </a:extLst>
          </p:cNvPr>
          <p:cNvSpPr/>
          <p:nvPr/>
        </p:nvSpPr>
        <p:spPr>
          <a:xfrm>
            <a:off x="4804011" y="2797790"/>
            <a:ext cx="1842448" cy="4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5C764-BFCD-CDD8-83B4-2CF9A69DCD28}"/>
              </a:ext>
            </a:extLst>
          </p:cNvPr>
          <p:cNvSpPr/>
          <p:nvPr/>
        </p:nvSpPr>
        <p:spPr>
          <a:xfrm>
            <a:off x="8407020" y="2732051"/>
            <a:ext cx="1842448" cy="4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0AE9E-616B-6D5C-A0E0-35B378A83F0B}"/>
              </a:ext>
            </a:extLst>
          </p:cNvPr>
          <p:cNvSpPr txBox="1"/>
          <p:nvPr/>
        </p:nvSpPr>
        <p:spPr>
          <a:xfrm>
            <a:off x="4804011" y="3891943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&lt;p&gt;&lt;/p&gt;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8CD711-D535-EA6B-3A31-B92C5D4EFF1C}"/>
              </a:ext>
            </a:extLst>
          </p:cNvPr>
          <p:cNvSpPr txBox="1"/>
          <p:nvPr/>
        </p:nvSpPr>
        <p:spPr>
          <a:xfrm>
            <a:off x="8700262" y="3941873"/>
            <a:ext cx="15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just Text</a:t>
            </a:r>
          </a:p>
        </p:txBody>
      </p:sp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9D16F3BD-41C4-DF8E-6AE4-4472154E68E4}"/>
              </a:ext>
            </a:extLst>
          </p:cNvPr>
          <p:cNvSpPr/>
          <p:nvPr/>
        </p:nvSpPr>
        <p:spPr>
          <a:xfrm flipH="1">
            <a:off x="5622878" y="4518590"/>
            <a:ext cx="3562065" cy="135112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A57901-7A0F-7227-195B-645E3A7389CD}"/>
              </a:ext>
            </a:extLst>
          </p:cNvPr>
          <p:cNvSpPr txBox="1"/>
          <p:nvPr/>
        </p:nvSpPr>
        <p:spPr>
          <a:xfrm>
            <a:off x="6646459" y="6176963"/>
            <a:ext cx="4707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AppendChild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7902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C025-DBAE-BD9C-ABFE-26A0765F8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Append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7B775-7142-251B-CB18-C6AEF037A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966" y="1518380"/>
            <a:ext cx="10515600" cy="4351338"/>
          </a:xfrm>
        </p:spPr>
        <p:txBody>
          <a:bodyPr/>
          <a:lstStyle/>
          <a:p>
            <a:r>
              <a:rPr lang="en-US" dirty="0" err="1"/>
              <a:t>appendChild</a:t>
            </a:r>
            <a:endParaRPr lang="en-US" dirty="0"/>
          </a:p>
          <a:p>
            <a:r>
              <a:rPr lang="en-US" dirty="0" err="1"/>
              <a:t>insertBefore</a:t>
            </a:r>
            <a:endParaRPr lang="en-US" dirty="0"/>
          </a:p>
          <a:p>
            <a:r>
              <a:rPr lang="en-US" dirty="0" err="1"/>
              <a:t>InsertAdjacentElement</a:t>
            </a:r>
            <a:endParaRPr lang="en-US" dirty="0"/>
          </a:p>
          <a:p>
            <a:r>
              <a:rPr lang="en-US" dirty="0" err="1"/>
              <a:t>insertAdjacentHTML</a:t>
            </a:r>
            <a:endParaRPr lang="en-US" dirty="0"/>
          </a:p>
          <a:p>
            <a:r>
              <a:rPr lang="en-US" dirty="0" err="1"/>
              <a:t>insertAdjacentText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86703E1-8536-9E93-B88A-1A58547C567C}"/>
              </a:ext>
            </a:extLst>
          </p:cNvPr>
          <p:cNvSpPr/>
          <p:nvPr/>
        </p:nvSpPr>
        <p:spPr>
          <a:xfrm>
            <a:off x="2920621" y="1690688"/>
            <a:ext cx="3848669" cy="697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FD5752-8836-0087-A22E-FA7BAC236762}"/>
              </a:ext>
            </a:extLst>
          </p:cNvPr>
          <p:cNvSpPr txBox="1"/>
          <p:nvPr/>
        </p:nvSpPr>
        <p:spPr>
          <a:xfrm>
            <a:off x="10002148" y="132135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OnlyAppend</a:t>
            </a:r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C8B96DC-07F3-1409-42FC-095911784FA6}"/>
              </a:ext>
            </a:extLst>
          </p:cNvPr>
          <p:cNvSpPr/>
          <p:nvPr/>
        </p:nvSpPr>
        <p:spPr>
          <a:xfrm>
            <a:off x="4497199" y="2747178"/>
            <a:ext cx="3848669" cy="1588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2D4431-EC28-0E60-4722-51BCED29A111}"/>
              </a:ext>
            </a:extLst>
          </p:cNvPr>
          <p:cNvSpPr txBox="1"/>
          <p:nvPr/>
        </p:nvSpPr>
        <p:spPr>
          <a:xfrm>
            <a:off x="10002148" y="2843943"/>
            <a:ext cx="1797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&amp; Append</a:t>
            </a:r>
          </a:p>
        </p:txBody>
      </p:sp>
    </p:spTree>
    <p:extLst>
      <p:ext uri="{BB962C8B-B14F-4D97-AF65-F5344CB8AC3E}">
        <p14:creationId xmlns:p14="http://schemas.microsoft.com/office/powerpoint/2010/main" val="2979640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</TotalTime>
  <Words>3287</Words>
  <Application>Microsoft Office PowerPoint</Application>
  <PresentationFormat>Widescreen</PresentationFormat>
  <Paragraphs>1032</Paragraphs>
  <Slides>116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116</vt:i4>
      </vt:variant>
    </vt:vector>
  </HeadingPairs>
  <TitlesOfParts>
    <vt:vector size="120" baseType="lpstr">
      <vt:lpstr>Arial</vt:lpstr>
      <vt:lpstr>Calibri</vt:lpstr>
      <vt:lpstr>Calibri Light</vt:lpstr>
      <vt:lpstr>Office Theme</vt:lpstr>
      <vt:lpstr>American Standard Codes for Information Interchange </vt:lpstr>
      <vt:lpstr>JavaScript</vt:lpstr>
      <vt:lpstr>Why We Learn JS?</vt:lpstr>
      <vt:lpstr>Benefits of learning JavaScript</vt:lpstr>
      <vt:lpstr>Uses of JS in Web Development</vt:lpstr>
      <vt:lpstr>Software Requirement for JS</vt:lpstr>
      <vt:lpstr>Editor for JS</vt:lpstr>
      <vt:lpstr>Web Browser for JS</vt:lpstr>
      <vt:lpstr>JS Implementation</vt:lpstr>
      <vt:lpstr>Inpage JS</vt:lpstr>
      <vt:lpstr>External JS File</vt:lpstr>
      <vt:lpstr>JS</vt:lpstr>
      <vt:lpstr>JS</vt:lpstr>
      <vt:lpstr>JS</vt:lpstr>
      <vt:lpstr>Three Types of Comments</vt:lpstr>
      <vt:lpstr>PowerPoint Presentation</vt:lpstr>
      <vt:lpstr>How to use Variables</vt:lpstr>
      <vt:lpstr>How to write a Variable Name:</vt:lpstr>
      <vt:lpstr>PowerPoint Presentation</vt:lpstr>
      <vt:lpstr>Difference between Variable Types;</vt:lpstr>
      <vt:lpstr>JS: DataTypes  typeOF</vt:lpstr>
      <vt:lpstr>JS: Arithmetic Operators</vt:lpstr>
      <vt:lpstr>JS: Assignment Operators</vt:lpstr>
      <vt:lpstr>JS: Google Chrome Console</vt:lpstr>
      <vt:lpstr>JS: Comparison Operators</vt:lpstr>
      <vt:lpstr>Different Type of Comparison Operators:</vt:lpstr>
      <vt:lpstr>JS: IF Statement</vt:lpstr>
      <vt:lpstr>PowerPoint Presentation</vt:lpstr>
      <vt:lpstr>IF Statement in JS:</vt:lpstr>
      <vt:lpstr>JS: Logical Operators</vt:lpstr>
      <vt:lpstr>Different type of Logical Operators</vt:lpstr>
      <vt:lpstr>If statement with logical AND:</vt:lpstr>
      <vt:lpstr>If statement with logical OR:</vt:lpstr>
      <vt:lpstr>JS: If Else statement</vt:lpstr>
      <vt:lpstr>IF/Else Statement in JS:</vt:lpstr>
      <vt:lpstr>IF Else IF statement</vt:lpstr>
      <vt:lpstr>Percentage    Grade 80-100%   merit 60-79%    I Division 45-59%    II Division 33-44%    III Division less than 33%  Fail</vt:lpstr>
      <vt:lpstr>JS: Conditional(ternary) Operator</vt:lpstr>
      <vt:lpstr>JS: Switch Statement</vt:lpstr>
      <vt:lpstr>JS: Alert Box JS: Confirm Box JS: Prompt Box</vt:lpstr>
      <vt:lpstr>JS: Functions</vt:lpstr>
      <vt:lpstr>Functions Syntax in JS:</vt:lpstr>
      <vt:lpstr>Functions with Parameters</vt:lpstr>
      <vt:lpstr>Functions Param in JS:</vt:lpstr>
      <vt:lpstr>Functions with Return Value</vt:lpstr>
      <vt:lpstr>JS: Global &amp; Local Variables</vt:lpstr>
      <vt:lpstr>JS:Events</vt:lpstr>
      <vt:lpstr>JS: While Loop</vt:lpstr>
      <vt:lpstr>Loop is divided in 3 Parts:</vt:lpstr>
      <vt:lpstr>Type of Loops in JS:</vt:lpstr>
      <vt:lpstr>While Loop</vt:lpstr>
      <vt:lpstr>Do/while Loop</vt:lpstr>
      <vt:lpstr>For Loop</vt:lpstr>
      <vt:lpstr>JS: Break &amp; Continue Statement</vt:lpstr>
      <vt:lpstr>JS Even/Odd Number with Loop</vt:lpstr>
      <vt:lpstr>JS: Nested Loop</vt:lpstr>
      <vt:lpstr>PowerPoint Presentation</vt:lpstr>
      <vt:lpstr>Nested Loop Examples</vt:lpstr>
      <vt:lpstr>Nested Loop Examples</vt:lpstr>
      <vt:lpstr>Nested Loop Examples</vt:lpstr>
      <vt:lpstr>Nested Loop Examples</vt:lpstr>
      <vt:lpstr>JS: Arrays</vt:lpstr>
      <vt:lpstr>Array</vt:lpstr>
      <vt:lpstr>Another way to create Array:</vt:lpstr>
      <vt:lpstr>JS: Multidimensional Array element</vt:lpstr>
      <vt:lpstr>JS: Modify &amp; Remove Array Element</vt:lpstr>
      <vt:lpstr>JS: Array Methods</vt:lpstr>
      <vt:lpstr>Array-Sort()Function:</vt:lpstr>
      <vt:lpstr>Array – Slice() Function:</vt:lpstr>
      <vt:lpstr>JS: isArray()</vt:lpstr>
      <vt:lpstr>JS: Array –IndexOf() &amp; lastIndexOF()</vt:lpstr>
      <vt:lpstr>JS: Some() &amp; every()</vt:lpstr>
      <vt:lpstr>Array of Objects</vt:lpstr>
      <vt:lpstr>Const variable with Array &amp; Objects</vt:lpstr>
      <vt:lpstr>Array Methods: Map()</vt:lpstr>
      <vt:lpstr>String Methods</vt:lpstr>
      <vt:lpstr>JS: Number Methods</vt:lpstr>
      <vt:lpstr>Math Methods</vt:lpstr>
      <vt:lpstr>JS: Date Methods</vt:lpstr>
      <vt:lpstr>JS: Document Object Module (DOM)</vt:lpstr>
      <vt:lpstr>DOM: Targeting Methods</vt:lpstr>
      <vt:lpstr>Other DOM Targeting Methods:</vt:lpstr>
      <vt:lpstr>DOM: GET &amp; SET Methods</vt:lpstr>
      <vt:lpstr>What we can Get with DOM?</vt:lpstr>
      <vt:lpstr>DOM SET Methods</vt:lpstr>
      <vt:lpstr>DOM querySelector() &amp; querySelectorAll()</vt:lpstr>
      <vt:lpstr>DOM: CSS styline Methods</vt:lpstr>
      <vt:lpstr>DOM: AddEventListener()</vt:lpstr>
      <vt:lpstr>HTML Event Attributes:</vt:lpstr>
      <vt:lpstr>Assign events using the HTML DOM:</vt:lpstr>
      <vt:lpstr>DOM addEventListener() Method:</vt:lpstr>
      <vt:lpstr>UseCapture</vt:lpstr>
      <vt:lpstr>DOM removeEventListener()</vt:lpstr>
      <vt:lpstr>DOM: classList() Methods</vt:lpstr>
      <vt:lpstr>DOM: Traversal Methods</vt:lpstr>
      <vt:lpstr>PowerPoint Presentation</vt:lpstr>
      <vt:lpstr>JS: DOM Create Methods</vt:lpstr>
      <vt:lpstr>DOM: Append Methods</vt:lpstr>
      <vt:lpstr>DOM: Append Methods</vt:lpstr>
      <vt:lpstr>JS: DOM Create Methods</vt:lpstr>
      <vt:lpstr>JS: DOM Adjacent Positions:</vt:lpstr>
      <vt:lpstr>JS: DOM cloneNode()</vt:lpstr>
      <vt:lpstr>DOM: contains()  hasAttribute() &amp;  hasChildNodes() EqualNode()</vt:lpstr>
      <vt:lpstr>PowerPoint Presentation</vt:lpstr>
      <vt:lpstr>JavaScript Basic Events</vt:lpstr>
      <vt:lpstr>JavaScript From Events</vt:lpstr>
      <vt:lpstr>JS: setInterval() &amp; clearInterval()</vt:lpstr>
      <vt:lpstr>JS: setTimeout() &amp; clearTimeout()</vt:lpstr>
      <vt:lpstr>BOM: Browser Object Model</vt:lpstr>
      <vt:lpstr>BOM</vt:lpstr>
      <vt:lpstr>Window Height &amp; Width Methods:</vt:lpstr>
      <vt:lpstr>Window open() &amp; close()</vt:lpstr>
      <vt:lpstr>Window : moveBy() &amp; moveTo()</vt:lpstr>
      <vt:lpstr>JS: Location Object</vt:lpstr>
      <vt:lpstr>Location Object Methods </vt:lpstr>
      <vt:lpstr>JS: History Object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Piyush Chaturvedi</dc:creator>
  <cp:lastModifiedBy>Piyush Chaturvedi</cp:lastModifiedBy>
  <cp:revision>25</cp:revision>
  <dcterms:created xsi:type="dcterms:W3CDTF">2023-01-02T11:54:51Z</dcterms:created>
  <dcterms:modified xsi:type="dcterms:W3CDTF">2023-02-13T11:43:40Z</dcterms:modified>
</cp:coreProperties>
</file>