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27"/>
    <p:restoredTop sz="94628"/>
  </p:normalViewPr>
  <p:slideViewPr>
    <p:cSldViewPr snapToGrid="0">
      <p:cViewPr varScale="1">
        <p:scale>
          <a:sx n="87" d="100"/>
          <a:sy n="87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CBABA-B894-8CFE-72C1-81F6EB196986}"/>
              </a:ext>
            </a:extLst>
          </p:cNvPr>
          <p:cNvSpPr txBox="1"/>
          <p:nvPr/>
        </p:nvSpPr>
        <p:spPr>
          <a:xfrm>
            <a:off x="225288" y="4301196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AF8F-DDE3-8804-4D54-EA40BCE12840}"/>
              </a:ext>
            </a:extLst>
          </p:cNvPr>
          <p:cNvSpPr txBox="1"/>
          <p:nvPr/>
        </p:nvSpPr>
        <p:spPr>
          <a:xfrm>
            <a:off x="225288" y="5106236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A8F2D-D8DD-EBDE-B933-5544CB96C028}"/>
              </a:ext>
            </a:extLst>
          </p:cNvPr>
          <p:cNvSpPr txBox="1"/>
          <p:nvPr/>
        </p:nvSpPr>
        <p:spPr>
          <a:xfrm>
            <a:off x="298176" y="5669454"/>
            <a:ext cx="350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Node Modules Systems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8DAA2-D0CF-65F8-FD47-AE2E2097DBA9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F198-68FE-7798-1278-4274FDD9DD4B}"/>
              </a:ext>
            </a:extLst>
          </p:cNvPr>
          <p:cNvGrpSpPr/>
          <p:nvPr/>
        </p:nvGrpSpPr>
        <p:grpSpPr>
          <a:xfrm>
            <a:off x="318052" y="766897"/>
            <a:ext cx="5274366" cy="1220929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70AA1-8AA4-6C8F-0B01-C8D70CA6EF60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=&gt; Request =&gt; Server =&gt; Response =&gt; 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668C8-B06C-DC80-C502-B8F9BEEA651A}"/>
                </a:ext>
              </a:extLst>
            </p:cNvPr>
            <p:cNvSpPr/>
            <p:nvPr/>
          </p:nvSpPr>
          <p:spPr>
            <a:xfrm>
              <a:off x="318052" y="766897"/>
              <a:ext cx="5596998" cy="3992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How the Web Works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D75673-0C27-F2B1-546D-39974C3BBD74}"/>
              </a:ext>
            </a:extLst>
          </p:cNvPr>
          <p:cNvSpPr/>
          <p:nvPr/>
        </p:nvSpPr>
        <p:spPr>
          <a:xfrm>
            <a:off x="6599584" y="1296983"/>
            <a:ext cx="5274366" cy="1563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ships with multiple core modules (http, fs, path, ….)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Core modules can be imported into any file to be used there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require(‘module’)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CE7-DD31-B3D3-EB0B-44DD7FBF6E6C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Node.js &amp; Core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854D9-9850-4903-C2C9-03A49FC2ABEC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 (‘./path-to-file’) for custom files or require(‘module’) for core &amp; third-party modules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Export via </a:t>
            </a:r>
            <a:r>
              <a:rPr lang="en-US" dirty="0" err="1"/>
              <a:t>module.exports</a:t>
            </a:r>
            <a:r>
              <a:rPr lang="en-US" dirty="0"/>
              <a:t> or just exports (for multiple exports)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4FF79-B17E-29AA-9EE1-9FBEF43E6440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Node Module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313A2-179B-0E9A-F649-F90BD0707D23}"/>
              </a:ext>
            </a:extLst>
          </p:cNvPr>
          <p:cNvSpPr/>
          <p:nvPr/>
        </p:nvSpPr>
        <p:spPr>
          <a:xfrm>
            <a:off x="318051" y="2734844"/>
            <a:ext cx="5274365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Node.js runs non-blocking JS code and uses an </a:t>
            </a:r>
            <a:r>
              <a:rPr lang="en-US" dirty="0" err="1"/>
              <a:t>eventdriven</a:t>
            </a:r>
            <a:r>
              <a:rPr lang="en-US" dirty="0"/>
              <a:t> code (“Event Loop”) for running your logic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node program exits as soon as there is no more work to 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Note: The </a:t>
            </a:r>
            <a:r>
              <a:rPr lang="en-US" dirty="0" err="1"/>
              <a:t>createServer</a:t>
            </a:r>
            <a:r>
              <a:rPr lang="en-US" dirty="0"/>
              <a:t>() event never finishes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95308-2B38-B089-14C8-F1B030357DBE}"/>
              </a:ext>
            </a:extLst>
          </p:cNvPr>
          <p:cNvSpPr/>
          <p:nvPr/>
        </p:nvSpPr>
        <p:spPr>
          <a:xfrm>
            <a:off x="318052" y="2204758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 Lifecycle &amp; Event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33994-B1A8-8477-125E-8AA515F1343A}"/>
              </a:ext>
            </a:extLst>
          </p:cNvPr>
          <p:cNvSpPr/>
          <p:nvPr/>
        </p:nvSpPr>
        <p:spPr>
          <a:xfrm>
            <a:off x="185528" y="5256078"/>
            <a:ext cx="390939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code in non-blocking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callbacks and events =&gt; Order changes!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BC62-71CC-4259-F88F-68B97658595E}"/>
              </a:ext>
            </a:extLst>
          </p:cNvPr>
          <p:cNvSpPr/>
          <p:nvPr/>
        </p:nvSpPr>
        <p:spPr>
          <a:xfrm>
            <a:off x="185527" y="4870175"/>
            <a:ext cx="390939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Asynchronous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38A79-ED77-2FBF-DBDB-36D45A9416AE}"/>
              </a:ext>
            </a:extLst>
          </p:cNvPr>
          <p:cNvSpPr/>
          <p:nvPr/>
        </p:nvSpPr>
        <p:spPr>
          <a:xfrm>
            <a:off x="4320209" y="5207243"/>
            <a:ext cx="3518453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Parse request data in chunks (Streams &amp; Buffers)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Avoid “double responses”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5D715-31E0-C008-55EC-45F02F6AAFB0}"/>
              </a:ext>
            </a:extLst>
          </p:cNvPr>
          <p:cNvSpPr/>
          <p:nvPr/>
        </p:nvSpPr>
        <p:spPr>
          <a:xfrm>
            <a:off x="4320208" y="4821340"/>
            <a:ext cx="3518453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874304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454-FA08-7361-6057-62D97B31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26F3-EA91-C97D-1D60-B4ED8978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source.</a:t>
            </a:r>
          </a:p>
          <a:p>
            <a:r>
              <a:rPr lang="en-US" dirty="0"/>
              <a:t>Node.js runs on various platforms (</a:t>
            </a:r>
            <a:r>
              <a:rPr lang="en-US" dirty="0" err="1"/>
              <a:t>Win,Linux,Unix,Mac</a:t>
            </a:r>
            <a:r>
              <a:rPr lang="en-US" dirty="0"/>
              <a:t> </a:t>
            </a:r>
            <a:r>
              <a:rPr lang="en-US" dirty="0" err="1"/>
              <a:t>OS,etc</a:t>
            </a:r>
            <a:r>
              <a:rPr lang="en-US" dirty="0"/>
              <a:t>.)</a:t>
            </a:r>
          </a:p>
          <a:p>
            <a:r>
              <a:rPr lang="en-US" dirty="0"/>
              <a:t>Node.js allows you to run JS on the server.</a:t>
            </a:r>
          </a:p>
          <a:p>
            <a:r>
              <a:rPr lang="en-US" dirty="0"/>
              <a:t>Node.js can create, open, read, write, delete and close files on the server.</a:t>
            </a:r>
          </a:p>
          <a:p>
            <a:r>
              <a:rPr lang="en-US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88495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7D2-61BE-6F6A-D916-79F53430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3BB8-13BA-FFD3-9428-FD12272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represents a JS everywhere.</a:t>
            </a:r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0914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032-B992-0061-CCB6-8CBBAF5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DD88-247D-B1F8-385A-8507E488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best for usage in </a:t>
            </a:r>
            <a:r>
              <a:rPr lang="en-US" dirty="0" err="1"/>
              <a:t>straming</a:t>
            </a:r>
            <a:r>
              <a:rPr lang="en-US" dirty="0"/>
              <a:t> or event-based real-time applications like as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Advertisement servers</a:t>
            </a:r>
          </a:p>
          <a:p>
            <a:pPr lvl="1"/>
            <a:r>
              <a:rPr lang="en-US" dirty="0"/>
              <a:t>Streaming servers</a:t>
            </a:r>
          </a:p>
          <a:p>
            <a:pPr lvl="1"/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897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8B3-A85E-B8A7-A2FE-A61CF26B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4DA5-5D4D-7758-694A-D9C29415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the JS execution engine which was initially built for Google Chrome.</a:t>
            </a:r>
          </a:p>
          <a:p>
            <a:r>
              <a:rPr lang="en-US" dirty="0"/>
              <a:t>V8 is Google open source and written in C++</a:t>
            </a:r>
          </a:p>
          <a:p>
            <a:r>
              <a:rPr lang="en-US" dirty="0"/>
              <a:t>V8 compiles JS source code to native machine code.</a:t>
            </a:r>
          </a:p>
          <a:p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72560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B53-1BCD-9CC5-5894-2221A7E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07D-823F-786D-36A6-77F06961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</a:t>
            </a:r>
          </a:p>
          <a:p>
            <a:r>
              <a:rPr lang="en-US" dirty="0"/>
              <a:t>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10B44-5042-D8DB-E5F5-1201F84B0D32}"/>
              </a:ext>
            </a:extLst>
          </p:cNvPr>
          <p:cNvSpPr txBox="1">
            <a:spLocks/>
          </p:cNvSpPr>
          <p:nvPr/>
        </p:nvSpPr>
        <p:spPr>
          <a:xfrm>
            <a:off x="838200" y="2725565"/>
            <a:ext cx="10515600" cy="39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First Application</a:t>
            </a:r>
          </a:p>
          <a:p>
            <a:r>
              <a:rPr lang="en-US" dirty="0"/>
              <a:t>Modules and create your own Modules</a:t>
            </a:r>
          </a:p>
          <a:p>
            <a:r>
              <a:rPr lang="en-US" dirty="0"/>
              <a:t>Events &amp; Event Emitter</a:t>
            </a:r>
          </a:p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1148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949D-EB31-2CEA-2B0D-AACD6BA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E2EB-3685-45BD-08DC-D91673CC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</a:t>
            </a:r>
          </a:p>
          <a:p>
            <a:r>
              <a:rPr lang="en-US" dirty="0"/>
              <a:t>Node.js server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59175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CFA-954E-43F2-FBB8-A5995A5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9F8D-D7F6-C98D-2C6F-531EFAEE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Instances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3612649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96A-511B-0597-7EA6-9201F130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8C04A-2722-906C-FB22-8AFF39FF1CE8}"/>
              </a:ext>
            </a:extLst>
          </p:cNvPr>
          <p:cNvSpPr/>
          <p:nvPr/>
        </p:nvSpPr>
        <p:spPr>
          <a:xfrm>
            <a:off x="291548" y="2782957"/>
            <a:ext cx="1789043" cy="315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B0901-659A-B6ED-6286-83B4D11C89D8}"/>
              </a:ext>
            </a:extLst>
          </p:cNvPr>
          <p:cNvSpPr/>
          <p:nvPr/>
        </p:nvSpPr>
        <p:spPr>
          <a:xfrm>
            <a:off x="2193234" y="4002156"/>
            <a:ext cx="609601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49239-EC13-AB86-F60D-8B6A7C3C446A}"/>
              </a:ext>
            </a:extLst>
          </p:cNvPr>
          <p:cNvSpPr/>
          <p:nvPr/>
        </p:nvSpPr>
        <p:spPr>
          <a:xfrm>
            <a:off x="2879039" y="3591339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52185D-F4F7-FDAF-FA9C-8ADD1FCA1F1F}"/>
              </a:ext>
            </a:extLst>
          </p:cNvPr>
          <p:cNvSpPr/>
          <p:nvPr/>
        </p:nvSpPr>
        <p:spPr>
          <a:xfrm>
            <a:off x="3077821" y="4002156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482D1-C28B-9F1C-2785-97FB3565CC6C}"/>
              </a:ext>
            </a:extLst>
          </p:cNvPr>
          <p:cNvSpPr/>
          <p:nvPr/>
        </p:nvSpPr>
        <p:spPr>
          <a:xfrm>
            <a:off x="3657600" y="3591339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EBEE-9581-66EC-AD27-EF620D32C9F5}"/>
              </a:ext>
            </a:extLst>
          </p:cNvPr>
          <p:cNvSpPr/>
          <p:nvPr/>
        </p:nvSpPr>
        <p:spPr>
          <a:xfrm>
            <a:off x="4512367" y="3657600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10E91-57D2-094F-0C86-E169E1AD49F7}"/>
              </a:ext>
            </a:extLst>
          </p:cNvPr>
          <p:cNvSpPr/>
          <p:nvPr/>
        </p:nvSpPr>
        <p:spPr>
          <a:xfrm>
            <a:off x="3856383" y="4002156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953C2-1BFF-88A1-72A2-20608B1F8371}"/>
              </a:ext>
            </a:extLst>
          </p:cNvPr>
          <p:cNvSpPr txBox="1"/>
          <p:nvPr/>
        </p:nvSpPr>
        <p:spPr>
          <a:xfrm>
            <a:off x="4890052" y="1895061"/>
            <a:ext cx="3487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also known as waiting area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20132-46DE-9AC0-A320-3FB8D108AF49}"/>
              </a:ext>
            </a:extLst>
          </p:cNvPr>
          <p:cNvCxnSpPr/>
          <p:nvPr/>
        </p:nvCxnSpPr>
        <p:spPr>
          <a:xfrm flipV="1">
            <a:off x="5128591" y="3095390"/>
            <a:ext cx="331305" cy="49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CA75D-8F07-71F1-C756-6A6516E1FCEC}"/>
              </a:ext>
            </a:extLst>
          </p:cNvPr>
          <p:cNvSpPr/>
          <p:nvPr/>
        </p:nvSpPr>
        <p:spPr>
          <a:xfrm>
            <a:off x="461838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B3FBF-D4B9-9373-3AFE-CAC2763CB118}"/>
              </a:ext>
            </a:extLst>
          </p:cNvPr>
          <p:cNvSpPr/>
          <p:nvPr/>
        </p:nvSpPr>
        <p:spPr>
          <a:xfrm>
            <a:off x="483373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5D9ED-AC1C-51DA-B9D4-4A957BA82D07}"/>
              </a:ext>
            </a:extLst>
          </p:cNvPr>
          <p:cNvSpPr/>
          <p:nvPr/>
        </p:nvSpPr>
        <p:spPr>
          <a:xfrm>
            <a:off x="507226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ADCC5-C795-3AB4-1502-0F79B8B55AA9}"/>
              </a:ext>
            </a:extLst>
          </p:cNvPr>
          <p:cNvSpPr/>
          <p:nvPr/>
        </p:nvSpPr>
        <p:spPr>
          <a:xfrm>
            <a:off x="528761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27E2A8-9F66-7465-481D-153E464E46F6}"/>
              </a:ext>
            </a:extLst>
          </p:cNvPr>
          <p:cNvSpPr/>
          <p:nvPr/>
        </p:nvSpPr>
        <p:spPr>
          <a:xfrm>
            <a:off x="550296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F130B-A34F-8F1B-00D1-E39F0317553C}"/>
              </a:ext>
            </a:extLst>
          </p:cNvPr>
          <p:cNvSpPr/>
          <p:nvPr/>
        </p:nvSpPr>
        <p:spPr>
          <a:xfrm>
            <a:off x="574149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0BB56-ADD3-913F-FB5F-0285DAC7468D}"/>
              </a:ext>
            </a:extLst>
          </p:cNvPr>
          <p:cNvSpPr/>
          <p:nvPr/>
        </p:nvSpPr>
        <p:spPr>
          <a:xfrm>
            <a:off x="5953536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05C1D-1ABB-7A8A-B7FC-FD072D5FE89C}"/>
              </a:ext>
            </a:extLst>
          </p:cNvPr>
          <p:cNvSpPr/>
          <p:nvPr/>
        </p:nvSpPr>
        <p:spPr>
          <a:xfrm>
            <a:off x="6168884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9E060-C69E-E469-15AA-05290139F7A6}"/>
              </a:ext>
            </a:extLst>
          </p:cNvPr>
          <p:cNvSpPr/>
          <p:nvPr/>
        </p:nvSpPr>
        <p:spPr>
          <a:xfrm>
            <a:off x="6407423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5A0AD1-5903-41D7-C8A1-0A409B9281A2}"/>
              </a:ext>
            </a:extLst>
          </p:cNvPr>
          <p:cNvSpPr/>
          <p:nvPr/>
        </p:nvSpPr>
        <p:spPr>
          <a:xfrm>
            <a:off x="6602882" y="3742731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678F7-97BE-A8EB-B16D-F65C471C6343}"/>
              </a:ext>
            </a:extLst>
          </p:cNvPr>
          <p:cNvSpPr txBox="1"/>
          <p:nvPr/>
        </p:nvSpPr>
        <p:spPr>
          <a:xfrm>
            <a:off x="4618382" y="5406887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3397D-4577-D5FE-C9AA-FAC290E5F4DF}"/>
              </a:ext>
            </a:extLst>
          </p:cNvPr>
          <p:cNvCxnSpPr>
            <a:endCxn id="26" idx="0"/>
          </p:cNvCxnSpPr>
          <p:nvPr/>
        </p:nvCxnSpPr>
        <p:spPr>
          <a:xfrm flipH="1">
            <a:off x="4985534" y="4810539"/>
            <a:ext cx="302078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44E5119-E2F8-A0DE-1CDF-B550E4CC4C76}"/>
              </a:ext>
            </a:extLst>
          </p:cNvPr>
          <p:cNvSpPr/>
          <p:nvPr/>
        </p:nvSpPr>
        <p:spPr>
          <a:xfrm>
            <a:off x="6940815" y="3974644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A40EEE-30B4-1C9D-3822-6F9F697BC258}"/>
              </a:ext>
            </a:extLst>
          </p:cNvPr>
          <p:cNvSpPr/>
          <p:nvPr/>
        </p:nvSpPr>
        <p:spPr>
          <a:xfrm>
            <a:off x="7673009" y="375036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694D51C-29F4-4CD2-A854-24C4D3A006DB}"/>
              </a:ext>
            </a:extLst>
          </p:cNvPr>
          <p:cNvSpPr/>
          <p:nvPr/>
        </p:nvSpPr>
        <p:spPr>
          <a:xfrm>
            <a:off x="9304673" y="394914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5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5F9-FF69-6F89-277E-6C9E3E1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B33D-EBA8-2DFF-19C7-B5666413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8078" cy="891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Streams in Node.js read data from a source or write data to a destination in continuous.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588B7-B599-07CA-D797-648FB24CBD3E}"/>
              </a:ext>
            </a:extLst>
          </p:cNvPr>
          <p:cNvSpPr/>
          <p:nvPr/>
        </p:nvSpPr>
        <p:spPr>
          <a:xfrm>
            <a:off x="281613" y="3347582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5F442E-B78C-1873-67CB-E423F9349D6C}"/>
              </a:ext>
            </a:extLst>
          </p:cNvPr>
          <p:cNvSpPr/>
          <p:nvPr/>
        </p:nvSpPr>
        <p:spPr>
          <a:xfrm>
            <a:off x="480395" y="3758399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B3E0-CA20-DAC2-BACE-23382A03524F}"/>
              </a:ext>
            </a:extLst>
          </p:cNvPr>
          <p:cNvSpPr/>
          <p:nvPr/>
        </p:nvSpPr>
        <p:spPr>
          <a:xfrm>
            <a:off x="1060174" y="3347582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CF694-18D8-AFCC-2CBC-E6A83DCF9BDF}"/>
              </a:ext>
            </a:extLst>
          </p:cNvPr>
          <p:cNvSpPr/>
          <p:nvPr/>
        </p:nvSpPr>
        <p:spPr>
          <a:xfrm>
            <a:off x="1914941" y="3413843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7F507-F76B-8876-E054-820A6C801A5C}"/>
              </a:ext>
            </a:extLst>
          </p:cNvPr>
          <p:cNvSpPr/>
          <p:nvPr/>
        </p:nvSpPr>
        <p:spPr>
          <a:xfrm>
            <a:off x="1258957" y="3758399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CB028-2ACB-C95D-E6CE-1CB2459542EE}"/>
              </a:ext>
            </a:extLst>
          </p:cNvPr>
          <p:cNvSpPr/>
          <p:nvPr/>
        </p:nvSpPr>
        <p:spPr>
          <a:xfrm>
            <a:off x="202095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181D-4C7B-9632-6EBF-7BBC6D07F37E}"/>
              </a:ext>
            </a:extLst>
          </p:cNvPr>
          <p:cNvSpPr/>
          <p:nvPr/>
        </p:nvSpPr>
        <p:spPr>
          <a:xfrm>
            <a:off x="223630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7060-6EEE-172E-B094-4C36B20B3BBF}"/>
              </a:ext>
            </a:extLst>
          </p:cNvPr>
          <p:cNvSpPr/>
          <p:nvPr/>
        </p:nvSpPr>
        <p:spPr>
          <a:xfrm>
            <a:off x="247484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F8E9-EDA4-352A-7422-5D171615003D}"/>
              </a:ext>
            </a:extLst>
          </p:cNvPr>
          <p:cNvSpPr/>
          <p:nvPr/>
        </p:nvSpPr>
        <p:spPr>
          <a:xfrm>
            <a:off x="269018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D83D3-1174-A713-34FD-9AFB5A1F7A8D}"/>
              </a:ext>
            </a:extLst>
          </p:cNvPr>
          <p:cNvSpPr/>
          <p:nvPr/>
        </p:nvSpPr>
        <p:spPr>
          <a:xfrm>
            <a:off x="290553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C15C1-46EE-6460-76B3-AB06A7BCDE25}"/>
              </a:ext>
            </a:extLst>
          </p:cNvPr>
          <p:cNvSpPr/>
          <p:nvPr/>
        </p:nvSpPr>
        <p:spPr>
          <a:xfrm>
            <a:off x="314407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CEAC8-0E15-2422-567C-5C487A90AC42}"/>
              </a:ext>
            </a:extLst>
          </p:cNvPr>
          <p:cNvSpPr/>
          <p:nvPr/>
        </p:nvSpPr>
        <p:spPr>
          <a:xfrm>
            <a:off x="3356110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AF0A0-03AF-B5A2-694B-E44F1D06BAFE}"/>
              </a:ext>
            </a:extLst>
          </p:cNvPr>
          <p:cNvSpPr/>
          <p:nvPr/>
        </p:nvSpPr>
        <p:spPr>
          <a:xfrm>
            <a:off x="3571458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4C81C-056C-9A97-001C-6B3304BF58FB}"/>
              </a:ext>
            </a:extLst>
          </p:cNvPr>
          <p:cNvSpPr/>
          <p:nvPr/>
        </p:nvSpPr>
        <p:spPr>
          <a:xfrm>
            <a:off x="3809997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3AE37-571F-8FCD-0C1C-11D59CA58089}"/>
              </a:ext>
            </a:extLst>
          </p:cNvPr>
          <p:cNvSpPr/>
          <p:nvPr/>
        </p:nvSpPr>
        <p:spPr>
          <a:xfrm>
            <a:off x="4005456" y="3498974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E703F-6324-4036-1059-5D40EB813DD3}"/>
              </a:ext>
            </a:extLst>
          </p:cNvPr>
          <p:cNvSpPr txBox="1"/>
          <p:nvPr/>
        </p:nvSpPr>
        <p:spPr>
          <a:xfrm>
            <a:off x="2020956" y="516313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4EA85-0B0A-4E62-CF89-313169F775F7}"/>
              </a:ext>
            </a:extLst>
          </p:cNvPr>
          <p:cNvCxnSpPr>
            <a:endCxn id="20" idx="0"/>
          </p:cNvCxnSpPr>
          <p:nvPr/>
        </p:nvCxnSpPr>
        <p:spPr>
          <a:xfrm flipH="1">
            <a:off x="2413981" y="4566782"/>
            <a:ext cx="276205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AC28FDC-1874-9139-0CFF-7F7EE5331AF0}"/>
              </a:ext>
            </a:extLst>
          </p:cNvPr>
          <p:cNvSpPr/>
          <p:nvPr/>
        </p:nvSpPr>
        <p:spPr>
          <a:xfrm>
            <a:off x="4343389" y="373088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4A0F15E-07E0-1D7D-B818-E2ECEEB42628}"/>
              </a:ext>
            </a:extLst>
          </p:cNvPr>
          <p:cNvSpPr/>
          <p:nvPr/>
        </p:nvSpPr>
        <p:spPr>
          <a:xfrm>
            <a:off x="5075583" y="3506608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90D2EFD-5EF4-B2E2-BCEF-D9D5B69DDA95}"/>
              </a:ext>
            </a:extLst>
          </p:cNvPr>
          <p:cNvSpPr/>
          <p:nvPr/>
        </p:nvSpPr>
        <p:spPr>
          <a:xfrm>
            <a:off x="6707247" y="3705390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12659A-398D-FD35-CF3C-C59B397CEF06}"/>
              </a:ext>
            </a:extLst>
          </p:cNvPr>
          <p:cNvSpPr/>
          <p:nvPr/>
        </p:nvSpPr>
        <p:spPr>
          <a:xfrm>
            <a:off x="7480838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A455EE4-2ACA-A3C5-A7E7-C2099FA4E415}"/>
              </a:ext>
            </a:extLst>
          </p:cNvPr>
          <p:cNvSpPr/>
          <p:nvPr/>
        </p:nvSpPr>
        <p:spPr>
          <a:xfrm>
            <a:off x="9112502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042B244-9B81-983F-BDBE-72200827EC58}"/>
              </a:ext>
            </a:extLst>
          </p:cNvPr>
          <p:cNvSpPr/>
          <p:nvPr/>
        </p:nvSpPr>
        <p:spPr>
          <a:xfrm>
            <a:off x="9844662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659FB76-E9DB-CF7E-03E3-2E2BBF385EBA}"/>
              </a:ext>
            </a:extLst>
          </p:cNvPr>
          <p:cNvSpPr/>
          <p:nvPr/>
        </p:nvSpPr>
        <p:spPr>
          <a:xfrm>
            <a:off x="11476326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D7D7-47CE-2FD7-27ED-526107106999}"/>
              </a:ext>
            </a:extLst>
          </p:cNvPr>
          <p:cNvCxnSpPr/>
          <p:nvPr/>
        </p:nvCxnSpPr>
        <p:spPr>
          <a:xfrm>
            <a:off x="0" y="3260034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ECB4BC-3C2C-E6AA-DABC-B314A3568982}"/>
              </a:ext>
            </a:extLst>
          </p:cNvPr>
          <p:cNvCxnSpPr/>
          <p:nvPr/>
        </p:nvCxnSpPr>
        <p:spPr>
          <a:xfrm>
            <a:off x="-19876" y="4644887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6A4C2C9-6DC0-6EEA-68F9-FBF9B20E196C}"/>
              </a:ext>
            </a:extLst>
          </p:cNvPr>
          <p:cNvSpPr/>
          <p:nvPr/>
        </p:nvSpPr>
        <p:spPr>
          <a:xfrm rot="5400000">
            <a:off x="5840896" y="-82828"/>
            <a:ext cx="609602" cy="11483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7CCFDA-8AD3-9829-47DE-2FB18C02E0A3}"/>
              </a:ext>
            </a:extLst>
          </p:cNvPr>
          <p:cNvSpPr txBox="1"/>
          <p:nvPr/>
        </p:nvSpPr>
        <p:spPr>
          <a:xfrm>
            <a:off x="5688955" y="602974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27414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1CB-AAF8-7241-2334-9CBACA93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9124-9F6B-242E-134C-E37C4011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Reading, Writing &amp; Piping</a:t>
            </a:r>
          </a:p>
        </p:txBody>
      </p:sp>
    </p:spTree>
    <p:extLst>
      <p:ext uri="{BB962C8B-B14F-4D97-AF65-F5344CB8AC3E}">
        <p14:creationId xmlns:p14="http://schemas.microsoft.com/office/powerpoint/2010/main" val="410685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7CD-31D5-031B-126B-69F4777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054-FFD5-F2CA-E5DD-BCB2C0E9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</a:t>
            </a:r>
            <a:r>
              <a:rPr lang="en-US"/>
              <a:t>is written and read</a:t>
            </a:r>
          </a:p>
        </p:txBody>
      </p:sp>
    </p:spTree>
    <p:extLst>
      <p:ext uri="{BB962C8B-B14F-4D97-AF65-F5344CB8AC3E}">
        <p14:creationId xmlns:p14="http://schemas.microsoft.com/office/powerpoint/2010/main" val="2668892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829-7DB0-BF4F-E449-2732B74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C0D695-2BF0-5BAB-A43A-EB6657CE2F69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Rendering HTML as Response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641514-C3EC-2093-81B4-273595A591AC}"/>
              </a:ext>
            </a:extLst>
          </p:cNvPr>
          <p:cNvSpPr txBox="1">
            <a:spLocks/>
          </p:cNvSpPr>
          <p:nvPr/>
        </p:nvSpPr>
        <p:spPr>
          <a:xfrm>
            <a:off x="838200" y="16190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JSON as Response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26C7B-45D2-484C-04CB-82148069C4EB}"/>
              </a:ext>
            </a:extLst>
          </p:cNvPr>
          <p:cNvSpPr txBox="1">
            <a:spLocks/>
          </p:cNvSpPr>
          <p:nvPr/>
        </p:nvSpPr>
        <p:spPr>
          <a:xfrm>
            <a:off x="838200" y="2281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92819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DDDE-78BA-C0A7-E12F-9FB5A96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Npm</a:t>
            </a:r>
          </a:p>
          <a:p>
            <a:pPr marL="0" indent="0">
              <a:buNone/>
            </a:pPr>
            <a:r>
              <a:rPr lang="en-US" dirty="0"/>
              <a:t>Npm install</a:t>
            </a:r>
          </a:p>
          <a:p>
            <a:pPr marL="0" indent="0">
              <a:buNone/>
            </a:pPr>
            <a:r>
              <a:rPr lang="en-US" dirty="0"/>
              <a:t>NPM Scripts</a:t>
            </a:r>
          </a:p>
          <a:p>
            <a:pPr marL="0" indent="0">
              <a:buNone/>
            </a:pPr>
            <a:r>
              <a:rPr lang="en-US" dirty="0"/>
              <a:t>Installing 3</a:t>
            </a:r>
            <a:r>
              <a:rPr lang="en-US" baseline="30000" dirty="0"/>
              <a:t>rd</a:t>
            </a:r>
            <a:r>
              <a:rPr lang="en-US" dirty="0"/>
              <a:t> Party Package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Errors</a:t>
            </a:r>
          </a:p>
          <a:p>
            <a:pPr marL="0" indent="0">
              <a:buNone/>
            </a:pPr>
            <a:r>
              <a:rPr lang="en-US" dirty="0"/>
              <a:t>-Syntax Errors</a:t>
            </a:r>
          </a:p>
          <a:p>
            <a:pPr marL="0" indent="0">
              <a:buNone/>
            </a:pPr>
            <a:r>
              <a:rPr lang="en-US" dirty="0"/>
              <a:t>-Runtime Errors</a:t>
            </a:r>
          </a:p>
          <a:p>
            <a:pPr marL="0" indent="0">
              <a:buNone/>
            </a:pPr>
            <a:r>
              <a:rPr lang="en-US" dirty="0"/>
              <a:t>-Logical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710894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C2B7-814E-687D-3E4B-28D14B6F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DCCF-ECB7-8536-F552-057B84CA07C0}"/>
              </a:ext>
            </a:extLst>
          </p:cNvPr>
          <p:cNvSpPr/>
          <p:nvPr/>
        </p:nvSpPr>
        <p:spPr>
          <a:xfrm>
            <a:off x="980661" y="157700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0A077-AC18-1613-FB65-CAC6ABC4F82B}"/>
              </a:ext>
            </a:extLst>
          </p:cNvPr>
          <p:cNvSpPr/>
          <p:nvPr/>
        </p:nvSpPr>
        <p:spPr>
          <a:xfrm>
            <a:off x="980661" y="2660374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848BC-ED44-1B28-4270-4C43BF71E636}"/>
              </a:ext>
            </a:extLst>
          </p:cNvPr>
          <p:cNvSpPr/>
          <p:nvPr/>
        </p:nvSpPr>
        <p:spPr>
          <a:xfrm>
            <a:off x="1086678" y="355751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1F0C5-4632-A45B-FD4C-5FA8BCCAC70D}"/>
              </a:ext>
            </a:extLst>
          </p:cNvPr>
          <p:cNvSpPr/>
          <p:nvPr/>
        </p:nvSpPr>
        <p:spPr>
          <a:xfrm>
            <a:off x="980661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D9A82-C735-8BB2-0EB7-BCBA1C33859D}"/>
              </a:ext>
            </a:extLst>
          </p:cNvPr>
          <p:cNvSpPr/>
          <p:nvPr/>
        </p:nvSpPr>
        <p:spPr>
          <a:xfrm>
            <a:off x="6440557" y="1633849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npm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317B5-F0E1-F7A8-309B-EB2676E16A2F}"/>
              </a:ext>
            </a:extLst>
          </p:cNvPr>
          <p:cNvSpPr/>
          <p:nvPr/>
        </p:nvSpPr>
        <p:spPr>
          <a:xfrm>
            <a:off x="6877878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A6CF5-C6B6-3661-D0EF-F7ECE81A5918}"/>
              </a:ext>
            </a:extLst>
          </p:cNvPr>
          <p:cNvSpPr/>
          <p:nvPr/>
        </p:nvSpPr>
        <p:spPr>
          <a:xfrm>
            <a:off x="6917635" y="5559287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F1038-E0D9-90C7-BB70-2E0A74BDA16D}"/>
              </a:ext>
            </a:extLst>
          </p:cNvPr>
          <p:cNvSpPr txBox="1"/>
          <p:nvPr/>
        </p:nvSpPr>
        <p:spPr>
          <a:xfrm>
            <a:off x="6877878" y="3843130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Installed via npm</a:t>
            </a:r>
          </a:p>
        </p:txBody>
      </p:sp>
    </p:spTree>
    <p:extLst>
      <p:ext uri="{BB962C8B-B14F-4D97-AF65-F5344CB8AC3E}">
        <p14:creationId xmlns:p14="http://schemas.microsoft.com/office/powerpoint/2010/main" val="3458541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E8AAB-F38A-EDDC-D33A-12B14E5B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EBD97-BEE9-BAC5-4223-9F0BE444C19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740AA-AE37-01B9-B41F-1DE4A1988BB8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D64BFD-A5D0-7207-052F-9168941BBEB5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stands for “Node Package Manager” and it allows you to manage your node project and its dependencies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You can initialize a project with npm init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scripts can be defined in the package.json to give you “shortcuts” to common tasks/ commands.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93078-7038-ED46-539A-F045BBD9B67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npm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A9588AF-3566-1E16-709F-273DDE0E113B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projects typically don’t just use core modules and custom code but also third-party packages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install them via npm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differentiate between production dependencies (--save), development dependencies(--save-dev) and global dependencies (-g)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392BF-AD49-56A4-4837-D769EC819187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rd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Party Packages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24F4A-BCAF-BDDB-C46F-994E1C8D3B9D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the VS Code Node debugger to step into your code.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Analyze variable values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Look into variables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Set breakpoints cleverly.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DBF03-BAB5-A591-4E75-B6CAF240BAB7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Debugging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9F606-D839-5E88-7235-3D9582BEF7A9}"/>
              </a:ext>
            </a:extLst>
          </p:cNvPr>
          <p:cNvSpPr/>
          <p:nvPr/>
        </p:nvSpPr>
        <p:spPr>
          <a:xfrm>
            <a:off x="318051" y="4324969"/>
            <a:ext cx="71031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Syntax, runtime and logical errors can break your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 and runtime errors throw error messages (with line numbers)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Logical errors can be fixed with testing and the help of the debugger.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4CFEC-7296-8AAC-81DE-F0C788E8510F}"/>
              </a:ext>
            </a:extLst>
          </p:cNvPr>
          <p:cNvSpPr/>
          <p:nvPr/>
        </p:nvSpPr>
        <p:spPr>
          <a:xfrm>
            <a:off x="318052" y="3928606"/>
            <a:ext cx="71031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622846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6B57-5AC7-C27B-9A5E-8885997F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0DEA-D807-A433-76CA-519AC0B8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re-invent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103289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2CE1-8EF5-CB84-2673-76DD495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9446-6552-A043-BC71-B63D62F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 &amp; Res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28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F38D-9307-88DD-13F9-D002B6F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229A-C5E2-F979-2E54-7A41E5AD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410907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2901-4C04-6453-EDF8-AB3562D3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02C4-B96F-548C-E506-C6AD78B9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 err="1"/>
              <a:t>Adonis.js</a:t>
            </a:r>
            <a:endParaRPr lang="en-US" dirty="0"/>
          </a:p>
          <a:p>
            <a:r>
              <a:rPr lang="en-US" dirty="0"/>
              <a:t>Koa</a:t>
            </a:r>
          </a:p>
          <a:p>
            <a:r>
              <a:rPr lang="en-US" dirty="0" err="1"/>
              <a:t>Sails.js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91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9226-2023-71D1-4C2F-5E182B3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745A6-5565-9796-7EAA-E187314DCB3C}"/>
              </a:ext>
            </a:extLst>
          </p:cNvPr>
          <p:cNvSpPr/>
          <p:nvPr/>
        </p:nvSpPr>
        <p:spPr>
          <a:xfrm>
            <a:off x="4346712" y="145773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F3AE4-73DF-A02D-0D59-AD5CA533194D}"/>
              </a:ext>
            </a:extLst>
          </p:cNvPr>
          <p:cNvSpPr/>
          <p:nvPr/>
        </p:nvSpPr>
        <p:spPr>
          <a:xfrm>
            <a:off x="4346710" y="255801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F6BFA-DF7E-4728-0DC3-0ACF7B49751F}"/>
              </a:ext>
            </a:extLst>
          </p:cNvPr>
          <p:cNvSpPr/>
          <p:nvPr/>
        </p:nvSpPr>
        <p:spPr>
          <a:xfrm>
            <a:off x="4346710" y="361818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3487B-EE59-8BA3-CF3D-71ECDE6068AD}"/>
              </a:ext>
            </a:extLst>
          </p:cNvPr>
          <p:cNvSpPr/>
          <p:nvPr/>
        </p:nvSpPr>
        <p:spPr>
          <a:xfrm>
            <a:off x="4346711" y="481088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9B105AF-864F-496A-C790-EF1F0AB43C1E}"/>
              </a:ext>
            </a:extLst>
          </p:cNvPr>
          <p:cNvSpPr/>
          <p:nvPr/>
        </p:nvSpPr>
        <p:spPr>
          <a:xfrm>
            <a:off x="5499652" y="2054087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C0B6FAB-64F8-D7A7-71E8-598CCAEFD8C6}"/>
              </a:ext>
            </a:extLst>
          </p:cNvPr>
          <p:cNvSpPr/>
          <p:nvPr/>
        </p:nvSpPr>
        <p:spPr>
          <a:xfrm>
            <a:off x="5499652" y="306725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4692787-2B1F-87B9-2EF3-DFA33935C80A}"/>
              </a:ext>
            </a:extLst>
          </p:cNvPr>
          <p:cNvSpPr/>
          <p:nvPr/>
        </p:nvSpPr>
        <p:spPr>
          <a:xfrm>
            <a:off x="5499652" y="4211224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8B86B6-2DA9-BE7B-6176-347AADDA17B7}"/>
              </a:ext>
            </a:extLst>
          </p:cNvPr>
          <p:cNvSpPr/>
          <p:nvPr/>
        </p:nvSpPr>
        <p:spPr>
          <a:xfrm>
            <a:off x="5506276" y="542807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5D948-AE04-A9C1-44EF-182F3B426447}"/>
              </a:ext>
            </a:extLst>
          </p:cNvPr>
          <p:cNvSpPr/>
          <p:nvPr/>
        </p:nvSpPr>
        <p:spPr>
          <a:xfrm>
            <a:off x="7818783" y="2558015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ED00E-6810-7CF5-178F-7401575DB49B}"/>
              </a:ext>
            </a:extLst>
          </p:cNvPr>
          <p:cNvSpPr/>
          <p:nvPr/>
        </p:nvSpPr>
        <p:spPr>
          <a:xfrm>
            <a:off x="7818783" y="3618189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986F-0069-4931-8F14-61B414CB6E51}"/>
              </a:ext>
            </a:extLst>
          </p:cNvPr>
          <p:cNvSpPr txBox="1"/>
          <p:nvPr/>
        </p:nvSpPr>
        <p:spPr>
          <a:xfrm>
            <a:off x="6069435" y="3123652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40AEE-5131-9228-0FCA-9216BA455DB8}"/>
              </a:ext>
            </a:extLst>
          </p:cNvPr>
          <p:cNvSpPr txBox="1"/>
          <p:nvPr/>
        </p:nvSpPr>
        <p:spPr>
          <a:xfrm>
            <a:off x="6096000" y="4211224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0631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7E51-170A-5997-9FAC-4F9A90C2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20A-C33D-C03F-F921-29C97BA2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Installing express</a:t>
            </a:r>
          </a:p>
          <a:p>
            <a:r>
              <a:rPr lang="en-US" dirty="0"/>
              <a:t>Adding middleware</a:t>
            </a:r>
          </a:p>
          <a:p>
            <a:r>
              <a:rPr lang="en-US" dirty="0"/>
              <a:t>How middleware works</a:t>
            </a:r>
          </a:p>
          <a:p>
            <a:r>
              <a:rPr lang="en-US" dirty="0"/>
              <a:t>Looking behind the scenes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Limiting Middleware 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/>
              <a:t>Adding a 404 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3D4-DF2B-F134-5B6A-6BEB9B0C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71F9-6B49-C49D-B0F2-5C6BC05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Project Using Express.js</a:t>
            </a:r>
          </a:p>
          <a:p>
            <a:pPr marL="0" indent="0">
              <a:buNone/>
            </a:pPr>
            <a:r>
              <a:rPr lang="en-US" dirty="0"/>
              <a:t>‘npm install express-generator –g’</a:t>
            </a:r>
          </a:p>
          <a:p>
            <a:pPr marL="0" indent="0">
              <a:buNone/>
            </a:pPr>
            <a:r>
              <a:rPr lang="en-US" dirty="0"/>
              <a:t>‘express –-view=</a:t>
            </a:r>
            <a:r>
              <a:rPr lang="en-US" dirty="0" err="1"/>
              <a:t>hbs</a:t>
            </a:r>
            <a:r>
              <a:rPr lang="en-US" dirty="0"/>
              <a:t> nodeexp1’</a:t>
            </a:r>
          </a:p>
          <a:p>
            <a:pPr marL="0" indent="0">
              <a:buNone/>
            </a:pPr>
            <a:r>
              <a:rPr lang="en-US" dirty="0"/>
              <a:t>‘npm </a:t>
            </a:r>
            <a:r>
              <a:rPr lang="en-US" dirty="0" err="1"/>
              <a:t>i</a:t>
            </a:r>
            <a:r>
              <a:rPr lang="en-US" dirty="0"/>
              <a:t> '</a:t>
            </a:r>
          </a:p>
        </p:txBody>
      </p:sp>
    </p:spTree>
    <p:extLst>
      <p:ext uri="{BB962C8B-B14F-4D97-AF65-F5344CB8AC3E}">
        <p14:creationId xmlns:p14="http://schemas.microsoft.com/office/powerpoint/2010/main" val="4237926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381A-0A74-7A9C-E212-D66D0776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702"/>
            <a:ext cx="10515600" cy="6194323"/>
          </a:xfrm>
        </p:spPr>
        <p:txBody>
          <a:bodyPr/>
          <a:lstStyle/>
          <a:p>
            <a:r>
              <a:rPr lang="en-US" dirty="0"/>
              <a:t>Change template engine in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GET &amp; </a:t>
            </a:r>
            <a:r>
              <a:rPr lang="en-US"/>
              <a:t>POST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2896-B1F3-F12F-F3F5-B9626792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5896744"/>
          </a:xfrm>
        </p:spPr>
        <p:txBody>
          <a:bodyPr/>
          <a:lstStyle/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404 page</a:t>
            </a:r>
          </a:p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</a:t>
            </a:r>
          </a:p>
          <a:p>
            <a:r>
              <a:rPr lang="en-US" dirty="0"/>
              <a:t>Serving files statically</a:t>
            </a:r>
          </a:p>
        </p:txBody>
      </p:sp>
    </p:spTree>
    <p:extLst>
      <p:ext uri="{BB962C8B-B14F-4D97-AF65-F5344CB8AC3E}">
        <p14:creationId xmlns:p14="http://schemas.microsoft.com/office/powerpoint/2010/main" val="177935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BF159-E2B3-BBDB-915B-5175E6E4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33E14-4FC9-53FF-0C46-0F805DFE1775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23AE32-B2B9-50EC-7F0D-B47C86B39FDA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EBE83-A496-4F7D-BED2-DE77A95FB141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Express.js is Node.js framework – a package that adds a bunch of utility functions and tools and a clear set of rules on how the app should be built (middleware!)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It’s highly extensible and other packages can be plugged into it (middleware!)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A0616A-F6EA-4089-6749-A416D659FBFC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What is Express.js?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9540D23-7FE9-E506-BEAB-E066CADB44A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filter requests by path and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you filter by method, paths are matched exactly, otherwise, the first segment of a URL is matched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use the </a:t>
            </a:r>
            <a:r>
              <a:rPr lang="en-US" dirty="0" err="1"/>
              <a:t>express.Router</a:t>
            </a:r>
            <a:r>
              <a:rPr lang="en-US" dirty="0"/>
              <a:t>() to split your routes across files </a:t>
            </a:r>
            <a:r>
              <a:rPr lang="en-US" dirty="0" err="1"/>
              <a:t>elegately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EED2D-8FAF-A012-81EA-47F131BF8DBD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C5EFD-6434-5727-A713-6876F3AC7F13}"/>
              </a:ext>
            </a:extLst>
          </p:cNvPr>
          <p:cNvSpPr/>
          <p:nvPr/>
        </p:nvSpPr>
        <p:spPr>
          <a:xfrm>
            <a:off x="5973097" y="4675093"/>
            <a:ext cx="606650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You’re not limited to serving dummy text as a response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</a:t>
            </a:r>
            <a:r>
              <a:rPr lang="en-US" dirty="0" err="1"/>
              <a:t>sendFile</a:t>
            </a:r>
            <a:r>
              <a:rPr lang="en-US" dirty="0"/>
              <a:t>() to your users – e.g. HTML files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a request is directly made for a file(e.g. a .</a:t>
            </a:r>
            <a:r>
              <a:rPr lang="en-US" dirty="0" err="1"/>
              <a:t>css</a:t>
            </a:r>
            <a:r>
              <a:rPr lang="en-US" dirty="0"/>
              <a:t> file is requested), you can enable static  serving for such files via </a:t>
            </a:r>
            <a:r>
              <a:rPr lang="en-US" dirty="0" err="1"/>
              <a:t>express.static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F11DD-B5AA-A527-D51B-FA7F555CE02A}"/>
              </a:ext>
            </a:extLst>
          </p:cNvPr>
          <p:cNvSpPr/>
          <p:nvPr/>
        </p:nvSpPr>
        <p:spPr>
          <a:xfrm>
            <a:off x="5973100" y="4007588"/>
            <a:ext cx="6066504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Serve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C430D-BC77-A6D0-1D8E-9004B76E1474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Express.js relies heavily on middleware functions – you can easily add them by calling use().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Middleware functions handle a request and should call next() to forward the request to the next function in line or send a response.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12647-8B66-2947-2115-435187C2EAFC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Middleware, next() and res()</a:t>
            </a:r>
          </a:p>
        </p:txBody>
      </p:sp>
    </p:spTree>
    <p:extLst>
      <p:ext uri="{BB962C8B-B14F-4D97-AF65-F5344CB8AC3E}">
        <p14:creationId xmlns:p14="http://schemas.microsoft.com/office/powerpoint/2010/main" val="408669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7BB0-394E-193E-AAB2-84A5A823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828E-23B8-D2F5-4E5C-42D3F06C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Data Across Requests &amp; Users</a:t>
            </a:r>
          </a:p>
          <a:p>
            <a:r>
              <a:rPr lang="en-US" dirty="0"/>
              <a:t>Installing &amp; implementing Pug</a:t>
            </a:r>
          </a:p>
          <a:p>
            <a:r>
              <a:rPr lang="en-US" dirty="0"/>
              <a:t>Converting HTML files to Pug</a:t>
            </a:r>
          </a:p>
          <a:p>
            <a:r>
              <a:rPr lang="en-US" dirty="0"/>
              <a:t>Adding </a:t>
            </a:r>
            <a:r>
              <a:rPr lang="en-US"/>
              <a:t>a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5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9890-93A4-8F78-C9B2-BFB85570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1AEFA-1371-423A-9CB0-C1193B1C7CB1}"/>
              </a:ext>
            </a:extLst>
          </p:cNvPr>
          <p:cNvSpPr/>
          <p:nvPr/>
        </p:nvSpPr>
        <p:spPr>
          <a:xfrm>
            <a:off x="3834581" y="1690688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HTMLish</a:t>
            </a:r>
            <a:r>
              <a:rPr lang="en-US" dirty="0"/>
              <a:t>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97EE5-B5FF-5A29-ADD3-58AABF84C979}"/>
              </a:ext>
            </a:extLst>
          </p:cNvPr>
          <p:cNvSpPr/>
          <p:nvPr/>
        </p:nvSpPr>
        <p:spPr>
          <a:xfrm>
            <a:off x="3834580" y="4439264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Placeholders/Snippets with HTML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8D8B1-505D-E86C-C8CE-E0961CB8D374}"/>
              </a:ext>
            </a:extLst>
          </p:cNvPr>
          <p:cNvSpPr/>
          <p:nvPr/>
        </p:nvSpPr>
        <p:spPr>
          <a:xfrm>
            <a:off x="3834581" y="5897563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CE2E8-AF67-6DDF-F483-7830DF7F6A3C}"/>
              </a:ext>
            </a:extLst>
          </p:cNvPr>
          <p:cNvSpPr/>
          <p:nvPr/>
        </p:nvSpPr>
        <p:spPr>
          <a:xfrm>
            <a:off x="8893277" y="3198813"/>
            <a:ext cx="3052916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Templating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6632A-1CCF-48A3-653B-F125DA34A4DC}"/>
              </a:ext>
            </a:extLst>
          </p:cNvPr>
          <p:cNvSpPr/>
          <p:nvPr/>
        </p:nvSpPr>
        <p:spPr>
          <a:xfrm>
            <a:off x="245807" y="3016251"/>
            <a:ext cx="3052917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Node/Express Content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AB2FF31-EB98-C5E5-160A-D25A5DACEFDF}"/>
              </a:ext>
            </a:extLst>
          </p:cNvPr>
          <p:cNvSpPr/>
          <p:nvPr/>
        </p:nvSpPr>
        <p:spPr>
          <a:xfrm>
            <a:off x="5309419" y="2625213"/>
            <a:ext cx="1106129" cy="15633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2EAAACB-E245-6014-B805-F9754010C855}"/>
              </a:ext>
            </a:extLst>
          </p:cNvPr>
          <p:cNvSpPr/>
          <p:nvPr/>
        </p:nvSpPr>
        <p:spPr>
          <a:xfrm>
            <a:off x="5279921" y="5167312"/>
            <a:ext cx="816079" cy="6489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2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39A3-B9F2-B2FC-6BF5-F40E6141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1E430-805B-380F-6D2D-F588B4BFE72A}"/>
              </a:ext>
            </a:extLst>
          </p:cNvPr>
          <p:cNvSpPr/>
          <p:nvPr/>
        </p:nvSpPr>
        <p:spPr>
          <a:xfrm>
            <a:off x="486697" y="1572701"/>
            <a:ext cx="1887794" cy="6690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ADB7D-7D28-B0D3-290B-9731C6BE910A}"/>
              </a:ext>
            </a:extLst>
          </p:cNvPr>
          <p:cNvSpPr/>
          <p:nvPr/>
        </p:nvSpPr>
        <p:spPr>
          <a:xfrm>
            <a:off x="4675239" y="1543204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Pug (Jade)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783EC6-2ECC-913B-D3BF-4FCE5D0D7748}"/>
              </a:ext>
            </a:extLst>
          </p:cNvPr>
          <p:cNvSpPr/>
          <p:nvPr/>
        </p:nvSpPr>
        <p:spPr>
          <a:xfrm>
            <a:off x="9398409" y="1572701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Handlebars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18833-A05D-A324-4499-B95C31ED7CA3}"/>
              </a:ext>
            </a:extLst>
          </p:cNvPr>
          <p:cNvSpPr/>
          <p:nvPr/>
        </p:nvSpPr>
        <p:spPr>
          <a:xfrm>
            <a:off x="486697" y="2861187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&lt;%= name %&gt; &lt;/p&gt;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C2E0FD-44D6-6679-46D6-488E44F35AC0}"/>
              </a:ext>
            </a:extLst>
          </p:cNvPr>
          <p:cNvSpPr/>
          <p:nvPr/>
        </p:nvSpPr>
        <p:spPr>
          <a:xfrm>
            <a:off x="4232787" y="2890890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#{name}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E8835-0B14-0C24-6CEF-F4E310EFB50B}"/>
              </a:ext>
            </a:extLst>
          </p:cNvPr>
          <p:cNvSpPr/>
          <p:nvPr/>
        </p:nvSpPr>
        <p:spPr>
          <a:xfrm>
            <a:off x="8581103" y="2894474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 { { name } } &lt;/p&gt;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59BF8-9E70-3A48-AB0D-F42A7BB565D2}"/>
              </a:ext>
            </a:extLst>
          </p:cNvPr>
          <p:cNvSpPr/>
          <p:nvPr/>
        </p:nvSpPr>
        <p:spPr>
          <a:xfrm>
            <a:off x="589936" y="4739608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plain JS in your </a:t>
            </a:r>
            <a:r>
              <a:rPr lang="en-US" dirty="0" err="1"/>
              <a:t>templats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EB91B-CD5E-2103-468D-740D290C53C8}"/>
              </a:ext>
            </a:extLst>
          </p:cNvPr>
          <p:cNvSpPr/>
          <p:nvPr/>
        </p:nvSpPr>
        <p:spPr>
          <a:xfrm>
            <a:off x="4232786" y="4677237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minimal HTML and custom template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1FF40-1680-EB0D-7A1E-9E2D655AD6EB}"/>
              </a:ext>
            </a:extLst>
          </p:cNvPr>
          <p:cNvSpPr/>
          <p:nvPr/>
        </p:nvSpPr>
        <p:spPr>
          <a:xfrm>
            <a:off x="8581102" y="4666073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custom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336443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C2C0-9E7A-CCF0-6DC4-E8BCE2A4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179C-5740-D46D-A931-516CBB36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2201</Words>
  <Application>Microsoft Macintosh PowerPoint</Application>
  <PresentationFormat>Widescreen</PresentationFormat>
  <Paragraphs>389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PowerPoint Presentation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  <vt:lpstr>PowerPoint Presentation</vt:lpstr>
      <vt:lpstr>What is Node.js?</vt:lpstr>
      <vt:lpstr>Why Node.js?</vt:lpstr>
      <vt:lpstr>When to use Node.js?</vt:lpstr>
      <vt:lpstr>What is V8 JS Engine?</vt:lpstr>
      <vt:lpstr>What you need to know?</vt:lpstr>
      <vt:lpstr>Why buffer?</vt:lpstr>
      <vt:lpstr>What is buffer?</vt:lpstr>
      <vt:lpstr>How to work buffer?</vt:lpstr>
      <vt:lpstr>Streams</vt:lpstr>
      <vt:lpstr>Streams</vt:lpstr>
      <vt:lpstr>Type of Streams</vt:lpstr>
      <vt:lpstr>File System</vt:lpstr>
      <vt:lpstr>PowerPoint Presentation</vt:lpstr>
      <vt:lpstr>Npm &amp; Packages</vt:lpstr>
      <vt:lpstr>PowerPoint Presentation</vt:lpstr>
      <vt:lpstr>Express.js</vt:lpstr>
      <vt:lpstr>Module</vt:lpstr>
      <vt:lpstr>What and Why?</vt:lpstr>
      <vt:lpstr>Alternative</vt:lpstr>
      <vt:lpstr>It’s all about Middleware</vt:lpstr>
      <vt:lpstr>Express</vt:lpstr>
      <vt:lpstr>Express</vt:lpstr>
      <vt:lpstr>PowerPoint Presentation</vt:lpstr>
      <vt:lpstr>PowerPoint Presentation</vt:lpstr>
      <vt:lpstr>PowerPoint Presentation</vt:lpstr>
      <vt:lpstr>Template Engine</vt:lpstr>
      <vt:lpstr>Templating Engines</vt:lpstr>
      <vt:lpstr>Available Templating Engines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18</cp:revision>
  <dcterms:created xsi:type="dcterms:W3CDTF">2025-01-06T13:42:45Z</dcterms:created>
  <dcterms:modified xsi:type="dcterms:W3CDTF">2025-01-28T15:38:04Z</dcterms:modified>
</cp:coreProperties>
</file>