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30"/>
    <p:restoredTop sz="94628"/>
  </p:normalViewPr>
  <p:slideViewPr>
    <p:cSldViewPr snapToGrid="0">
      <p:cViewPr varScale="1">
        <p:scale>
          <a:sx n="96" d="100"/>
          <a:sy n="96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08T14:34:27.018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958 1744 24575,'-9'0'0,"-1"0"0,1 0 0,3-4 0,2-1 0,0 0 0,-1 0 0,-5 5 0,1 0 0,-1 0 0,1 0 0,-1 0 0,1 0 0,-1 0 0,1-4 0,-1 3 0,5-7 0,-3 7 0,2-4 0,-3 5 0,-1 0 0,-8-4 0,3 3 0,-21-16 0,14 14 0,-22-14 0,26 12 0,-17-5 0,24 5 0,-20-3 0,19 7 0,-10-4 0,16 1 0,-6-1 0,5-4 0,-6-1 0,3 5 0,1 1 0,3-1 0,-2-4 0,-1-2 0,-2 2 0,-7 0 0,7 4 0,-2-4 0,3-1 0,1 5 0,-9-12-6784,2 10 6784,-3-11 0,6 8 0,-10-8 0,11 7 0,-10-12 0,12 9 0,-8-9 6784,7 3-6784,-12-16 0,13 14 0,-8-18 0,3 15 0,-4-8 0,4 5 0,2 4 0,3 1 0,1 4 0,3-4 0,-2-6 0,3 8 0,-1-14 0,-2 23 0,3-19 0,0 15 0,0-7 0,5 0 0,0 3 0,-4-3 0,3 4 0,-3 0 0,0-4 0,-2 7 0,1-19 0,1 22 0,4-22 0,0 23 0,0-6 0,0 9 0,0-9 0,0 6 0,4-14 0,1 10 0,0-7 0,0 4 0,-1 0 0,1 5 0,0-17 0,3 17 0,-2-12 0,-1 17 0,-1-9 0,-4 6 0,4-10 0,1 11 0,0-2 0,4-1 0,0-1 0,1 5 0,8-12 0,-3 11 0,-1-12 0,0 4 0,-1 0 0,-2 4 0,6-7 0,-6 6 0,6-7 0,-6 8 0,6-3 0,-6 8 0,11-12 0,-11 14 0,11-13 0,-12 19 0,4-11 0,-5 8 0,0 0 0,1 1 0,-1-1 0,0 0 0,1 0 0,-1 1 0,0 4 0,1 0 0,7 0 0,-5 0 0,6 0 0,-5 0 0,-3 0 0,4 0 0,-5 0 0,1 0 0,-1 0 0,0 0 0,1 0 0,-1 0 0,0 0 0,1 0 0,3 0 0,-2 0 0,2 0 0,-4 0 0,-3 4 0,2 1 0,-3 0 0,4-1 0,9 0 0,-6-3 0,13 12 0,-13-11 0,14 15 0,-15-11 0,7 3 0,-5 0 0,2 0 0,0-3 0,2 7 0,-6-8 0,6 8 0,-6-2 0,6 2 0,-6-8 0,-2 4 0,-1-4 0,-3 0 0,9 3 0,-4-7 0,4 8 0,-5-4 0,1 0 0,-5 3 0,7-7 0,3 12 0,-4-7 0,10 8 0,-15-5 0,16 4 0,-6-2 0,2 2 0,0 1 0,-4-4 0,1 4 0,3-5 0,-12 0 0,11 5 0,-11-4 0,16 12 0,-11-10 0,11 9 0,-12-10 0,4 2 0,-9-3 0,7 3 0,-10-3 0,15 4 0,-15-5 0,15 9 0,-11-7 0,7 7 0,-7-9 0,6 9 0,-6-2 0,8 6 0,-5-3 0,1 0-6784,-5-5 6784,3-4 0,1 2 0,2-1 0,2 7 0,-8 5 0,4-11 0,-4 8 6784,0-13-6784,3 6 0,-2-4 0,7 5 0,-7-4 0,7 4 0,-12-5 0,7 9 0,-3-11 0,5 14 0,-5-15 0,-1 8 0,-4-5 0,0 0 0,0 1 0,0-1 0,0 4 0,0-2 0,4 2 0,1 1 0,1-4 0,-2 4 0,-4-5 0,0 0 0,0 1 0,0-1 0,0 0 0,0 1 0,0 3 0,0-2 0,0 2 0,0-3 0,0-1 0,0 0 0,0 1 0,0-1 0,0 0 0,0 1 0,0-1 0,0 0 0,-4 1 0,-2-1 0,1 0 0,1 1 0,0-5 0,-2-1 0,-3-4 0,-1 0 0,1 0 0,-1 0 0,1 0 0,-1 0 0,1 0 0,-1 0 0,1 0 0,-1 0 0,1 0 0,-1 0 0,5-4 0,1-1 0,4-5 0,0 1 0,0-14 0,0 11 0,0-19 0,0 20 0,0-16 0,0 16 0,8-16 0,-6 16 0,7-7 0,-9 8 0,0-8 0,0 7 0,4-7 0,1 13 0,0-4 0,-1 4 0,-4-5 0,0 1 0,4 4 0,2 0 0,-1 9 0,-1 2 0,-4 7 0,0-2 0,0 2 0,0 5 0,4-3 0,1 4 0,1 3 0,2-11 0,-3 15 0,0-14 0,-1 14 0,1-15 0,0 7 0,0-5 0,-1 2 0,-4-1 0,8 4 0,-6-8 0,7 4 0,-9-5 0,0 0 0,0 1 0,0-1 0,0 1 0,0-1 0,4-4 0,1-1 0,0 0 0,-1 2 0,-4 3 0,0 0 0,0 1 0,5-5 0,0-1 0,0 0 0,-1 1 0,0 0 0,2 0 0,3-5 0,0 0 0,5 0 0,-4 0 0,4 0 0,-5 0 0,0-5 0,1 0 0,-5-4 0,3-1 0,-7 1 0,7-5 0,-2 3 0,7-11 0,-7 11 0,11-16 0,-11 16 0,8-16 0,-5 16 0,-4-7 0,4 8 0,-4 1 0,0-1 0,3 1 0,-3-1 0,5 1 0,-1-1 0,-4 1 0,0-1 0,3 1 0,-2-1 0,8 1 0,-9-1 0,-1 1 0,0 4 0,1-4 0,0 0 0,4-2 0,-4 2 0,0-4 0,3 11 0,-2-6 0,-1 3 0,-1 0 0,-8 0 0,-2 1 0,-7 4 0,6 4 0,-1 1 0,4 4 0,3 1 0,-8-1 0,8 0 0,-16 9 0,10-7 0,-7 7 0,6-4 0,-2 0 0,0 1 0,0-2 0,6-4 0,0 5 0,-6 0 0,0 1 0,0-1 0,6-5 0,-4 4 0,-3 2 0,1-1 0,1 0 0,9-5 0,-8 5 0,6-4 0,-15 4 0,15-5 0,-7 0 0,9 1 0,0-1 0,0 0 0,0 1 0,0-1 0,0 0 0,-4 1 0,-1-1 0,-1 0 0,-2 1 0,3-1 0,-5 1 0,1-1 0,4 0 0,0 1 0,5-1 0,-4-4 0,3 3 0,-3-2 0,0-1 0,-2-1 0,-3-4 0,-5-8 0,4 5 0,0-9 0,6 6 0,4-3 0,0 0 0,0-1 0,0 1 0,0-1 0,0 1 0,0-1 0,0-8 0,0 7 0,0-7 0,0 4 0,0-1 0,0-12 0,0 6 0,0-2 0,0 5 0,0 7 0,0-15 0,0 13 0,0-13 0,4 11 0,1 0 0,0 2 0,4 3 0,-4 5 0,0-3 0,-1 2 0,-4 1 0,0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3C792-FD01-6D0F-DB06-863E96990F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85933-2EFB-5AB6-6035-C7009C86D6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0B2CD-03C9-4938-A299-3425E6D4A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C5CE47-86DA-17ED-43A4-6612DB702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95D4A-925F-B746-1FD5-2A4CB2926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163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F55EA-8B51-BF9A-B0DB-8C6C87EE9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C276C1-E312-4C89-C4BC-3A9F0ED6F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5B434-1906-8DDD-550C-19F36FCB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DDC92-CBBB-2DAB-1297-41BAD5D08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2ED0B-4BAA-A1A0-009D-F5D4B3A43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492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E5D8F-EF37-D2FD-6A62-764E076636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E893F4-D77B-41AD-540E-554CFBD7EC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D587E-88C7-EA07-CC64-F58EEBAEF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BD83-E6EB-A15A-59EC-BE35F7F2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B917-B0C0-A95A-57D6-4F80A36CF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6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9469-94A7-80AB-ED48-305FC06B2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5A1D1-565D-D960-E47C-744206B402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C0CCF-0F4A-E138-9927-C783276E4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2E4379-6B4C-C2BF-2D53-459FC5415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689F-6582-1476-FD3C-9399FB47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8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631D0-B6D5-2215-317A-A263D60F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20B04-823C-38A7-D6B9-136B05F22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A14561-415D-324C-ABE2-47A9F5B6B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699544-F81D-96F2-3CC8-23256FBF2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38142-AF67-06D7-3042-DC6FFFA9E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21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92FA1-9CD7-BBEB-5657-EC5A8D2E1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33CC55-D0C0-7CAC-033A-F76ABAF3B1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F61486-E24E-2515-3AC9-4B5F407D61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918858-A4AE-B402-C969-793A028F7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8B2C1A-22F3-480F-6AA9-3DE1A869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AFA2FF-D032-0969-2E45-825AD484B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21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C736C-EB61-9CB4-20D9-61F3797D5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53EAB0-5BD7-6A7E-0783-6C41ACE3A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C006D-F09E-56B2-FB82-74F6106D38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41B9A0-CE3D-7A24-840C-D2D1DA125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EC8EB8-A642-71C2-26B9-8A1D6AB78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46E325-F878-B59C-0E3D-A0B241B6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301373-7C86-FF32-A19D-0D8EEC3AA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A5F01F-D4A7-7ED1-FD9A-E4F73E647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050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B1CAE-1C67-5380-4DC8-D1CFE0944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F85708-26AF-F128-85B2-B3324AE88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69397-D189-489F-30EB-73B2F074AD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EB408-6CAF-2B67-44DC-C8643DCE8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AA7D10-4A67-E4B5-8A14-6039C8572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654DBC-314C-BDE1-8763-258D3BAC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C20547-8486-3D55-221C-47298A59A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49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D47CB-CCDC-080D-C8CD-37B801C92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9AD5F-0445-2286-6B15-AE088AB18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AF578-3759-03AD-047C-7171001D71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3865A3-65D2-2BBD-1DB4-523DE55F1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CCDF27-E5E8-8C45-BA83-445145C51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733C41-AC6F-0298-8FF6-92BD8AE1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56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D73E1-B24E-1CEE-D167-93AC61070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9CCA69-B1EB-F51A-B65E-97A6240261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E0E9C3-D406-38D9-C9FC-F4CA3CBE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E59A2A-470E-A39B-3949-F7805D115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F38A-DCDF-6E4C-B9CE-23AD5C77A21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5AC83B-EA37-31F1-7DA0-09FD1D2D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0C0A0-302A-FB4D-9555-B0865E043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239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9ED66B-725C-186A-6A0A-9E248C64C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E65B9-35C0-4FF2-7035-E351E7A4C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42A9A-AE83-A992-51D7-4CA5A65B3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39F38A-DCDF-6E4C-B9CE-23AD5C77A21C}" type="datetimeFigureOut">
              <a:rPr lang="en-US" smtClean="0"/>
              <a:t>1/10/25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8B55E-1B3A-E0D9-2440-C683218BC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25D2E-D68F-8DFF-D049-0A6F3E5621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80489-0E63-8D4F-9268-FB8C02C49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15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527-3AE3-4773-D184-89815D2B0E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47257"/>
            <a:ext cx="9144000" cy="962706"/>
          </a:xfrm>
        </p:spPr>
        <p:txBody>
          <a:bodyPr/>
          <a:lstStyle/>
          <a:p>
            <a:r>
              <a:rPr lang="en-US" dirty="0"/>
              <a:t>Node </a:t>
            </a:r>
            <a:r>
              <a:rPr lang="en-US" dirty="0" err="1"/>
              <a:t>js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BF1073-5182-DEDD-1CD7-1153D30CEC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JavaScript Runtime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“JavaScript on the Server”</a:t>
            </a:r>
          </a:p>
        </p:txBody>
      </p:sp>
    </p:spTree>
    <p:extLst>
      <p:ext uri="{BB962C8B-B14F-4D97-AF65-F5344CB8AC3E}">
        <p14:creationId xmlns:p14="http://schemas.microsoft.com/office/powerpoint/2010/main" val="117551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00E3D-B6C7-2EE4-932B-D49CBC9C9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7669F-C4D3-88E2-378A-4F3E720430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9502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Refreshing the Core Syntax</a:t>
            </a:r>
          </a:p>
        </p:txBody>
      </p:sp>
    </p:spTree>
    <p:extLst>
      <p:ext uri="{BB962C8B-B14F-4D97-AF65-F5344CB8AC3E}">
        <p14:creationId xmlns:p14="http://schemas.microsoft.com/office/powerpoint/2010/main" val="3988696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BEE72-6572-D6C8-B611-AE23057E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CC90-2575-787A-DF7E-4E33F32E9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>
            <a:noAutofit/>
          </a:bodyPr>
          <a:lstStyle/>
          <a:p>
            <a:r>
              <a:rPr lang="en-US" sz="4000" dirty="0"/>
              <a:t>Functions is First Class Citizens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1. </a:t>
            </a:r>
            <a:r>
              <a:rPr lang="en-US" sz="3600" dirty="0"/>
              <a:t>In JavaScript we can assign a function to a variable.</a:t>
            </a:r>
            <a:br>
              <a:rPr lang="en-US" sz="3600" dirty="0"/>
            </a:br>
            <a:r>
              <a:rPr lang="en-US" sz="3600" dirty="0"/>
              <a:t>2. Pass a function as an Argument</a:t>
            </a:r>
            <a:br>
              <a:rPr lang="en-US" sz="3600" dirty="0"/>
            </a:br>
            <a:r>
              <a:rPr lang="en-US" sz="3600" dirty="0"/>
              <a:t>3. Returning functions</a:t>
            </a:r>
            <a:br>
              <a:rPr lang="en-US" sz="3600" dirty="0"/>
            </a:br>
            <a:br>
              <a:rPr lang="en-US" sz="4000" dirty="0"/>
            </a:b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486430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43985-22D3-438D-1142-9590979B7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1BB47-40F3-478B-DF20-57D9460BE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Any function that is passed as an argument is called a callback function.</a:t>
            </a:r>
            <a:br>
              <a:rPr lang="en-US" sz="4000" dirty="0"/>
            </a:b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A callback is a function that is to be executed after another function has finished executing – hence the name ‘call back’.</a:t>
            </a:r>
          </a:p>
        </p:txBody>
      </p:sp>
    </p:spTree>
    <p:extLst>
      <p:ext uri="{BB962C8B-B14F-4D97-AF65-F5344CB8AC3E}">
        <p14:creationId xmlns:p14="http://schemas.microsoft.com/office/powerpoint/2010/main" val="13362022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D432-F468-E002-E029-D2DAD7633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9B146-7B65-6B28-766C-B711E3599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4000" dirty="0"/>
              <a:t>Why Callback Function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JavaScript is an event driven language. This means that instead of waiting for a response before moving on, JavaScript will keep executing while listening for other events.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Callbacks are a way to make sure certain code doesn’t execute until other code has already finished execution.</a:t>
            </a:r>
          </a:p>
        </p:txBody>
      </p:sp>
    </p:spTree>
    <p:extLst>
      <p:ext uri="{BB962C8B-B14F-4D97-AF65-F5344CB8AC3E}">
        <p14:creationId xmlns:p14="http://schemas.microsoft.com/office/powerpoint/2010/main" val="24703986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E502A-7B1F-B119-BADF-E2B2058B7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31596-7091-4108-1033-502BEEEA2E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318052"/>
            <a:ext cx="10573342" cy="5963477"/>
          </a:xfrm>
        </p:spPr>
        <p:txBody>
          <a:bodyPr anchor="t">
            <a:noAutofit/>
          </a:bodyPr>
          <a:lstStyle/>
          <a:p>
            <a:r>
              <a:rPr lang="en-US" sz="3200" dirty="0"/>
              <a:t>Callback in JavaScript</a:t>
            </a:r>
            <a:br>
              <a:rPr lang="en-US" sz="3200" dirty="0"/>
            </a:br>
            <a:r>
              <a:rPr lang="en-US" sz="3200" dirty="0"/>
              <a:t>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The word ‘asynchronous’ means ‘ takes some time’ or ‘happens in the future, not right now.” Usually, callbacks only used when doing I/O, e.g. downloading thins, reading files, talking to databases, etc.¯</a:t>
            </a:r>
          </a:p>
        </p:txBody>
      </p:sp>
    </p:spTree>
    <p:extLst>
      <p:ext uri="{BB962C8B-B14F-4D97-AF65-F5344CB8AC3E}">
        <p14:creationId xmlns:p14="http://schemas.microsoft.com/office/powerpoint/2010/main" val="3491206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B10DD-F438-06CC-2979-53D227E7E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Module?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B8219-1DF9-E2AC-0D50-E01BCC357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485243" cy="2931905"/>
          </a:xfrm>
        </p:spPr>
        <p:txBody>
          <a:bodyPr/>
          <a:lstStyle/>
          <a:p>
            <a:r>
              <a:rPr lang="en-US" dirty="0"/>
              <a:t>How does the web work?</a:t>
            </a:r>
          </a:p>
          <a:p>
            <a:r>
              <a:rPr lang="en-US" dirty="0"/>
              <a:t>Creating a Node.js Server</a:t>
            </a:r>
          </a:p>
          <a:p>
            <a:r>
              <a:rPr lang="en-US" dirty="0"/>
              <a:t>Using Node Core Modules</a:t>
            </a:r>
          </a:p>
          <a:p>
            <a:r>
              <a:rPr lang="en-US" dirty="0"/>
              <a:t>Working with Requests &amp; Responses (Basics)</a:t>
            </a:r>
          </a:p>
          <a:p>
            <a:r>
              <a:rPr lang="en-US" dirty="0"/>
              <a:t>Asynchronous code &amp; The Event Loop</a:t>
            </a:r>
          </a:p>
        </p:txBody>
      </p:sp>
    </p:spTree>
    <p:extLst>
      <p:ext uri="{BB962C8B-B14F-4D97-AF65-F5344CB8AC3E}">
        <p14:creationId xmlns:p14="http://schemas.microsoft.com/office/powerpoint/2010/main" val="3388736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91498-C03D-D9DA-C449-7D56F2740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Web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5506D3-CB59-1491-5DEE-B45CC8241860}"/>
              </a:ext>
            </a:extLst>
          </p:cNvPr>
          <p:cNvSpPr/>
          <p:nvPr/>
        </p:nvSpPr>
        <p:spPr>
          <a:xfrm>
            <a:off x="5075583" y="1470991"/>
            <a:ext cx="1934817" cy="649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User/Client</a:t>
            </a:r>
          </a:p>
          <a:p>
            <a:pPr algn="ctr"/>
            <a:r>
              <a:rPr lang="en-US" dirty="0"/>
              <a:t>(Browser)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334E407-693E-19BE-8F6B-78C25A82B32D}"/>
              </a:ext>
            </a:extLst>
          </p:cNvPr>
          <p:cNvSpPr/>
          <p:nvPr/>
        </p:nvSpPr>
        <p:spPr>
          <a:xfrm>
            <a:off x="3591339" y="267693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https://my-</a:t>
            </a:r>
            <a:r>
              <a:rPr lang="en-US" dirty="0" err="1"/>
              <a:t>page.com</a:t>
            </a:r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D8E5175-291E-B932-A688-42D41FC6ACC8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6042992" y="2120348"/>
            <a:ext cx="6626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FFA4076B-36F4-812E-C576-D8541F624640}"/>
              </a:ext>
            </a:extLst>
          </p:cNvPr>
          <p:cNvSpPr/>
          <p:nvPr/>
        </p:nvSpPr>
        <p:spPr>
          <a:xfrm>
            <a:off x="3591339" y="3776869"/>
            <a:ext cx="5035826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 Lookup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1BB3CB6-7C9C-E431-F0AC-CB5AC70F3297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6109252" y="3220278"/>
            <a:ext cx="0" cy="556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FCA0E85D-D553-D2A2-C7CF-FB5725617ECC}"/>
              </a:ext>
            </a:extLst>
          </p:cNvPr>
          <p:cNvSpPr/>
          <p:nvPr/>
        </p:nvSpPr>
        <p:spPr>
          <a:xfrm>
            <a:off x="364435" y="377686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E67D3E4-AE04-BBF6-75AB-740303DAA168}"/>
              </a:ext>
            </a:extLst>
          </p:cNvPr>
          <p:cNvSpPr/>
          <p:nvPr/>
        </p:nvSpPr>
        <p:spPr>
          <a:xfrm>
            <a:off x="4790661" y="538700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</a:p>
          <a:p>
            <a:pPr algn="ctr"/>
            <a:r>
              <a:rPr lang="en-US" dirty="0"/>
              <a:t>(at 112.112.112.112)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E13F2-FB90-CBB6-30A4-43610CAB3916}"/>
              </a:ext>
            </a:extLst>
          </p:cNvPr>
          <p:cNvSpPr/>
          <p:nvPr/>
        </p:nvSpPr>
        <p:spPr>
          <a:xfrm>
            <a:off x="4790661" y="6221205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&lt;</a:t>
            </a:r>
            <a:r>
              <a:rPr lang="en-US" dirty="0" err="1"/>
              <a:t>YourCode</a:t>
            </a:r>
            <a:r>
              <a:rPr lang="en-US" dirty="0"/>
              <a:t>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868E90-CB9A-7700-00C2-02FF56E714AC}"/>
              </a:ext>
            </a:extLst>
          </p:cNvPr>
          <p:cNvSpPr/>
          <p:nvPr/>
        </p:nvSpPr>
        <p:spPr>
          <a:xfrm>
            <a:off x="758687" y="6134719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Nodejs,PHP,ASP.NET</a:t>
            </a:r>
            <a:endParaRPr lang="en-US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8F70A1-7B88-5566-4AF0-CCCD0DB0D8F7}"/>
              </a:ext>
            </a:extLst>
          </p:cNvPr>
          <p:cNvSpPr/>
          <p:nvPr/>
        </p:nvSpPr>
        <p:spPr>
          <a:xfrm>
            <a:off x="8822635" y="6134718"/>
            <a:ext cx="2441713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Database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756185-8E4E-A90C-6E81-295CDAE3CC16}"/>
              </a:ext>
            </a:extLst>
          </p:cNvPr>
          <p:cNvSpPr/>
          <p:nvPr/>
        </p:nvSpPr>
        <p:spPr>
          <a:xfrm>
            <a:off x="9369287" y="3641033"/>
            <a:ext cx="2219739" cy="54333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 (e.g. HTML page)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FA79EF-227F-676D-89E9-C259A55AC3DB}"/>
              </a:ext>
            </a:extLst>
          </p:cNvPr>
          <p:cNvCxnSpPr>
            <a:stCxn id="8" idx="1"/>
            <a:endCxn id="11" idx="3"/>
          </p:cNvCxnSpPr>
          <p:nvPr/>
        </p:nvCxnSpPr>
        <p:spPr>
          <a:xfrm flipH="1">
            <a:off x="2584174" y="4048539"/>
            <a:ext cx="10071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D2F9E11C-CAF1-C808-06ED-D7F174A0A3DD}"/>
              </a:ext>
            </a:extLst>
          </p:cNvPr>
          <p:cNvCxnSpPr>
            <a:stCxn id="11" idx="2"/>
            <a:endCxn id="12" idx="1"/>
          </p:cNvCxnSpPr>
          <p:nvPr/>
        </p:nvCxnSpPr>
        <p:spPr>
          <a:xfrm rot="16200000" flipH="1">
            <a:off x="2463248" y="3331265"/>
            <a:ext cx="1338471" cy="33163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5B88B7FF-4421-FCEC-3BED-B86E50DBB782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5400000">
            <a:off x="5755103" y="6075776"/>
            <a:ext cx="290857" cy="12700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A046D09-63C3-5FB1-0EE2-203E1E6E4434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2978426" y="6406389"/>
            <a:ext cx="1812235" cy="86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F0D0FC8-4FF3-88D9-9286-78A6F1FA5EC4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 flipV="1">
            <a:off x="7010400" y="6406388"/>
            <a:ext cx="1812235" cy="864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5F79E5A-1DEB-BB45-A13A-5FCAACD15A13}"/>
              </a:ext>
            </a:extLst>
          </p:cNvPr>
          <p:cNvCxnSpPr>
            <a:stCxn id="12" idx="3"/>
            <a:endCxn id="16" idx="2"/>
          </p:cNvCxnSpPr>
          <p:nvPr/>
        </p:nvCxnSpPr>
        <p:spPr>
          <a:xfrm flipV="1">
            <a:off x="7010400" y="4184372"/>
            <a:ext cx="3468757" cy="147430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3E497059-275C-1C0D-41A5-60AF0A8DF637}"/>
              </a:ext>
            </a:extLst>
          </p:cNvPr>
          <p:cNvCxnSpPr>
            <a:stCxn id="16" idx="0"/>
            <a:endCxn id="4" idx="3"/>
          </p:cNvCxnSpPr>
          <p:nvPr/>
        </p:nvCxnSpPr>
        <p:spPr>
          <a:xfrm rot="16200000" flipV="1">
            <a:off x="7822098" y="983973"/>
            <a:ext cx="1845363" cy="346875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5A0CAF-C4AD-2FB1-D36D-246E39C49C0E}"/>
              </a:ext>
            </a:extLst>
          </p:cNvPr>
          <p:cNvCxnSpPr>
            <a:stCxn id="4" idx="1"/>
            <a:endCxn id="11" idx="0"/>
          </p:cNvCxnSpPr>
          <p:nvPr/>
        </p:nvCxnSpPr>
        <p:spPr>
          <a:xfrm rot="10800000" flipV="1">
            <a:off x="1474305" y="1795669"/>
            <a:ext cx="3601278" cy="198119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289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09517-480F-AC8C-0725-EB5DDFC9C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HTTP,HTTPS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929AB7-499B-5CA8-18B7-992B3755FA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Hyper Text Transfer Protocol – A Protocol for Transferring Data which is understood by Browser and Server.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Hyper Text Transfer Protocol Secure – HTTP + Data Encryption (during Transmission)</a:t>
            </a:r>
          </a:p>
        </p:txBody>
      </p:sp>
    </p:spTree>
    <p:extLst>
      <p:ext uri="{BB962C8B-B14F-4D97-AF65-F5344CB8AC3E}">
        <p14:creationId xmlns:p14="http://schemas.microsoft.com/office/powerpoint/2010/main" val="1777991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C20E-74EF-18F1-EDBF-E1228F02A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Node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F3135-4182-7D35-44A9-4569FE6CC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 – Launch a server, send requests</a:t>
            </a:r>
          </a:p>
          <a:p>
            <a:r>
              <a:rPr lang="en-US" dirty="0"/>
              <a:t>https – Launch a SSL server</a:t>
            </a:r>
          </a:p>
          <a:p>
            <a:r>
              <a:rPr lang="en-US" dirty="0"/>
              <a:t>Fs</a:t>
            </a:r>
          </a:p>
          <a:p>
            <a:r>
              <a:rPr lang="en-US" dirty="0"/>
              <a:t>Path</a:t>
            </a:r>
          </a:p>
          <a:p>
            <a:r>
              <a:rPr lang="en-US" dirty="0" err="1"/>
              <a:t>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03248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897-621B-D021-54DB-B009150A2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Node.js Program Lifecycle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89600-6F09-C2C6-F719-1DF7DD49013E}"/>
              </a:ext>
            </a:extLst>
          </p:cNvPr>
          <p:cNvSpPr/>
          <p:nvPr/>
        </p:nvSpPr>
        <p:spPr>
          <a:xfrm>
            <a:off x="689113" y="1590261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Node </a:t>
            </a:r>
            <a:r>
              <a:rPr lang="en-US" dirty="0" err="1"/>
              <a:t>app.js</a:t>
            </a:r>
            <a:endParaRPr lang="en-US" dirty="0"/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644C69C5-3ADC-BA2D-07E3-F8EC50FA5C57}"/>
              </a:ext>
            </a:extLst>
          </p:cNvPr>
          <p:cNvSpPr/>
          <p:nvPr/>
        </p:nvSpPr>
        <p:spPr>
          <a:xfrm>
            <a:off x="3684104" y="1690688"/>
            <a:ext cx="622853" cy="32364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CF51EC-B8E8-3AA6-895E-772E96451965}"/>
              </a:ext>
            </a:extLst>
          </p:cNvPr>
          <p:cNvSpPr/>
          <p:nvPr/>
        </p:nvSpPr>
        <p:spPr>
          <a:xfrm>
            <a:off x="4598504" y="1690688"/>
            <a:ext cx="2703444" cy="4240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Start script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E30BDF-F37A-29CC-BE8D-F7695DA22DA6}"/>
              </a:ext>
            </a:extLst>
          </p:cNvPr>
          <p:cNvSpPr/>
          <p:nvPr/>
        </p:nvSpPr>
        <p:spPr>
          <a:xfrm>
            <a:off x="4598503" y="2592182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Parse Code, Register Variables &amp; Functions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8355C0D-9FAB-934D-C2F1-C5C5E9D4490C}"/>
              </a:ext>
            </a:extLst>
          </p:cNvPr>
          <p:cNvSpPr/>
          <p:nvPr/>
        </p:nvSpPr>
        <p:spPr>
          <a:xfrm>
            <a:off x="4598503" y="3744086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 Loop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6187F7-AF91-B8A2-EAFE-89FBBCFB8E47}"/>
              </a:ext>
            </a:extLst>
          </p:cNvPr>
          <p:cNvSpPr txBox="1"/>
          <p:nvPr/>
        </p:nvSpPr>
        <p:spPr>
          <a:xfrm>
            <a:off x="1563757" y="4015409"/>
            <a:ext cx="2313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Node Application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8E9B1CC-CC08-C258-DD5C-A7095519FF9D}"/>
              </a:ext>
            </a:extLst>
          </p:cNvPr>
          <p:cNvSpPr txBox="1"/>
          <p:nvPr/>
        </p:nvSpPr>
        <p:spPr>
          <a:xfrm>
            <a:off x="8288474" y="3613176"/>
            <a:ext cx="2618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Keeps on running as long as there are event listeners registered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14:cNvPr>
              <p14:cNvContentPartPr/>
              <p14:nvPr/>
            </p14:nvContentPartPr>
            <p14:xfrm>
              <a:off x="3968264" y="3772831"/>
              <a:ext cx="702720" cy="6282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9838F76-7388-182C-751B-3DA4CBC3AB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962144" y="3766711"/>
                <a:ext cx="714960" cy="6404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D53B1975-69BC-289D-68A6-0F4E0B331DF3}"/>
              </a:ext>
            </a:extLst>
          </p:cNvPr>
          <p:cNvSpPr/>
          <p:nvPr/>
        </p:nvSpPr>
        <p:spPr>
          <a:xfrm>
            <a:off x="4670984" y="5021503"/>
            <a:ext cx="2968487" cy="69435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process.exit</a:t>
            </a:r>
            <a:endParaRPr lang="en-US" dirty="0"/>
          </a:p>
        </p:txBody>
      </p:sp>
      <p:sp>
        <p:nvSpPr>
          <p:cNvPr id="13" name="Down Arrow 12">
            <a:extLst>
              <a:ext uri="{FF2B5EF4-FFF2-40B4-BE49-F238E27FC236}">
                <a16:creationId xmlns:a16="http://schemas.microsoft.com/office/drawing/2014/main" id="{43234ED0-D714-18E7-8BA2-503E5B0BC548}"/>
              </a:ext>
            </a:extLst>
          </p:cNvPr>
          <p:cNvSpPr/>
          <p:nvPr/>
        </p:nvSpPr>
        <p:spPr>
          <a:xfrm>
            <a:off x="5844211" y="2148235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>
            <a:extLst>
              <a:ext uri="{FF2B5EF4-FFF2-40B4-BE49-F238E27FC236}">
                <a16:creationId xmlns:a16="http://schemas.microsoft.com/office/drawing/2014/main" id="{31C286ED-5FD3-74EA-6EC7-4948FA34EA81}"/>
              </a:ext>
            </a:extLst>
          </p:cNvPr>
          <p:cNvSpPr/>
          <p:nvPr/>
        </p:nvSpPr>
        <p:spPr>
          <a:xfrm>
            <a:off x="5970103" y="33479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Down Arrow 14">
            <a:extLst>
              <a:ext uri="{FF2B5EF4-FFF2-40B4-BE49-F238E27FC236}">
                <a16:creationId xmlns:a16="http://schemas.microsoft.com/office/drawing/2014/main" id="{034CB28F-36E3-A1C6-174A-BB264E40BE79}"/>
              </a:ext>
            </a:extLst>
          </p:cNvPr>
          <p:cNvSpPr/>
          <p:nvPr/>
        </p:nvSpPr>
        <p:spPr>
          <a:xfrm>
            <a:off x="5983357" y="4573041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Down Arrow 15">
            <a:extLst>
              <a:ext uri="{FF2B5EF4-FFF2-40B4-BE49-F238E27FC236}">
                <a16:creationId xmlns:a16="http://schemas.microsoft.com/office/drawing/2014/main" id="{BCBFE44D-7384-692A-5E3F-AF35F5F38DD5}"/>
              </a:ext>
            </a:extLst>
          </p:cNvPr>
          <p:cNvSpPr/>
          <p:nvPr/>
        </p:nvSpPr>
        <p:spPr>
          <a:xfrm>
            <a:off x="6122503" y="3500303"/>
            <a:ext cx="225285" cy="33931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13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3F6F-0D41-7017-F034-A8D634EF7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E013-61A9-3918-D8FD-088D6227D7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What Does that Mean?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C8959E-B6FD-5B19-CA83-31CA3663BAB6}"/>
              </a:ext>
            </a:extLst>
          </p:cNvPr>
          <p:cNvSpPr txBox="1"/>
          <p:nvPr/>
        </p:nvSpPr>
        <p:spPr>
          <a:xfrm>
            <a:off x="5219700" y="14224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 JS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658969-5A8E-7816-8DB6-BD561114B791}"/>
              </a:ext>
            </a:extLst>
          </p:cNvPr>
          <p:cNvCxnSpPr>
            <a:stCxn id="6" idx="2"/>
          </p:cNvCxnSpPr>
          <p:nvPr/>
        </p:nvCxnSpPr>
        <p:spPr>
          <a:xfrm flipH="1">
            <a:off x="5709577" y="1791732"/>
            <a:ext cx="1" cy="7990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1C8FBFB-A6C7-0C89-E643-F5D65423DCE2}"/>
              </a:ext>
            </a:extLst>
          </p:cNvPr>
          <p:cNvSpPr txBox="1"/>
          <p:nvPr/>
        </p:nvSpPr>
        <p:spPr>
          <a:xfrm>
            <a:off x="5219700" y="2590800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V8 engine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AE7E8E-A480-BE17-74F8-9C2E1D50E198}"/>
              </a:ext>
            </a:extLst>
          </p:cNvPr>
          <p:cNvSpPr txBox="1"/>
          <p:nvPr/>
        </p:nvSpPr>
        <p:spPr>
          <a:xfrm>
            <a:off x="5172475" y="4457598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JavaScript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B076F3-DA0B-B8D0-27DE-B70721EE2BDF}"/>
              </a:ext>
            </a:extLst>
          </p:cNvPr>
          <p:cNvCxnSpPr>
            <a:stCxn id="10" idx="0"/>
            <a:endCxn id="9" idx="2"/>
          </p:cNvCxnSpPr>
          <p:nvPr/>
        </p:nvCxnSpPr>
        <p:spPr>
          <a:xfrm flipV="1">
            <a:off x="5796140" y="2960132"/>
            <a:ext cx="0" cy="1497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5230995-7E4C-BEA2-B172-8062E6CA2B2F}"/>
              </a:ext>
            </a:extLst>
          </p:cNvPr>
          <p:cNvSpPr txBox="1"/>
          <p:nvPr/>
        </p:nvSpPr>
        <p:spPr>
          <a:xfrm>
            <a:off x="6096000" y="3708865"/>
            <a:ext cx="2185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</a:t>
            </a:r>
            <a:r>
              <a:rPr lang="en-US" dirty="0" err="1"/>
              <a:t>javaScript</a:t>
            </a:r>
            <a:endParaRPr lang="en-US" dirty="0"/>
          </a:p>
        </p:txBody>
      </p:sp>
      <p:sp>
        <p:nvSpPr>
          <p:cNvPr id="15" name="Right Arrow 14">
            <a:extLst>
              <a:ext uri="{FF2B5EF4-FFF2-40B4-BE49-F238E27FC236}">
                <a16:creationId xmlns:a16="http://schemas.microsoft.com/office/drawing/2014/main" id="{1A4EC9C9-2CFF-CE95-82EC-64EC74535C18}"/>
              </a:ext>
            </a:extLst>
          </p:cNvPr>
          <p:cNvSpPr/>
          <p:nvPr/>
        </p:nvSpPr>
        <p:spPr>
          <a:xfrm>
            <a:off x="6515100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3A83EC-653C-EECB-0084-62C2022BDA46}"/>
              </a:ext>
            </a:extLst>
          </p:cNvPr>
          <p:cNvSpPr txBox="1"/>
          <p:nvPr/>
        </p:nvSpPr>
        <p:spPr>
          <a:xfrm>
            <a:off x="9156700" y="2590800"/>
            <a:ext cx="162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Machine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D99D23-70BF-94BE-5EEF-EC095D9C4B89}"/>
              </a:ext>
            </a:extLst>
          </p:cNvPr>
          <p:cNvSpPr txBox="1"/>
          <p:nvPr/>
        </p:nvSpPr>
        <p:spPr>
          <a:xfrm>
            <a:off x="1407931" y="2590800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7D6C55EB-A77A-F780-93A0-87247C1CC3EE}"/>
              </a:ext>
            </a:extLst>
          </p:cNvPr>
          <p:cNvSpPr/>
          <p:nvPr/>
        </p:nvSpPr>
        <p:spPr>
          <a:xfrm>
            <a:off x="2570341" y="2590800"/>
            <a:ext cx="2273300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BCC2DA-DBC1-74E4-819B-29567FBDFBE3}"/>
              </a:ext>
            </a:extLst>
          </p:cNvPr>
          <p:cNvSpPr txBox="1"/>
          <p:nvPr/>
        </p:nvSpPr>
        <p:spPr>
          <a:xfrm>
            <a:off x="2657850" y="2191266"/>
            <a:ext cx="114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Written in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A6F075-4242-6C42-ABAC-7E38067B58E5}"/>
              </a:ext>
            </a:extLst>
          </p:cNvPr>
          <p:cNvSpPr txBox="1"/>
          <p:nvPr/>
        </p:nvSpPr>
        <p:spPr>
          <a:xfrm>
            <a:off x="6848850" y="2261632"/>
            <a:ext cx="139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Compiles to</a:t>
            </a:r>
          </a:p>
        </p:txBody>
      </p:sp>
    </p:spTree>
    <p:extLst>
      <p:ext uri="{BB962C8B-B14F-4D97-AF65-F5344CB8AC3E}">
        <p14:creationId xmlns:p14="http://schemas.microsoft.com/office/powerpoint/2010/main" val="36214163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89BFC-2CD7-84E5-892D-1C4B9C01A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4E71E-7B10-E633-ABB2-21823E0C7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Sending </a:t>
            </a:r>
            <a:r>
              <a:rPr lang="en-US" dirty="0" err="1"/>
              <a:t>Respones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Routing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Redirecting Requests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Parsing Request Bodies</a:t>
            </a:r>
          </a:p>
        </p:txBody>
      </p:sp>
    </p:spTree>
    <p:extLst>
      <p:ext uri="{BB962C8B-B14F-4D97-AF65-F5344CB8AC3E}">
        <p14:creationId xmlns:p14="http://schemas.microsoft.com/office/powerpoint/2010/main" val="442750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3C39F116-95D2-7DFE-5602-2557B191EEDA}"/>
              </a:ext>
            </a:extLst>
          </p:cNvPr>
          <p:cNvSpPr/>
          <p:nvPr/>
        </p:nvSpPr>
        <p:spPr>
          <a:xfrm>
            <a:off x="6008345" y="1118255"/>
            <a:ext cx="3122403" cy="2310746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Buffer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2D772-ED86-77D6-77CF-7773F42C4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5030" y="0"/>
            <a:ext cx="4581939" cy="933588"/>
          </a:xfrm>
        </p:spPr>
        <p:txBody>
          <a:bodyPr/>
          <a:lstStyle/>
          <a:p>
            <a:r>
              <a:rPr lang="en-US" dirty="0"/>
              <a:t>Streams &amp; Buffers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822E64-816F-95B1-CECD-29A9B355EA60}"/>
              </a:ext>
            </a:extLst>
          </p:cNvPr>
          <p:cNvSpPr txBox="1"/>
          <p:nvPr/>
        </p:nvSpPr>
        <p:spPr>
          <a:xfrm>
            <a:off x="225288" y="748922"/>
            <a:ext cx="909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chunks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7093F4-C0B4-0C16-D061-9A358CC8D166}"/>
              </a:ext>
            </a:extLst>
          </p:cNvPr>
          <p:cNvSpPr/>
          <p:nvPr/>
        </p:nvSpPr>
        <p:spPr>
          <a:xfrm>
            <a:off x="679932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F4E7C3-9F01-4FC6-E658-FFE9C96C440C}"/>
              </a:ext>
            </a:extLst>
          </p:cNvPr>
          <p:cNvSpPr/>
          <p:nvPr/>
        </p:nvSpPr>
        <p:spPr>
          <a:xfrm>
            <a:off x="9868798" y="1656521"/>
            <a:ext cx="1643270" cy="7156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Full Parsed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E932EEDB-CACD-6558-F943-9A68DAF3D3C3}"/>
              </a:ext>
            </a:extLst>
          </p:cNvPr>
          <p:cNvSpPr/>
          <p:nvPr/>
        </p:nvSpPr>
        <p:spPr>
          <a:xfrm>
            <a:off x="2531165" y="1656521"/>
            <a:ext cx="7036905" cy="35780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3377AE-3BD0-4516-5582-13BC4E7048AC}"/>
              </a:ext>
            </a:extLst>
          </p:cNvPr>
          <p:cNvSpPr/>
          <p:nvPr/>
        </p:nvSpPr>
        <p:spPr>
          <a:xfrm>
            <a:off x="2769706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D4506F5-8A91-08E8-D257-DACA53A7E180}"/>
              </a:ext>
            </a:extLst>
          </p:cNvPr>
          <p:cNvSpPr/>
          <p:nvPr/>
        </p:nvSpPr>
        <p:spPr>
          <a:xfrm>
            <a:off x="4342643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57AC3-CA51-15CB-7496-411F44EF4A00}"/>
              </a:ext>
            </a:extLst>
          </p:cNvPr>
          <p:cNvSpPr/>
          <p:nvPr/>
        </p:nvSpPr>
        <p:spPr>
          <a:xfrm>
            <a:off x="6008345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D72AE-1B67-B624-031C-239B50F3A0EE}"/>
              </a:ext>
            </a:extLst>
          </p:cNvPr>
          <p:cNvSpPr/>
          <p:nvPr/>
        </p:nvSpPr>
        <p:spPr>
          <a:xfrm>
            <a:off x="7581282" y="1636645"/>
            <a:ext cx="1364974" cy="49033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Body Part 4</a:t>
            </a:r>
          </a:p>
        </p:txBody>
      </p:sp>
    </p:spTree>
    <p:extLst>
      <p:ext uri="{BB962C8B-B14F-4D97-AF65-F5344CB8AC3E}">
        <p14:creationId xmlns:p14="http://schemas.microsoft.com/office/powerpoint/2010/main" val="1502694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C1328-9EA7-F71A-0A5E-E80AE9601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11B0-9DCD-8E4C-C8C1-792A894215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/>
          <a:lstStyle/>
          <a:p>
            <a:r>
              <a:rPr lang="en-US" dirty="0"/>
              <a:t>JavaScript on the Server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B2BE22-154D-7A36-F4E2-CC3D74B2DD9C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9330B2-8890-E583-3E6C-60B02EB1F8A7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E9FDF-70AC-D623-63A2-668AA011EC53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B7D400-10C3-36BE-CFED-E103FCD5D706}"/>
              </a:ext>
            </a:extLst>
          </p:cNvPr>
          <p:cNvSpPr txBox="1"/>
          <p:nvPr/>
        </p:nvSpPr>
        <p:spPr>
          <a:xfrm>
            <a:off x="371694" y="5277729"/>
            <a:ext cx="50981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Node.js is a JavaScript Runtime</a:t>
            </a:r>
          </a:p>
          <a:p>
            <a:r>
              <a:rPr lang="en-US" dirty="0"/>
              <a:t>You can use it for more than just Server-side Code</a:t>
            </a:r>
          </a:p>
          <a:p>
            <a:r>
              <a:rPr lang="en-US" dirty="0"/>
              <a:t>Utility Scripts, Build Tools, …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6558C-0B4A-06CC-D936-D3DD566B3182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1D8FA6-0EED-4768-A7C8-934D7910C7E8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80E07-A136-72E6-8E10-374AEC62BE5E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E4DCE6-1A60-5D8E-5AD4-25BDAA1368FD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D420BC65-BE5C-9C93-EA5E-5044696DC68B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A1C0E99-AFE7-4785-05B1-ECFEFB40F093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866A387-3C9D-E784-EEC0-DD8E82BBEDEA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2EDA4D-55B5-5074-27A7-CB46B1EDBCD6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CB4DB0-B960-CD76-CA10-DEA74D6F7638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0D8CD69-0D7E-9D26-679D-5057D2878F5C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C3D9D3-82FE-CB6F-5EB0-78B4E89B1CC8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C5B0F2-9B78-90D3-ECD1-20803E7D6492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5252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250E-499A-E7AB-C904-BEC82E336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0939A-F82C-A15C-AB7B-FAC94CC38C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93371" y="1306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Node.js Role (in Web Development)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9319EB-2333-DDAB-475A-5845987BC81F}"/>
              </a:ext>
            </a:extLst>
          </p:cNvPr>
          <p:cNvSpPr txBox="1"/>
          <p:nvPr/>
        </p:nvSpPr>
        <p:spPr>
          <a:xfrm>
            <a:off x="9415970" y="1093334"/>
            <a:ext cx="1149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Database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B7FA4-3660-9EC8-F4A5-E4560637412A}"/>
              </a:ext>
            </a:extLst>
          </p:cNvPr>
          <p:cNvSpPr txBox="1"/>
          <p:nvPr/>
        </p:nvSpPr>
        <p:spPr>
          <a:xfrm>
            <a:off x="9415970" y="1390338"/>
            <a:ext cx="1654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A2E3D7-3C54-CA2F-4162-F096EC3C160A}"/>
              </a:ext>
            </a:extLst>
          </p:cNvPr>
          <p:cNvSpPr txBox="1"/>
          <p:nvPr/>
        </p:nvSpPr>
        <p:spPr>
          <a:xfrm>
            <a:off x="5678242" y="4631398"/>
            <a:ext cx="1777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Client (Browser)</a:t>
            </a:r>
          </a:p>
          <a:p>
            <a:r>
              <a:rPr lang="en-US" dirty="0"/>
              <a:t>HTML+CSS+JS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A499BE9-1C88-25EF-B831-367A5A4E223D}"/>
              </a:ext>
            </a:extLst>
          </p:cNvPr>
          <p:cNvSpPr txBox="1"/>
          <p:nvPr/>
        </p:nvSpPr>
        <p:spPr>
          <a:xfrm>
            <a:off x="4515709" y="5329162"/>
            <a:ext cx="72040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Run Server : Create Server &amp; Listen to Incoming Requests</a:t>
            </a:r>
          </a:p>
          <a:p>
            <a:r>
              <a:rPr lang="en-US" dirty="0"/>
              <a:t>Business Logic: Handle Requests, Validate Input, Connect to Database</a:t>
            </a:r>
          </a:p>
          <a:p>
            <a:r>
              <a:rPr lang="en-US" dirty="0"/>
              <a:t>Response : Return Responses (Rendered HTML, JSON, …)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2EC7FB-681B-F0C1-8254-E8B7A95CBCB1}"/>
              </a:ext>
            </a:extLst>
          </p:cNvPr>
          <p:cNvSpPr txBox="1"/>
          <p:nvPr/>
        </p:nvSpPr>
        <p:spPr>
          <a:xfrm>
            <a:off x="9429498" y="1962564"/>
            <a:ext cx="2156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Your Business Logic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24F255-4C1E-E940-475C-85669B620C1A}"/>
              </a:ext>
            </a:extLst>
          </p:cNvPr>
          <p:cNvSpPr txBox="1"/>
          <p:nvPr/>
        </p:nvSpPr>
        <p:spPr>
          <a:xfrm>
            <a:off x="5469885" y="1205672"/>
            <a:ext cx="2286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https://my-</a:t>
            </a:r>
            <a:r>
              <a:rPr lang="en-US" dirty="0" err="1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page.com</a:t>
            </a:r>
            <a:endParaRPr lang="en-US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7ABAE-F905-251C-7270-C63D827316CF}"/>
              </a:ext>
            </a:extLst>
          </p:cNvPr>
          <p:cNvSpPr txBox="1"/>
          <p:nvPr/>
        </p:nvSpPr>
        <p:spPr>
          <a:xfrm>
            <a:off x="4666170" y="3244334"/>
            <a:ext cx="1012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5A8C58-8E19-331B-1AEF-6FB18177A616}"/>
              </a:ext>
            </a:extLst>
          </p:cNvPr>
          <p:cNvSpPr txBox="1"/>
          <p:nvPr/>
        </p:nvSpPr>
        <p:spPr>
          <a:xfrm>
            <a:off x="9415970" y="1686708"/>
            <a:ext cx="1744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Validation</a:t>
            </a:r>
          </a:p>
        </p:txBody>
      </p:sp>
      <p:sp>
        <p:nvSpPr>
          <p:cNvPr id="3" name="Up Arrow 2">
            <a:extLst>
              <a:ext uri="{FF2B5EF4-FFF2-40B4-BE49-F238E27FC236}">
                <a16:creationId xmlns:a16="http://schemas.microsoft.com/office/drawing/2014/main" id="{3DAF5AC3-286C-4407-C999-CA2FEF16E550}"/>
              </a:ext>
            </a:extLst>
          </p:cNvPr>
          <p:cNvSpPr/>
          <p:nvPr/>
        </p:nvSpPr>
        <p:spPr>
          <a:xfrm>
            <a:off x="57912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3FC9C-60DC-F80D-195A-AFFCA1FB4B36}"/>
              </a:ext>
            </a:extLst>
          </p:cNvPr>
          <p:cNvSpPr/>
          <p:nvPr/>
        </p:nvSpPr>
        <p:spPr>
          <a:xfrm>
            <a:off x="5469885" y="1676400"/>
            <a:ext cx="2480315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Server</a:t>
            </a:r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CE14DD05-C2AC-7274-2C3B-A07C5AE701F7}"/>
              </a:ext>
            </a:extLst>
          </p:cNvPr>
          <p:cNvSpPr/>
          <p:nvPr/>
        </p:nvSpPr>
        <p:spPr>
          <a:xfrm rot="10800000">
            <a:off x="6972300" y="2377531"/>
            <a:ext cx="609600" cy="2147128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B79C91-3E17-AE4A-A920-878D7EFA1AC4}"/>
              </a:ext>
            </a:extLst>
          </p:cNvPr>
          <p:cNvSpPr txBox="1"/>
          <p:nvPr/>
        </p:nvSpPr>
        <p:spPr>
          <a:xfrm>
            <a:off x="7775815" y="3135868"/>
            <a:ext cx="14903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  <a:p>
            <a:r>
              <a:rPr lang="en-US" dirty="0"/>
              <a:t>“HTML Page”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9FA929C-2F93-E4E0-ED00-1E4654EA4C19}"/>
              </a:ext>
            </a:extLst>
          </p:cNvPr>
          <p:cNvCxnSpPr>
            <a:stCxn id="4" idx="3"/>
            <a:endCxn id="6" idx="1"/>
          </p:cNvCxnSpPr>
          <p:nvPr/>
        </p:nvCxnSpPr>
        <p:spPr>
          <a:xfrm flipV="1">
            <a:off x="7950200" y="1278000"/>
            <a:ext cx="1465770" cy="6270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939394-D480-2AEA-27C0-8F8FCEC77E34}"/>
              </a:ext>
            </a:extLst>
          </p:cNvPr>
          <p:cNvCxnSpPr>
            <a:stCxn id="4" idx="3"/>
            <a:endCxn id="9" idx="1"/>
          </p:cNvCxnSpPr>
          <p:nvPr/>
        </p:nvCxnSpPr>
        <p:spPr>
          <a:xfrm flipV="1">
            <a:off x="7950200" y="1575004"/>
            <a:ext cx="1465770" cy="3299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CE86F19-2AEE-F9FD-EAA6-64D093BF1679}"/>
              </a:ext>
            </a:extLst>
          </p:cNvPr>
          <p:cNvCxnSpPr>
            <a:stCxn id="4" idx="3"/>
            <a:endCxn id="20" idx="1"/>
          </p:cNvCxnSpPr>
          <p:nvPr/>
        </p:nvCxnSpPr>
        <p:spPr>
          <a:xfrm flipV="1">
            <a:off x="7950200" y="1871374"/>
            <a:ext cx="1465770" cy="33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70A4D54-FCE1-A7BD-71E0-C56893A2D448}"/>
              </a:ext>
            </a:extLst>
          </p:cNvPr>
          <p:cNvCxnSpPr>
            <a:stCxn id="4" idx="3"/>
            <a:endCxn id="16" idx="1"/>
          </p:cNvCxnSpPr>
          <p:nvPr/>
        </p:nvCxnSpPr>
        <p:spPr>
          <a:xfrm>
            <a:off x="7950200" y="1905000"/>
            <a:ext cx="1479298" cy="242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958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63D2F-7B15-84E6-8E19-8B1B6886C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DAFD1-81E8-2408-FB99-25CDA3712E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Alternatives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CFACC9-81E3-13B8-F9CF-3415E68F7363}"/>
              </a:ext>
            </a:extLst>
          </p:cNvPr>
          <p:cNvSpPr txBox="1"/>
          <p:nvPr/>
        </p:nvSpPr>
        <p:spPr>
          <a:xfrm>
            <a:off x="2493988" y="2505670"/>
            <a:ext cx="256916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Ruby,</a:t>
            </a:r>
          </a:p>
          <a:p>
            <a:r>
              <a:rPr lang="en-US" dirty="0" err="1"/>
              <a:t>Asp.net</a:t>
            </a:r>
            <a:endParaRPr lang="en-US" dirty="0"/>
          </a:p>
          <a:p>
            <a:r>
              <a:rPr lang="en-US" dirty="0"/>
              <a:t>Django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There is no clear winner.</a:t>
            </a:r>
          </a:p>
        </p:txBody>
      </p:sp>
    </p:spTree>
    <p:extLst>
      <p:ext uri="{BB962C8B-B14F-4D97-AF65-F5344CB8AC3E}">
        <p14:creationId xmlns:p14="http://schemas.microsoft.com/office/powerpoint/2010/main" val="3900249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98CD6-A8CC-CC1C-0D83-069DD4D119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21B5FA-7FBC-3C0A-1CDE-A4A7D0F23F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Course Outline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7B9281-1006-3E69-C3CD-29FAE802AC10}"/>
              </a:ext>
            </a:extLst>
          </p:cNvPr>
          <p:cNvSpPr txBox="1"/>
          <p:nvPr/>
        </p:nvSpPr>
        <p:spPr>
          <a:xfrm>
            <a:off x="375488" y="1046034"/>
            <a:ext cx="11562512" cy="563231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Getting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JS Refresher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Node.js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Efficient Development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Express.js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Templating Engines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Model-View-Controller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routes &amp;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SQL (MySQL)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Sequelize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Node + NoSQL (MongoDB)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Mongoose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Sessions &amp; Cookies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Sending E-Mails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Authentication Depp Dive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User Input Validation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 Uploads &amp; Downloads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Pagination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Async Requests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Handling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REST API Basics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Advanced REST API Features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async-await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Deployment</a:t>
            </a:r>
          </a:p>
        </p:txBody>
      </p:sp>
    </p:spTree>
    <p:extLst>
      <p:ext uri="{BB962C8B-B14F-4D97-AF65-F5344CB8AC3E}">
        <p14:creationId xmlns:p14="http://schemas.microsoft.com/office/powerpoint/2010/main" val="3059411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C2694-B179-A64E-C262-568CD5621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B9E31-81B6-DC88-E857-BB8ABE829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The REPL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45B60D-23FE-1FF5-0F44-D4053D561EDC}"/>
              </a:ext>
            </a:extLst>
          </p:cNvPr>
          <p:cNvSpPr/>
          <p:nvPr/>
        </p:nvSpPr>
        <p:spPr>
          <a:xfrm>
            <a:off x="2501900" y="128270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6D2545-F215-0783-0E94-F087009884B9}"/>
              </a:ext>
            </a:extLst>
          </p:cNvPr>
          <p:cNvSpPr txBox="1"/>
          <p:nvPr/>
        </p:nvSpPr>
        <p:spPr>
          <a:xfrm>
            <a:off x="3238500" y="1459984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ead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5EAA676-F27E-739D-6244-48105C301FFA}"/>
              </a:ext>
            </a:extLst>
          </p:cNvPr>
          <p:cNvSpPr/>
          <p:nvPr/>
        </p:nvSpPr>
        <p:spPr>
          <a:xfrm>
            <a:off x="2501900" y="2243266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B1C99B-A51E-3A9B-C553-682ABBEEF1FC}"/>
              </a:ext>
            </a:extLst>
          </p:cNvPr>
          <p:cNvSpPr txBox="1"/>
          <p:nvPr/>
        </p:nvSpPr>
        <p:spPr>
          <a:xfrm>
            <a:off x="3268426" y="2420550"/>
            <a:ext cx="47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val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8CFDE90-16DA-3FC6-B9A5-21D44C43876F}"/>
              </a:ext>
            </a:extLst>
          </p:cNvPr>
          <p:cNvSpPr/>
          <p:nvPr/>
        </p:nvSpPr>
        <p:spPr>
          <a:xfrm>
            <a:off x="2501900" y="3161098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8E72FE-03C7-27EF-AA9D-6419E9FD5DCD}"/>
              </a:ext>
            </a:extLst>
          </p:cNvPr>
          <p:cNvSpPr txBox="1"/>
          <p:nvPr/>
        </p:nvSpPr>
        <p:spPr>
          <a:xfrm>
            <a:off x="3260239" y="333838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rint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452092-F406-C5D8-6C5E-8885A870940A}"/>
              </a:ext>
            </a:extLst>
          </p:cNvPr>
          <p:cNvSpPr/>
          <p:nvPr/>
        </p:nvSpPr>
        <p:spPr>
          <a:xfrm>
            <a:off x="2501900" y="4078930"/>
            <a:ext cx="7366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9B7F73-1F4E-3B18-5B80-B2BD0126DA78}"/>
              </a:ext>
            </a:extLst>
          </p:cNvPr>
          <p:cNvSpPr txBox="1"/>
          <p:nvPr/>
        </p:nvSpPr>
        <p:spPr>
          <a:xfrm>
            <a:off x="3260239" y="4256215"/>
            <a:ext cx="73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oop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EC56F20-D672-1650-5968-810291214263}"/>
              </a:ext>
            </a:extLst>
          </p:cNvPr>
          <p:cNvCxnSpPr/>
          <p:nvPr/>
        </p:nvCxnSpPr>
        <p:spPr>
          <a:xfrm>
            <a:off x="3996839" y="1644650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59123F9-6084-D3BB-D305-003D2704C56C}"/>
              </a:ext>
            </a:extLst>
          </p:cNvPr>
          <p:cNvCxnSpPr/>
          <p:nvPr/>
        </p:nvCxnSpPr>
        <p:spPr>
          <a:xfrm>
            <a:off x="3996838" y="2586166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F6B80-7400-0D56-CB60-018C094A0E6D}"/>
              </a:ext>
            </a:extLst>
          </p:cNvPr>
          <p:cNvCxnSpPr/>
          <p:nvPr/>
        </p:nvCxnSpPr>
        <p:spPr>
          <a:xfrm>
            <a:off x="3996838" y="351841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CA6C74-0681-C02F-EE3C-8063EAE14A7E}"/>
              </a:ext>
            </a:extLst>
          </p:cNvPr>
          <p:cNvCxnSpPr/>
          <p:nvPr/>
        </p:nvCxnSpPr>
        <p:spPr>
          <a:xfrm>
            <a:off x="3996838" y="4441394"/>
            <a:ext cx="25309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060BA0A-9D22-25FF-1375-F786B44AE0CD}"/>
              </a:ext>
            </a:extLst>
          </p:cNvPr>
          <p:cNvSpPr txBox="1"/>
          <p:nvPr/>
        </p:nvSpPr>
        <p:spPr>
          <a:xfrm>
            <a:off x="6870700" y="1446768"/>
            <a:ext cx="1779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User Input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87EA9E-0236-20A4-45E3-53B22932E39F}"/>
              </a:ext>
            </a:extLst>
          </p:cNvPr>
          <p:cNvSpPr txBox="1"/>
          <p:nvPr/>
        </p:nvSpPr>
        <p:spPr>
          <a:xfrm>
            <a:off x="6870700" y="2353616"/>
            <a:ext cx="2125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Evaluate User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9A9EE4-E56C-DBAB-1B6C-7DC0DFE852BD}"/>
              </a:ext>
            </a:extLst>
          </p:cNvPr>
          <p:cNvSpPr txBox="1"/>
          <p:nvPr/>
        </p:nvSpPr>
        <p:spPr>
          <a:xfrm>
            <a:off x="6870700" y="3333748"/>
            <a:ext cx="2218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Print Output (Result)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91F7A8-C9DD-7DED-4D74-8C11C794D453}"/>
              </a:ext>
            </a:extLst>
          </p:cNvPr>
          <p:cNvSpPr txBox="1"/>
          <p:nvPr/>
        </p:nvSpPr>
        <p:spPr>
          <a:xfrm>
            <a:off x="6870700" y="4256214"/>
            <a:ext cx="1976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Wait for new Input</a:t>
            </a:r>
          </a:p>
        </p:txBody>
      </p:sp>
      <p:sp>
        <p:nvSpPr>
          <p:cNvPr id="24" name="Bent Arrow 23">
            <a:extLst>
              <a:ext uri="{FF2B5EF4-FFF2-40B4-BE49-F238E27FC236}">
                <a16:creationId xmlns:a16="http://schemas.microsoft.com/office/drawing/2014/main" id="{E519CE4A-E3AB-8BEB-C790-B8F6693878AF}"/>
              </a:ext>
            </a:extLst>
          </p:cNvPr>
          <p:cNvSpPr/>
          <p:nvPr/>
        </p:nvSpPr>
        <p:spPr>
          <a:xfrm>
            <a:off x="1550817" y="1644650"/>
            <a:ext cx="841829" cy="2809446"/>
          </a:xfrm>
          <a:prstGeom prst="ben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69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F9D70-2AFE-D909-96E7-ADB136FE2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6467-9EE0-7B6C-035F-C8E3FDCCD3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Running Node.js Code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757BF2-153A-D76F-599A-4D2C218650E4}"/>
              </a:ext>
            </a:extLst>
          </p:cNvPr>
          <p:cNvSpPr/>
          <p:nvPr/>
        </p:nvSpPr>
        <p:spPr>
          <a:xfrm>
            <a:off x="2501900" y="128270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Files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777D95-D95D-7588-6C02-FB63B973192B}"/>
              </a:ext>
            </a:extLst>
          </p:cNvPr>
          <p:cNvSpPr/>
          <p:nvPr/>
        </p:nvSpPr>
        <p:spPr>
          <a:xfrm>
            <a:off x="6232070" y="1282700"/>
            <a:ext cx="2594429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 the REPL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660A0D-B340-DDD5-0EAA-64ADD2833DCC}"/>
              </a:ext>
            </a:extLst>
          </p:cNvPr>
          <p:cNvSpPr/>
          <p:nvPr/>
        </p:nvSpPr>
        <p:spPr>
          <a:xfrm>
            <a:off x="2501900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Used for real apps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379AD1A-C630-9AE6-EC78-6D7B6EC4F68A}"/>
              </a:ext>
            </a:extLst>
          </p:cNvPr>
          <p:cNvSpPr/>
          <p:nvPr/>
        </p:nvSpPr>
        <p:spPr>
          <a:xfrm>
            <a:off x="2501900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Predictable sequence of steps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72513A-75CB-2FE4-7FAF-0BF56DF31B00}"/>
              </a:ext>
            </a:extLst>
          </p:cNvPr>
          <p:cNvSpPr/>
          <p:nvPr/>
        </p:nvSpPr>
        <p:spPr>
          <a:xfrm>
            <a:off x="6451602" y="277907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Great playground!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1E0DA5-8B43-50EF-1D89-64E621C5EAD1}"/>
              </a:ext>
            </a:extLst>
          </p:cNvPr>
          <p:cNvSpPr/>
          <p:nvPr/>
        </p:nvSpPr>
        <p:spPr>
          <a:xfrm>
            <a:off x="6451602" y="4078930"/>
            <a:ext cx="2159000" cy="7239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code as you write it</a:t>
            </a:r>
          </a:p>
        </p:txBody>
      </p:sp>
    </p:spTree>
    <p:extLst>
      <p:ext uri="{BB962C8B-B14F-4D97-AF65-F5344CB8AC3E}">
        <p14:creationId xmlns:p14="http://schemas.microsoft.com/office/powerpoint/2010/main" val="3586652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42CE1-74C5-FD5D-7833-3874B2201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F7A03-5F50-129D-730E-39A6689AA1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60071" y="83328"/>
            <a:ext cx="9144000" cy="962706"/>
          </a:xfrm>
        </p:spPr>
        <p:txBody>
          <a:bodyPr>
            <a:noAutofit/>
          </a:bodyPr>
          <a:lstStyle/>
          <a:p>
            <a:r>
              <a:rPr lang="en-US" sz="4000" dirty="0"/>
              <a:t>JavaScript Summary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6F7EFB1-04F7-E762-0C05-E9B0A80BF6E4}"/>
              </a:ext>
            </a:extLst>
          </p:cNvPr>
          <p:cNvSpPr/>
          <p:nvPr/>
        </p:nvSpPr>
        <p:spPr>
          <a:xfrm>
            <a:off x="774700" y="1358900"/>
            <a:ext cx="2476500" cy="7239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Weakly Typed Language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04C54F-0762-535E-82B2-2469B26411A3}"/>
              </a:ext>
            </a:extLst>
          </p:cNvPr>
          <p:cNvSpPr/>
          <p:nvPr/>
        </p:nvSpPr>
        <p:spPr>
          <a:xfrm>
            <a:off x="4686301" y="1358900"/>
            <a:ext cx="2844802" cy="7239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Object-Oriented Language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B36E62-759C-DA40-7FDC-3F76EA160F59}"/>
              </a:ext>
            </a:extLst>
          </p:cNvPr>
          <p:cNvSpPr/>
          <p:nvPr/>
        </p:nvSpPr>
        <p:spPr>
          <a:xfrm>
            <a:off x="8775698" y="1358900"/>
            <a:ext cx="2844801" cy="7239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Versatile Language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799B8B-CCDC-F124-6FBF-B66FF35107F9}"/>
              </a:ext>
            </a:extLst>
          </p:cNvPr>
          <p:cNvSpPr/>
          <p:nvPr/>
        </p:nvSpPr>
        <p:spPr>
          <a:xfrm>
            <a:off x="774700" y="2429821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 explicit type assignment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63D9C0-9F0E-3BF6-70E1-2A8A51A95AE4}"/>
              </a:ext>
            </a:extLst>
          </p:cNvPr>
          <p:cNvSpPr/>
          <p:nvPr/>
        </p:nvSpPr>
        <p:spPr>
          <a:xfrm>
            <a:off x="4673599" y="2429820"/>
            <a:ext cx="2844801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can be organized in logical objects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469B45-7623-DC33-7FFC-3AB40FF8700C}"/>
              </a:ext>
            </a:extLst>
          </p:cNvPr>
          <p:cNvSpPr/>
          <p:nvPr/>
        </p:nvSpPr>
        <p:spPr>
          <a:xfrm>
            <a:off x="4686300" y="3704280"/>
            <a:ext cx="2844800" cy="7239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Primitive and reference types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D24E8C-D3DA-E0D8-CBD6-57C5B90EDCBA}"/>
              </a:ext>
            </a:extLst>
          </p:cNvPr>
          <p:cNvSpPr/>
          <p:nvPr/>
        </p:nvSpPr>
        <p:spPr>
          <a:xfrm>
            <a:off x="774700" y="3704280"/>
            <a:ext cx="2476500" cy="72390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types can be switched dynamically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C38249-D88A-55E7-4630-8AEF6069A25A}"/>
              </a:ext>
            </a:extLst>
          </p:cNvPr>
          <p:cNvSpPr/>
          <p:nvPr/>
        </p:nvSpPr>
        <p:spPr>
          <a:xfrm>
            <a:off x="8775699" y="242982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Runs in browser &amp; directly on a PC/ server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24DF29-6A88-5575-ED22-683C6B6399AE}"/>
              </a:ext>
            </a:extLst>
          </p:cNvPr>
          <p:cNvSpPr/>
          <p:nvPr/>
        </p:nvSpPr>
        <p:spPr>
          <a:xfrm>
            <a:off x="8775699" y="3704280"/>
            <a:ext cx="2844801" cy="7239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perform a broad variety of tasks</a:t>
            </a:r>
          </a:p>
        </p:txBody>
      </p:sp>
    </p:spTree>
    <p:extLst>
      <p:ext uri="{BB962C8B-B14F-4D97-AF65-F5344CB8AC3E}">
        <p14:creationId xmlns:p14="http://schemas.microsoft.com/office/powerpoint/2010/main" val="9832792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798</Words>
  <Application>Microsoft Macintosh PowerPoint</Application>
  <PresentationFormat>Widescreen</PresentationFormat>
  <Paragraphs>166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Node js</vt:lpstr>
      <vt:lpstr>What Does that Mean?</vt:lpstr>
      <vt:lpstr>JavaScript on the Server</vt:lpstr>
      <vt:lpstr>Node.js Role (in Web Development)</vt:lpstr>
      <vt:lpstr>Alternatives</vt:lpstr>
      <vt:lpstr>Course Outline</vt:lpstr>
      <vt:lpstr>The REPL</vt:lpstr>
      <vt:lpstr>Running Node.js Code</vt:lpstr>
      <vt:lpstr>JavaScript Summary</vt:lpstr>
      <vt:lpstr>Refreshing the Core Syntax</vt:lpstr>
      <vt:lpstr>Functions is First Class Citizens  1. In JavaScript we can assign a function to a variable. 2. Pass a function as an Argument 3. Returning functions  </vt:lpstr>
      <vt:lpstr>Callback Function  Any function that is passed as an argument is called a callback function.   A callback is a function that is to be executed after another function has finished executing – hence the name ‘call back’.</vt:lpstr>
      <vt:lpstr>Why Callback Function  JavaScript is an event driven language. This means that instead of waiting for a response before moving on, JavaScript will keep executing while listening for other events.  Callbacks are a way to make sure certain code doesn’t execute until other code has already finished execution.</vt:lpstr>
      <vt:lpstr>Callback in JavaScript Callbacks are just the name of a convention for using JavaScript functions. There isn’t a special thing called a ’callback’ in the JS lang, it’s just a convention. Instead of immediately returning some result like most functions, functions that use callbacks take some time to produce a result.  The word ‘asynchronous’ means ‘ takes some time’ or ‘happens in the future, not right now.” Usually, callbacks only used when doing I/O, e.g. downloading thins, reading files, talking to databases, etc.¯</vt:lpstr>
      <vt:lpstr>What’s In this Module?</vt:lpstr>
      <vt:lpstr>How the Web works</vt:lpstr>
      <vt:lpstr>HTTP,HTTPS</vt:lpstr>
      <vt:lpstr>Creating a Node Server</vt:lpstr>
      <vt:lpstr>The Node.js Program Lifecycle</vt:lpstr>
      <vt:lpstr>Understanding Requests</vt:lpstr>
      <vt:lpstr>Streams &amp; Buffers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5</cp:revision>
  <dcterms:created xsi:type="dcterms:W3CDTF">2025-01-06T13:42:45Z</dcterms:created>
  <dcterms:modified xsi:type="dcterms:W3CDTF">2025-01-10T14:57:02Z</dcterms:modified>
</cp:coreProperties>
</file>