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1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2011 24575,'-2'-103'0,"-1"51"0,3 0 0,2-1 0,8-51 0,-3 73 0,1 0 0,2 1 0,0 1 0,2-1 0,2 2 0,0 0 0,2 0 0,1 1 0,29-35 0,197-258 0,-186 245 0,61-110 0,-73 110 0,99-126 0,-98 141 0,-37 47 0,0 0 0,1 0 0,0 1 0,1 1 0,1-1 0,-1 2 0,2 0 0,20-14 0,5 1 0,50-39 0,-37 24 0,-41 31 0,1 1 0,-1 0 0,1 1 0,1 0 0,-1 0 0,1 2 0,-1-1 0,19-2 0,9 1 0,52 1 0,-55 3 0,65-9 0,-13-3 0,1 5 0,159 5 0,-149 4 0,-89-1 0,0 1 0,0 0 0,-1 1 0,1 0 0,-1 0 0,1 1 0,-1 1 0,0-1 0,0 1 0,0 1 0,-1 0 0,0 0 0,0 0 0,0 1 0,0 0 0,-1 1 0,0 0 0,0 0 0,-1 1 0,6 8 0,-4-6 0,0-1 0,0 0 0,1-1 0,0 0 0,1 0 0,-1-1 0,2 0 0,-1-1 0,1 0 0,0 0 0,0-1 0,17 5 0,-9-3 0,-1 2 0,-1 0 0,29 19 0,-30-17 0,2-1 0,-1 0 0,29 11 0,-32-16 0,11 3 0,48 23 0,-66-26 0,1-1 0,0 1 0,-1 1 0,0-1 0,-1 1 0,1 0 0,-1 1 0,0 0 0,9 13 0,-11-14 0,0-1 0,0-1 0,0 1 0,1 0 0,0-1 0,-1 0 0,2 0 0,-1-1 0,0 1 0,1-1 0,-1 0 0,1-1 0,0 1 0,10 2 0,22 10 0,-38-15 0,1 0 0,0 1 0,0-1 0,-1 0 0,1 0 0,0 1 0,-1-1 0,1 0 0,0 1 0,-1-1 0,1 0 0,0 1 0,-1-1 0,1 1 0,-1-1 0,1 1 0,-1 0 0,1-1 0,-1 1 0,1-1 0,-1 1 0,1 0 0,-1-1 0,0 1 0,0 0 0,1 0 0,-1-1 0,0 1 0,0 0 0,0 0 0,-19 9 0,-38-4 0,37-5 0,-1-2 0,1 0 0,-1-2 0,1 0 0,0-1 0,0-1 0,0-1 0,-29-12 0,15 6 0,0 2 0,-58-10 0,88 19 0,-12-3 0,0-1 0,0-1 0,0 0 0,-18-10 0,20 8 0,0 2 0,-1 0 0,0 0 0,0 1 0,-17-3 0,-52 4 0,67 5 0,0-2 0,-1 0 0,1-1 0,-20-4 0,21-3 0,18 1 0,-1 8 0,1-1 0,-1 0 0,1 1 0,-1-1 0,1 1 0,-1-1 0,1 1 0,-1 0 0,1 0 0,-1 0 0,1 0 0,0 0 0,-1 0 0,1 0 0,-1 0 0,1 1 0,-1-1 0,2 1 0,44 24 0,-39-19 0,1-1 0,0 0 0,0-1 0,12 5 0,9 1 0,0 2 0,-1 0 0,30 19 0,14 0 0,-61-28 0,0 1 0,0 1 0,0 0 0,-1 1 0,0 0 0,0 0 0,0 2 0,13 11 0,-17-13 0,-1 0 0,1-1 0,1 1 0,-1-1 0,1-1 0,-1 0 0,1 0 0,1 0 0,-1-1 0,0 0 0,15 3 0,7-2 0,-1 0 0,36-1 0,-33-2 0,49 7 0,-59-3 0,3 1 0,1-2 0,-1 0 0,0-2 0,40-1 0,-65-1 0,1 0 0,0 0 0,-1 0 0,1 0 0,0 0 0,-1 0 0,1 0 0,0 0 0,-1-1 0,1 1 0,0 0 0,-1 0 0,1-1 0,-1 1 0,1 0 0,-1-1 0,1 1 0,-1 0 0,1-1 0,-1 1 0,1-1 0,-1 1 0,1-1 0,-1 1 0,0-1 0,1 0 0,-1 1 0,0-1 0,0 1 0,1-1 0,-1 0 0,0 1 0,0-1 0,0 0 0,0 1 0,0-1 0,0 1 0,0-1 0,0 0 0,0 1 0,0-1 0,0 0 0,0 1 0,0-1 0,0 0 0,-1 1 0,1-1 0,0 1 0,-1-1 0,1 0 0,0 1 0,-1-1 0,1 1 0,0-1 0,-1 1 0,1-1 0,-1 1 0,1 0 0,-2-1 0,-31-35 0,30 33 0,-49-38 0,39 32 0,1 0 0,0-1 0,-18-19 0,20 18 0,1 0 0,0-1 0,1 0 0,0 0 0,1-1 0,0 0 0,1 0 0,0-1 0,1 1 0,-5-22 0,4 13 0,-2 1 0,0 0 0,-1 0 0,-17-27 0,16 31 0,1-1 0,0 0 0,1 0 0,1-1 0,1 0 0,-4-20 0,3-42-1365,7 46-5461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26 24575,'0'-25'0,"0"43"0,0 24 0,0-34 0,2 23 0,-2-1 0,-1 1 0,-2-1 0,0 1 0,-3-1 0,0 0 0,-17 46 0,12-46 0,2 0 0,2 0 0,0 1 0,-2 34 0,8-57 0,-8 40 0,-3-1 0,-29 80 0,21-73 0,-15 73 0,-1 33 0,35-155 0,0-1 0,-1 0 0,0 0 0,1 1 0,-1-1 0,0-1 0,-1 1 0,1 0 0,-1 0 0,0-1 0,0 0 0,0 1 0,0-1 0,0 0 0,-1 0 0,0-1 0,1 1 0,-1-1 0,0 0 0,0 0 0,0 0 0,0-1 0,-1 1 0,1-1 0,0 0 0,-1 0 0,1 0 0,-1-1 0,1 1 0,-1-1 0,1-1 0,-1 1 0,1 0 0,0-1 0,-1 0 0,1 0 0,0 0 0,-1-1 0,1 1 0,0-1 0,0 0 0,0 0 0,0-1 0,1 1 0,-1-1 0,0 0 0,1 0 0,0 0 0,0 0 0,0 0 0,0-1 0,0 1 0,1-1 0,0 0 0,-1 0 0,2 0 0,-1 0 0,0 0 0,1 0 0,-2-7 0,-47-145 0,49 152 0,0 0 0,0 0 0,1 0 0,-1 0 0,1 0 0,0 0 0,0 0 0,0 0 0,0 0 0,1 0 0,-1 0 0,3-6 0,-3 9 0,0 1 0,1-1 0,-1 0 0,1 0 0,-1 1 0,1-1 0,-1 0 0,1 0 0,-1 1 0,1-1 0,-1 1 0,1-1 0,0 0 0,0 1 0,-1-1 0,1 1 0,0 0 0,0-1 0,-1 1 0,1-1 0,0 1 0,0 0 0,1 0 0,0 0 0,0 0 0,0 0 0,-1 0 0,1 1 0,0-1 0,0 1 0,0 0 0,0-1 0,-1 1 0,1 0 0,0 0 0,-1 0 0,1 0 0,-1 0 0,3 2 0,7 7 0,-1 0 0,0 1 0,10 14 0,23 24 0,-25-33 0,-5-5 0,0 1 0,19 24 0,-28-30 0,0 0 0,0 0 0,-1 1 0,0-1 0,0 1 0,-1 0 0,1-1 0,-2 1 0,1 0 0,0 8 0,2 40 0,-6 100 0,0-101 0,2-54 0,0 0 0,0 0 0,0 1 0,-1-1 0,1 0 0,0 0 0,0 0 0,0 1 0,0-1 0,0 0 0,0 0 0,0 0 0,0 1 0,0-1 0,1 0 0,-1 0 0,0 0 0,0 1 0,0-1 0,0 0 0,0 0 0,0 0 0,0 0 0,0 1 0,0-1 0,1 0 0,-1 0 0,0 0 0,0 0 0,0 0 0,0 1 0,1-1 0,-1 0 0,0 0 0,0 0 0,0 0 0,0 0 0,1 0 0,-1 0 0,0 0 0,0 0 0,0 0 0,1 0 0,-1 0 0,0 0 0,0 0 0,0 0 0,1 0 0,-1 0 0,0 0 0,0 0 0,1 0 0,13-9 0,12-18 0,15-29 0,-35 46 0,0 0 0,1 1 0,0-1 0,1 1 0,0 1 0,0 0 0,1 0 0,14-10 0,65-48 0,-65 46 0,53-33 0,254-153 0,-310 195-227,-1-1-1,-1 0 1,0-2-1,0 0 1,23-24-1,-26 19-6598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3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9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15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77 24575,'0'-3'0,"0"0"0,0 0 0,1 0 0,-1 0 0,1 0 0,-1 0 0,1 0 0,0 0 0,0 1 0,0-1 0,0 0 0,1 0 0,-1 1 0,1-1 0,-1 1 0,1-1 0,0 1 0,0 0 0,4-4 0,-2 4 0,0 0 0,0-1 0,0 1 0,0 0 0,0 1 0,1-1 0,-1 1 0,1 0 0,-1 0 0,1 0 0,7 0 0,8 1 0,0 1 0,0 1 0,1 1 0,30 8 0,51 11 0,-63-15 0,-1 1 0,0 1 0,-1 2 0,0 2 0,64 33 0,-46-10 0,-39-24 0,1-1 0,0-1 0,0-1 0,32 13 0,33 7 0,-2 4 0,-2 3 0,-1 4 0,133 92 0,-170-106 0,44 22 0,-17-11 0,-48-25 0,-1 2 0,23 20 0,-31-24 0,0-1 0,1 0 0,1 0 0,-1-1 0,1 0 0,0-1 0,1-1 0,25 10 0,-19-10 0,1 1 0,-1 1 0,-1 1 0,0 1 0,0 1 0,32 24 0,-30-21 0,75 45 0,-66-42 0,0 0 0,-1 3 0,27 22 0,-35-27 0,0 0 0,2-1 0,0-2 0,0 0 0,1-1 0,32 10 0,-18-6 0,49 26 0,-67-29 0,0-1 0,0 0 0,1-2 0,0 0 0,1-2 0,0 0 0,35 6 0,149 25 0,-185-33 0,0 1 0,0 1 0,24 12 0,-22-9 0,1-2 0,25 8 0,-22-10 0,33 9 0,2-3 0,101 8 0,-137-17 0,0 0 0,-1 2 0,1 1 0,45 17 0,-39-12 0,1-2 0,35 7 0,-32-9 0,-1 2 0,43 16 0,-49-14 0,0-2 0,1-1 0,0-1 0,32 3 0,65 9 0,-86-11 0,75 5 0,-83-13 0,179-2 0,-200 0 0,0 1 0,0-2 0,0 0 0,0 0 0,-1-1 0,1 0 0,15-9 0,65-49 0,-66 43 0,49-28 0,45-25 0,8-5 0,-113 68 0,0 0 0,-1 0 0,0-2 0,0 1 0,12-15 0,-14 13 0,0 2 0,0-1 0,1 1 0,1 1 0,0 1 0,17-10 0,2 2 0,-1-2 0,-1 0 0,33-27 0,-9 6 0,1 8 0,-44 26 0,1-1 0,-1-1 0,0 0 0,16-12 0,-17 10 0,0 2 0,1-1 0,0 1 0,14-6 0,-21 11 0,-3 2 0,0 0 0,1-1 0,-1 1 0,0 0 0,0-1 0,0 1 0,0-1 0,0 1 0,0-1 0,0 0 0,0 1 0,-1-1 0,1 0 0,0 0 0,0 0 0,0 0 0,-1 1 0,1-1 0,0 0 0,-1 0 0,1 0 0,-1 0 0,1 0 0,-1-1 0,0 1 0,1 0 0,-1 0 0,0 0 0,0 0 0,0 0 0,0 0 0,0-1 0,0 1 0,0 0 0,0 0 0,0 0 0,-1 0 0,1 0 0,0-1 0,-1 1 0,1 0 0,-1 0 0,1 0 0,-1 0 0,1 0 0,-1 0 0,0 0 0,1 1 0,-1-1 0,0 0 0,-1-1 0,-3-2 0,0 0 0,1 1 0,-1-1 0,-1 1 0,1 1 0,0-1 0,-1 1 0,-9-4 0,-29-1 0,0 1 0,-1 2 0,1 2 0,-80 7 0,10-1 0,-70-3 0,266-2 0,-1 4 0,107 19 0,-143-16 0,62 1 0,-18-2 0,-71-2 0,0 1 0,0 0 0,-1 1 0,1 1 0,18 10 0,-18-8 0,0-1 0,1 0 0,0-2 0,24 5 0,19-5 0,102-6 0,-177 2 0,0 1 0,0 0 0,0 1 0,0 0 0,1 1 0,0 0 0,0 1 0,0 0 0,0 1 0,1 1 0,0 0 0,0 0 0,0 1 0,-11 11 0,7-4 0,1 1 0,0 1 0,1 0 0,1 0 0,0 1 0,2 1 0,0 0 0,1 1 0,-8 25 0,8-16-682,-8 57-1,12-51-6143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20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6221 25 24575,'0'-1'0,"0"0"0,0 0 0,0 0 0,0 0 0,0 0 0,0 0 0,-1 0 0,1 0 0,0 0 0,-1 0 0,1 0 0,0 0 0,-1 0 0,0 0 0,1 1 0,-1-1 0,1 0 0,-1 0 0,0 1 0,1-1 0,-1 0 0,0 1 0,0-1 0,0 1 0,0-1 0,1 1 0,-1-1 0,0 1 0,0 0 0,0-1 0,0 1 0,0 0 0,0 0 0,0 0 0,0-1 0,0 1 0,0 0 0,0 0 0,0 1 0,0-1 0,0 0 0,-1 0 0,-2 1 0,1 0 0,0-1 0,-1 1 0,1 0 0,0 1 0,0-1 0,0 0 0,0 1 0,0 0 0,0-1 0,1 1 0,-4 3 0,-9 14 0,1 1 0,1 0 0,1 1 0,-18 42 0,10-20 0,-45 104 0,-55 183 0,-4 134 0,48-160 0,41-181 0,-50 201 0,80-298 0,-1 0 0,-2 0 0,0-1 0,-2 0 0,-1-1 0,-26 45 0,25-54 0,-1-1 0,-28 24 0,26-25 0,0 1 0,-19 23 0,27-29 0,-1 0 0,0 0 0,0-1 0,-1-1 0,0 1 0,0-1 0,-17 8 0,16-9 0,0 0 0,0 1 0,1 0 0,0 1 0,1-1 0,-1 2 0,-9 11 0,-5 9 0,-3 7 0,-1-2 0,-58 53 0,67-72 0,-1-2 0,-41 20 0,-5 3 0,-129 101 0,-48 27 0,20-24 0,192-122 0,0-2 0,0-1 0,-2-2 0,1-1 0,-2-1 0,-60 10 0,-35 11 0,48-10 0,54-16 0,0 2 0,1 1 0,0 1 0,-30 15 0,39-17 0,0 0 0,0-1 0,-1-1 0,1 0 0,-1-1 0,0-1 0,-28 2 0,-125-6 0,83-2 0,-1060 1 0,599 3 0,289-22 0,115 5 0,133 15 0,0-1 0,-1-1 0,1 0 0,0 0 0,0-1 0,0 0 0,-17-10 0,-66-50 0,72 47 0,-1 1 0,-2 0 0,-26-12 0,-80-43 0,34 17 0,85 52 0,15 13 0,19 24 0,-16-28 0,142 242 0,-76-84 0,-52-117 0,-16-38 0,1-1 0,1 0 0,0-1 0,0 1 0,9 8 0,-7-8 0,0 0 0,-1 1 0,10 18 0,21 36 0,-27-46 0,0 1 0,10 23 0,-21-42 0,0 1 0,1 0 0,-1-1 0,0 1 0,0 0 0,0 0 0,1-1 0,-1 1 0,0 0 0,0-1 0,0 1 0,0 0 0,0 0 0,-1-1 0,1 1 0,0 0 0,0 0 0,0-1 0,-1 1 0,1 0 0,0-1 0,-1 1 0,1 0 0,0-1 0,-1 1 0,1 0 0,-1-1 0,1 1 0,-1-1 0,1 1 0,-1-1 0,0 1 0,1-1 0,-1 0 0,0 1 0,1-1 0,-1 0 0,0 1 0,1-1 0,-1 0 0,0 0 0,1 0 0,-1 0 0,0 1 0,0-1 0,1 0 0,-1 0 0,0 0 0,0-1 0,1 1 0,-2 0 0,-42-5 0,-126-45 0,162 47 0,0 1 0,1-1 0,-1-1 0,1 1 0,0-1 0,-1-1 0,2 1 0,-13-12 0,-45-51 0,44 45 0,-125-146 0,-71-75 0,198 225 0,1-1 0,1-1 0,0-1 0,-13-24 0,23 34 0,1-1 0,0 0 0,0 0 0,1 0 0,1 0 0,0-1 0,1 1 0,0-1 0,1 1 0,0-17 0,1 17 0,0 0 0,1 0 0,0 0 0,1 0 0,0 0 0,6-16 0,-6 24 0,0 0 0,0 1 0,0-1 0,0 1 0,1 0 0,0-1 0,-1 1 0,1 0 0,0 1 0,0-1 0,0 0 0,1 1 0,-1 0 0,1 0 0,-1 0 0,1 0 0,0 0 0,0 1 0,0 0 0,0 0 0,0 0 0,6-1 0,15 0 0,1 0 0,-1 2 0,1 1 0,0 0 0,-1 2 0,0 2 0,0 0 0,32 11 0,47 1 0,-74-14 0,45 12 0,-14-1 0,-38-10 0,0 2 0,0 1 0,41 17 0,-41-14 0,0-1 0,1-2 0,0 0 0,1-2 0,-1 0 0,38 1 0,-43-4 0,36 7 0,-1 3 0,73 25 0,-67-18 0,81 14 0,-124-30-120,-9-3 7,-1 1 0,1 0 0,-1 1-1,1-1 1,-1 2 0,0-1 0,0 1 0,0 0-1,0 0 1,12 9 0,-2 5-6713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3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BigInt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classes</a:t>
            </a:r>
          </a:p>
          <a:p>
            <a:endParaRPr lang="en-US" dirty="0"/>
          </a:p>
          <a:p>
            <a:r>
              <a:rPr lang="en-US" dirty="0"/>
              <a:t>Handling an ‘esc’ keypress event</a:t>
            </a:r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F67-24A4-CE45-E899-85B2C04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Events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3D0-8EBC-995E-6C66-2A9ED9C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06202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5E6DD-E0F6-BB15-D9BF-962F0FA1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06"/>
            <a:ext cx="12192000" cy="5704821"/>
          </a:xfrm>
        </p:spPr>
      </p:pic>
    </p:spTree>
    <p:extLst>
      <p:ext uri="{BB962C8B-B14F-4D97-AF65-F5344CB8AC3E}">
        <p14:creationId xmlns:p14="http://schemas.microsoft.com/office/powerpoint/2010/main" val="18858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D41-A8F0-8906-A298-1A01955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C136-FCC0-0AAC-2DA5-7E60247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the dice</a:t>
            </a:r>
          </a:p>
          <a:p>
            <a:r>
              <a:rPr lang="en-US" dirty="0"/>
              <a:t>Switching the active player</a:t>
            </a:r>
          </a:p>
        </p:txBody>
      </p:sp>
    </p:spTree>
    <p:extLst>
      <p:ext uri="{BB962C8B-B14F-4D97-AF65-F5344CB8AC3E}">
        <p14:creationId xmlns:p14="http://schemas.microsoft.com/office/powerpoint/2010/main" val="5428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6E5-7419-D81F-DFCC-756A50E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works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529020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9DD-3B46-C492-DC13-6FCBE62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6326-417F-9BFB-4F4F-A25A419F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560837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1C989-1422-93C7-4104-E3746B62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1251-65CC-9102-7C55-76A29FBA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0E13-41EE-1ADD-DCCA-D7E5A36E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10515600" cy="49142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 is a </a:t>
            </a:r>
          </a:p>
          <a:p>
            <a:pPr marL="0" indent="0">
              <a:buNone/>
            </a:pPr>
            <a:r>
              <a:rPr lang="en-US" dirty="0"/>
              <a:t>	HIGH-LEVEL</a:t>
            </a:r>
          </a:p>
          <a:p>
            <a:pPr marL="0" indent="0">
              <a:buNone/>
            </a:pPr>
            <a:r>
              <a:rPr lang="en-US" dirty="0"/>
              <a:t>	PROTOTYPE-BASED </a:t>
            </a:r>
          </a:p>
          <a:p>
            <a:pPr marL="0" indent="0">
              <a:buNone/>
            </a:pPr>
            <a:r>
              <a:rPr lang="en-US" dirty="0"/>
              <a:t>	OBJECT-ORIENTED</a:t>
            </a:r>
          </a:p>
          <a:p>
            <a:pPr marL="0" indent="0">
              <a:buNone/>
            </a:pPr>
            <a:r>
              <a:rPr lang="en-US" dirty="0"/>
              <a:t>	MULTI-PARADIGM</a:t>
            </a:r>
          </a:p>
          <a:p>
            <a:pPr marL="0" indent="0">
              <a:buNone/>
            </a:pPr>
            <a:r>
              <a:rPr lang="en-US" dirty="0"/>
              <a:t>	INTERPRETED OR JUST-IN-TIME COMPILED</a:t>
            </a:r>
          </a:p>
          <a:p>
            <a:pPr marL="0" indent="0">
              <a:buNone/>
            </a:pPr>
            <a:r>
              <a:rPr lang="en-US" dirty="0"/>
              <a:t>	DYNAMIC</a:t>
            </a:r>
          </a:p>
          <a:p>
            <a:pPr marL="0" indent="0">
              <a:buNone/>
            </a:pPr>
            <a:r>
              <a:rPr lang="en-US" dirty="0"/>
              <a:t>	SINGLE-THREDED</a:t>
            </a:r>
          </a:p>
          <a:p>
            <a:pPr marL="0" indent="0">
              <a:buNone/>
            </a:pPr>
            <a:r>
              <a:rPr lang="en-US" dirty="0"/>
              <a:t>	GARBAGE-COLLECTED</a:t>
            </a:r>
          </a:p>
          <a:p>
            <a:pPr marL="0" indent="0">
              <a:buNone/>
            </a:pPr>
            <a:r>
              <a:rPr lang="en-US" dirty="0"/>
              <a:t>PROGRAMMING LANGUAGE WITH</a:t>
            </a:r>
          </a:p>
          <a:p>
            <a:pPr marL="0" indent="0">
              <a:buNone/>
            </a:pPr>
            <a:r>
              <a:rPr lang="en-US" dirty="0"/>
              <a:t>	FIRST-CLASS FUNTIONS	</a:t>
            </a:r>
          </a:p>
          <a:p>
            <a:pPr marL="0" indent="0">
              <a:buNone/>
            </a:pPr>
            <a:r>
              <a:rPr lang="en-US" dirty="0"/>
              <a:t>AND 	NON-BLOCKING EVENT LOOP CONCRRENCY MODEL.</a:t>
            </a:r>
          </a:p>
        </p:txBody>
      </p:sp>
    </p:spTree>
    <p:extLst>
      <p:ext uri="{BB962C8B-B14F-4D97-AF65-F5344CB8AC3E}">
        <p14:creationId xmlns:p14="http://schemas.microsoft.com/office/powerpoint/2010/main" val="1320196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1A9-7AC7-2C67-AA07-A422521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65125"/>
            <a:ext cx="3251200" cy="62098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High-level –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Garbage-collected –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Interpreted or just-in-time compiled –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Multi-paradigm –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Prototype-based object-oriented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First-class functions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Dynamic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Single-threaded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Non-blocking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C480-9841-9111-5155-5F0A3FBD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657" y="365125"/>
            <a:ext cx="7638143" cy="6209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C (</a:t>
            </a:r>
            <a:r>
              <a:rPr lang="en-US" sz="1000" dirty="0">
                <a:solidFill>
                  <a:srgbClr val="FF0000"/>
                </a:solidFill>
              </a:rPr>
              <a:t>Low Level Language: developer has to manage resources manually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Python, JS (</a:t>
            </a:r>
            <a:r>
              <a:rPr lang="en-US" sz="900" dirty="0">
                <a:solidFill>
                  <a:srgbClr val="FF0000"/>
                </a:solidFill>
              </a:rPr>
              <a:t>Developer does NOT have to worry, everything happens automatically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cleaning the memory so we don’t have to use.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covert to machine code.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Paradigm. An approach and mindset of structuring code, which will direct your coding style and technique.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Procedural programming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Object-oriented programming (OOP)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programming (FP)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Inherits methods from prototype.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Array.protype.push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Arr.push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In a language with first-class functions, functions are simply treated as variables. We can pass them into other functions, and return them from functions.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const modal = () =&gt;{console.log(‘hello’)}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030A0"/>
                </a:solidFill>
              </a:rPr>
              <a:t>Button.addEventListner</a:t>
            </a:r>
            <a:r>
              <a:rPr lang="en-US" sz="1400" dirty="0">
                <a:solidFill>
                  <a:srgbClr val="7030A0"/>
                </a:solidFill>
              </a:rPr>
              <a:t>(‘</a:t>
            </a:r>
            <a:r>
              <a:rPr lang="en-US" sz="1400" dirty="0" err="1">
                <a:solidFill>
                  <a:srgbClr val="7030A0"/>
                </a:solidFill>
              </a:rPr>
              <a:t>click’,modal</a:t>
            </a:r>
            <a:r>
              <a:rPr lang="en-US" sz="14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*Passing a function into another function as an argument: First class functions!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No data type definitions. Types becomes known at runtime.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Data type of variable is automatically changed.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Concurrency Model: JS engine handles multiple tasks happing at the same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JS runs in one single thread, so it can only do one thing at a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*it would block the single thread but we want non-blocking behavior!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By using an </a:t>
            </a:r>
            <a:r>
              <a:rPr lang="en-US" sz="1400" b="1" dirty="0">
                <a:solidFill>
                  <a:srgbClr val="C00000"/>
                </a:solidFill>
              </a:rPr>
              <a:t>event loop </a:t>
            </a:r>
            <a:r>
              <a:rPr lang="en-US" sz="1400" dirty="0">
                <a:solidFill>
                  <a:srgbClr val="C00000"/>
                </a:solidFill>
              </a:rPr>
              <a:t> takes long running tasks, executes them in the “background” and puts them back in the main thread once they are finished.</a:t>
            </a: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17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247D-C823-D683-A6BB-B21EDF55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086"/>
            <a:ext cx="10515600" cy="5581877"/>
          </a:xfrm>
        </p:spPr>
        <p:txBody>
          <a:bodyPr/>
          <a:lstStyle/>
          <a:p>
            <a:r>
              <a:rPr lang="en-US" dirty="0"/>
              <a:t>Scoping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9824F-621D-5F62-B3E1-08DF2FE50393}"/>
              </a:ext>
            </a:extLst>
          </p:cNvPr>
          <p:cNvSpPr/>
          <p:nvPr/>
        </p:nvSpPr>
        <p:spPr>
          <a:xfrm>
            <a:off x="8984343" y="1538514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F915A-6FDA-48FB-F392-BDEA1EA0F7B6}"/>
              </a:ext>
            </a:extLst>
          </p:cNvPr>
          <p:cNvSpPr/>
          <p:nvPr/>
        </p:nvSpPr>
        <p:spPr>
          <a:xfrm>
            <a:off x="6096000" y="1477395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0C9F-D253-44C5-2A0D-C8A81A007CAE}"/>
              </a:ext>
            </a:extLst>
          </p:cNvPr>
          <p:cNvSpPr txBox="1"/>
          <p:nvPr/>
        </p:nvSpPr>
        <p:spPr>
          <a:xfrm>
            <a:off x="6357257" y="5545016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E16AF-A811-27D5-8113-31BB2D3BF3B4}"/>
              </a:ext>
            </a:extLst>
          </p:cNvPr>
          <p:cNvSpPr txBox="1"/>
          <p:nvPr/>
        </p:nvSpPr>
        <p:spPr>
          <a:xfrm>
            <a:off x="9579429" y="55817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EA9D4-0B0A-15D7-B8A7-74907B2D5A38}"/>
              </a:ext>
            </a:extLst>
          </p:cNvPr>
          <p:cNvSpPr txBox="1"/>
          <p:nvPr/>
        </p:nvSpPr>
        <p:spPr>
          <a:xfrm>
            <a:off x="3291386" y="3123976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Where our code is executed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F006F-63EF-E70A-CEE0-9118C56262A2}"/>
              </a:ext>
            </a:extLst>
          </p:cNvPr>
          <p:cNvSpPr txBox="1"/>
          <p:nvPr/>
        </p:nvSpPr>
        <p:spPr>
          <a:xfrm>
            <a:off x="9579429" y="344722"/>
            <a:ext cx="255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 memory</a:t>
            </a:r>
          </a:p>
          <a:p>
            <a:r>
              <a:rPr lang="en-US" dirty="0"/>
              <a:t>Where objects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14:cNvPr>
              <p14:cNvContentPartPr/>
              <p14:nvPr/>
            </p14:nvContentPartPr>
            <p14:xfrm>
              <a:off x="4917994" y="2439903"/>
              <a:ext cx="1092240" cy="72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9354" y="2430903"/>
                <a:ext cx="110988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14:cNvPr>
              <p14:cNvContentPartPr/>
              <p14:nvPr/>
            </p14:nvContentPartPr>
            <p14:xfrm>
              <a:off x="10824154" y="991983"/>
              <a:ext cx="391320" cy="51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5514" y="983343"/>
                <a:ext cx="40896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353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6D1-CEC5-218D-A18E-82FDF897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960"/>
            <a:ext cx="10515600" cy="5567003"/>
          </a:xfrm>
        </p:spPr>
        <p:txBody>
          <a:bodyPr/>
          <a:lstStyle/>
          <a:p>
            <a:r>
              <a:rPr lang="en-US" dirty="0"/>
              <a:t>Compilation : Entire code is converted in machine code at once, and written to a binary file that can be executed by a 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Interpretation: Interpreter runs through the source code and executes it line by line.</a:t>
            </a:r>
          </a:p>
          <a:p>
            <a:r>
              <a:rPr lang="en-US" dirty="0"/>
              <a:t>Just-in-time compilation: Entire code is converted into machine code at once, then executed immediately.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14:cNvPr>
              <p14:cNvContentPartPr/>
              <p14:nvPr/>
            </p14:nvContentPartPr>
            <p14:xfrm>
              <a:off x="-1582526" y="56745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91526" y="56658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14:cNvPr>
              <p14:cNvContentPartPr/>
              <p14:nvPr/>
            </p14:nvContentPartPr>
            <p14:xfrm>
              <a:off x="-348806" y="7979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7806" y="7889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FE6929-F0EF-07B9-10D5-17EF8F775DEB}"/>
              </a:ext>
            </a:extLst>
          </p:cNvPr>
          <p:cNvSpPr/>
          <p:nvPr/>
        </p:nvSpPr>
        <p:spPr>
          <a:xfrm>
            <a:off x="1567543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2F87EDE-445B-04A6-ED81-313A1E2A747F}"/>
              </a:ext>
            </a:extLst>
          </p:cNvPr>
          <p:cNvSpPr/>
          <p:nvPr/>
        </p:nvSpPr>
        <p:spPr>
          <a:xfrm>
            <a:off x="5027440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 file:</a:t>
            </a:r>
          </a:p>
          <a:p>
            <a:pPr algn="ctr"/>
            <a:r>
              <a:rPr lang="en-US" dirty="0"/>
              <a:t>Machine 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E186B02-446A-FDD9-1603-5D1979E04104}"/>
              </a:ext>
            </a:extLst>
          </p:cNvPr>
          <p:cNvSpPr/>
          <p:nvPr/>
        </p:nvSpPr>
        <p:spPr>
          <a:xfrm>
            <a:off x="8487337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running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57AAD-A126-0F8A-4588-8F22FE79A9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35086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A9358-C840-73E2-B681-E834E44986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594983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72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48C2-D8FE-8A84-86FD-037DE92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and TDZ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ECB7-6E57-C7C6-6839-2A176C7A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9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4CB4-B4A0-5D55-E9FF-CCE18C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7F07-AAB9-F06A-54D2-8DCEF75B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keyworde</a:t>
            </a:r>
            <a:r>
              <a:rPr lang="en-US" dirty="0"/>
              <a:t>: Special variable that is created for every execution context. Takes the value of the “owner” of the function in which the this keyword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not static. It depends on how the function is called, and its value is only assigned when the function is actually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==&gt; this </a:t>
            </a:r>
            <a:r>
              <a:rPr lang="en-US" dirty="0">
                <a:sym typeface="Wingdings" panose="05000000000000000000" pitchFamily="2" charset="2"/>
              </a:rPr>
              <a:t>&lt;Object that is calling the method)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Simple function call  this = undefined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Arrow functions  this = &lt;this of surrounding function (lexical this)&gt;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Event </a:t>
            </a:r>
            <a:r>
              <a:rPr lang="en-US" dirty="0" err="1">
                <a:sym typeface="Wingdings" panose="05000000000000000000" pitchFamily="2" charset="2"/>
              </a:rPr>
              <a:t>listerner</a:t>
            </a:r>
            <a:r>
              <a:rPr lang="en-US" dirty="0">
                <a:sym typeface="Wingdings" panose="05000000000000000000" pitchFamily="2" charset="2"/>
              </a:rPr>
              <a:t>  this = &lt;DOM element that the handler is attached to&gt;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9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BD8C-CC6B-F656-F15A-E77A8BC0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FF44-2A9A-AB9A-303E-ADB35C7D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Functions vs Arrow Function</a:t>
            </a:r>
          </a:p>
          <a:p>
            <a:endParaRPr lang="en-US" dirty="0"/>
          </a:p>
          <a:p>
            <a:r>
              <a:rPr lang="en-US" dirty="0"/>
              <a:t>Primitive's vs objects (Primitives vs reference type)</a:t>
            </a:r>
          </a:p>
        </p:txBody>
      </p:sp>
    </p:spTree>
    <p:extLst>
      <p:ext uri="{BB962C8B-B14F-4D97-AF65-F5344CB8AC3E}">
        <p14:creationId xmlns:p14="http://schemas.microsoft.com/office/powerpoint/2010/main" val="1495707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756FA3-41D1-AC4B-8B4D-989E1CDEBED3}"/>
              </a:ext>
            </a:extLst>
          </p:cNvPr>
          <p:cNvSpPr/>
          <p:nvPr/>
        </p:nvSpPr>
        <p:spPr>
          <a:xfrm>
            <a:off x="4441371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FDD489-3C94-6019-5E3F-7F1C1FEEEB7D}"/>
              </a:ext>
            </a:extLst>
          </p:cNvPr>
          <p:cNvSpPr/>
          <p:nvPr/>
        </p:nvSpPr>
        <p:spPr>
          <a:xfrm>
            <a:off x="6560457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AB9D-BB93-8BDC-6A5C-9F2FEF953CFE}"/>
              </a:ext>
            </a:extLst>
          </p:cNvPr>
          <p:cNvSpPr txBox="1"/>
          <p:nvPr/>
        </p:nvSpPr>
        <p:spPr>
          <a:xfrm>
            <a:off x="4601029" y="5660571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0D8E7-FA65-71E7-AA15-09516E1AB056}"/>
              </a:ext>
            </a:extLst>
          </p:cNvPr>
          <p:cNvSpPr txBox="1"/>
          <p:nvPr/>
        </p:nvSpPr>
        <p:spPr>
          <a:xfrm>
            <a:off x="6937323" y="566057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A8A9-656B-0754-A74A-2762CF321A4D}"/>
              </a:ext>
            </a:extLst>
          </p:cNvPr>
          <p:cNvSpPr txBox="1"/>
          <p:nvPr/>
        </p:nvSpPr>
        <p:spPr>
          <a:xfrm>
            <a:off x="1494972" y="2307771"/>
            <a:ext cx="1460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bigInt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82C44-CCF3-5909-EEBB-6F5DF6EB57F5}"/>
              </a:ext>
            </a:extLst>
          </p:cNvPr>
          <p:cNvSpPr txBox="1"/>
          <p:nvPr/>
        </p:nvSpPr>
        <p:spPr>
          <a:xfrm>
            <a:off x="9681029" y="2123104"/>
            <a:ext cx="1727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more…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14:cNvPr>
              <p14:cNvContentPartPr/>
              <p14:nvPr/>
            </p14:nvContentPartPr>
            <p14:xfrm>
              <a:off x="2815234" y="3353943"/>
              <a:ext cx="2172240" cy="57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234" y="3344943"/>
                <a:ext cx="21898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14:cNvPr>
              <p14:cNvContentPartPr/>
              <p14:nvPr/>
            </p14:nvContentPartPr>
            <p14:xfrm>
              <a:off x="7484434" y="2908263"/>
              <a:ext cx="2239920" cy="136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5794" y="2899263"/>
                <a:ext cx="2257560" cy="1383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C6B34C-FEAC-2206-EE5F-9E3043F7D7D2}"/>
              </a:ext>
            </a:extLst>
          </p:cNvPr>
          <p:cNvSpPr txBox="1"/>
          <p:nvPr/>
        </p:nvSpPr>
        <p:spPr>
          <a:xfrm>
            <a:off x="1016000" y="5355771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098EE-8A5E-F29D-031D-E688925EBAF6}"/>
              </a:ext>
            </a:extLst>
          </p:cNvPr>
          <p:cNvSpPr txBox="1"/>
          <p:nvPr/>
        </p:nvSpPr>
        <p:spPr>
          <a:xfrm>
            <a:off x="9816523" y="4394625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0532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FDB-DD39-1A07-9E39-088C16F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Structures, Modern Operators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F560-A811-A3D3-4AC5-E1E7C609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Destructing Arrays</a:t>
            </a:r>
          </a:p>
          <a:p>
            <a:r>
              <a:rPr lang="en-US" dirty="0"/>
              <a:t>Destructing Objects</a:t>
            </a:r>
          </a:p>
        </p:txBody>
      </p:sp>
    </p:spTree>
    <p:extLst>
      <p:ext uri="{BB962C8B-B14F-4D97-AF65-F5344CB8AC3E}">
        <p14:creationId xmlns:p14="http://schemas.microsoft.com/office/powerpoint/2010/main" val="188367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3171</Words>
  <Application>Microsoft Office PowerPoint</Application>
  <PresentationFormat>Widescreen</PresentationFormat>
  <Paragraphs>504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Modal Window</vt:lpstr>
      <vt:lpstr>DOM and Events Fundamentals</vt:lpstr>
      <vt:lpstr>PowerPoint Presentation</vt:lpstr>
      <vt:lpstr>PowerPoint Presentation</vt:lpstr>
      <vt:lpstr>JS works behind the scenes.</vt:lpstr>
      <vt:lpstr>An High-level overview of JS</vt:lpstr>
      <vt:lpstr>An High-level overview of JS</vt:lpstr>
      <vt:lpstr>High-level – Garbage-collected – Interpreted or just-in-time compiled – Multi-paradigm – Prototype-based object-oriented First-class functions Dynamic Single-threaded Non-blocking </vt:lpstr>
      <vt:lpstr>PowerPoint Presentation</vt:lpstr>
      <vt:lpstr>PowerPoint Presentation</vt:lpstr>
      <vt:lpstr>Hoisting and TDZ</vt:lpstr>
      <vt:lpstr>The THIS keyword</vt:lpstr>
      <vt:lpstr>PowerPoint Presentation</vt:lpstr>
      <vt:lpstr>PowerPoint Presentation</vt:lpstr>
      <vt:lpstr>Data Structures, Modern Operators and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29</cp:revision>
  <dcterms:created xsi:type="dcterms:W3CDTF">2024-08-06T13:01:21Z</dcterms:created>
  <dcterms:modified xsi:type="dcterms:W3CDTF">2024-10-23T14:14:48Z</dcterms:modified>
</cp:coreProperties>
</file>