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3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27"/>
    <p:restoredTop sz="94628"/>
  </p:normalViewPr>
  <p:slideViewPr>
    <p:cSldViewPr snapToGrid="0">
      <p:cViewPr varScale="1">
        <p:scale>
          <a:sx n="77" d="100"/>
          <a:sy n="77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14:34:27.0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958 1744 24575,'-9'0'0,"-1"0"0,1 0 0,3-4 0,2-1 0,0 0 0,-1 0 0,-5 5 0,1 0 0,-1 0 0,1 0 0,-1 0 0,1 0 0,-1 0 0,1-4 0,-1 3 0,5-7 0,-3 7 0,2-4 0,-3 5 0,-1 0 0,-8-4 0,3 3 0,-21-16 0,14 14 0,-22-14 0,26 12 0,-17-5 0,24 5 0,-20-3 0,19 7 0,-10-4 0,16 1 0,-6-1 0,5-4 0,-6-1 0,3 5 0,1 1 0,3-1 0,-2-4 0,-1-2 0,-2 2 0,-7 0 0,7 4 0,-2-4 0,3-1 0,1 5 0,-9-12-6784,2 10 6784,-3-11 0,6 8 0,-10-8 0,11 7 0,-10-12 0,12 9 0,-8-9 6784,7 3-6784,-12-16 0,13 14 0,-8-18 0,3 15 0,-4-8 0,4 5 0,2 4 0,3 1 0,1 4 0,3-4 0,-2-6 0,3 8 0,-1-14 0,-2 23 0,3-19 0,0 15 0,0-7 0,5 0 0,0 3 0,-4-3 0,3 4 0,-3 0 0,0-4 0,-2 7 0,1-19 0,1 22 0,4-22 0,0 23 0,0-6 0,0 9 0,0-9 0,0 6 0,4-14 0,1 10 0,0-7 0,0 4 0,-1 0 0,1 5 0,0-17 0,3 17 0,-2-12 0,-1 17 0,-1-9 0,-4 6 0,4-10 0,1 11 0,0-2 0,4-1 0,0-1 0,1 5 0,8-12 0,-3 11 0,-1-12 0,0 4 0,-1 0 0,-2 4 0,6-7 0,-6 6 0,6-7 0,-6 8 0,6-3 0,-6 8 0,11-12 0,-11 14 0,11-13 0,-12 19 0,4-11 0,-5 8 0,0 0 0,1 1 0,-1-1 0,0 0 0,1 0 0,-1 1 0,0 4 0,1 0 0,7 0 0,-5 0 0,6 0 0,-5 0 0,-3 0 0,4 0 0,-5 0 0,1 0 0,-1 0 0,0 0 0,1 0 0,-1 0 0,0 0 0,1 0 0,3 0 0,-2 0 0,2 0 0,-4 0 0,-3 4 0,2 1 0,-3 0 0,4-1 0,9 0 0,-6-3 0,13 12 0,-13-11 0,14 15 0,-15-11 0,7 3 0,-5 0 0,2 0 0,0-3 0,2 7 0,-6-8 0,6 8 0,-6-2 0,6 2 0,-6-8 0,-2 4 0,-1-4 0,-3 0 0,9 3 0,-4-7 0,4 8 0,-5-4 0,1 0 0,-5 3 0,7-7 0,3 12 0,-4-7 0,10 8 0,-15-5 0,16 4 0,-6-2 0,2 2 0,0 1 0,-4-4 0,1 4 0,3-5 0,-12 0 0,11 5 0,-11-4 0,16 12 0,-11-10 0,11 9 0,-12-10 0,4 2 0,-9-3 0,7 3 0,-10-3 0,15 4 0,-15-5 0,15 9 0,-11-7 0,7 7 0,-7-9 0,6 9 0,-6-2 0,8 6 0,-5-3 0,1 0-6784,-5-5 6784,3-4 0,1 2 0,2-1 0,2 7 0,-8 5 0,4-11 0,-4 8 6784,0-13-6784,3 6 0,-2-4 0,7 5 0,-7-4 0,7 4 0,-12-5 0,7 9 0,-3-11 0,5 14 0,-5-15 0,-1 8 0,-4-5 0,0 0 0,0 1 0,0-1 0,0 4 0,0-2 0,4 2 0,1 1 0,1-4 0,-2 4 0,-4-5 0,0 0 0,0 1 0,0-1 0,0 0 0,0 1 0,0 3 0,0-2 0,0 2 0,0-3 0,0-1 0,0 0 0,0 1 0,0-1 0,0 0 0,0 1 0,0-1 0,0 0 0,-4 1 0,-2-1 0,1 0 0,1 1 0,0-5 0,-2-1 0,-3-4 0,-1 0 0,1 0 0,-1 0 0,1 0 0,-1 0 0,1 0 0,-1 0 0,1 0 0,-1 0 0,1 0 0,-1 0 0,5-4 0,1-1 0,4-5 0,0 1 0,0-14 0,0 11 0,0-19 0,0 20 0,0-16 0,0 16 0,8-16 0,-6 16 0,7-7 0,-9 8 0,0-8 0,0 7 0,4-7 0,1 13 0,0-4 0,-1 4 0,-4-5 0,0 1 0,4 4 0,2 0 0,-1 9 0,-1 2 0,-4 7 0,0-2 0,0 2 0,0 5 0,4-3 0,1 4 0,1 3 0,2-11 0,-3 15 0,0-14 0,-1 14 0,1-15 0,0 7 0,0-5 0,-1 2 0,-4-1 0,8 4 0,-6-8 0,7 4 0,-9-5 0,0 0 0,0 1 0,0-1 0,0 1 0,0-1 0,4-4 0,1-1 0,0 0 0,-1 2 0,-4 3 0,0 0 0,0 1 0,5-5 0,0-1 0,0 0 0,-1 1 0,0 0 0,2 0 0,3-5 0,0 0 0,5 0 0,-4 0 0,4 0 0,-5 0 0,0-5 0,1 0 0,-5-4 0,3-1 0,-7 1 0,7-5 0,-2 3 0,7-11 0,-7 11 0,11-16 0,-11 16 0,8-16 0,-5 16 0,-4-7 0,4 8 0,-4 1 0,0-1 0,3 1 0,-3-1 0,5 1 0,-1-1 0,-4 1 0,0-1 0,3 1 0,-2-1 0,8 1 0,-9-1 0,-1 1 0,0 4 0,1-4 0,0 0 0,4-2 0,-4 2 0,0-4 0,3 11 0,-2-6 0,-1 3 0,-1 0 0,-8 0 0,-2 1 0,-7 4 0,6 4 0,-1 1 0,4 4 0,3 1 0,-8-1 0,8 0 0,-16 9 0,10-7 0,-7 7 0,6-4 0,-2 0 0,0 1 0,0-2 0,6-4 0,0 5 0,-6 0 0,0 1 0,0-1 0,6-5 0,-4 4 0,-3 2 0,1-1 0,1 0 0,9-5 0,-8 5 0,6-4 0,-15 4 0,15-5 0,-7 0 0,9 1 0,0-1 0,0 0 0,0 1 0,0-1 0,0 0 0,-4 1 0,-1-1 0,-1 0 0,-2 1 0,3-1 0,-5 1 0,1-1 0,4 0 0,0 1 0,5-1 0,-4-4 0,3 3 0,-3-2 0,0-1 0,-2-1 0,-3-4 0,-5-8 0,4 5 0,0-9 0,6 6 0,4-3 0,0 0 0,0-1 0,0 1 0,0-1 0,0 1 0,0-1 0,0-8 0,0 7 0,0-7 0,0 4 0,0-1 0,0-12 0,0 6 0,0-2 0,0 5 0,0 7 0,0-15 0,0 13 0,0-13 0,4 11 0,1 0 0,0 2 0,4 3 0,-4 5 0,0-3 0,-1 2 0,-4 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92-FD01-6D0F-DB06-863E9699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85933-2EFB-5AB6-6035-C7009C86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B2CD-03C9-4938-A299-3425E6D4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E47-86DA-17ED-43A4-6612DB7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5D4A-925F-B746-1FD5-2A4CB292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5EA-8B51-BF9A-B0DB-8C6C87E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76C1-E312-4C89-C4BC-3A9F0ED6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B434-1906-8DDD-550C-19F36FC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C92-CBBB-2DAB-1297-41BAD5D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ED0B-4BAA-A1A0-009D-F5D4B3A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E5D8F-EF37-D2FD-6A62-764E0766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93F4-D77B-41AD-540E-554CFBD7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587E-88C7-EA07-CC64-F58EEBA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BD83-E6EB-A15A-59EC-BE35F7F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B917-B0C0-A95A-57D6-4F80A36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9469-94A7-80AB-ED48-305FC06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A1D1-565D-D960-E47C-744206B4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0CCF-0F4A-E138-9927-C783276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379-6B4C-C2BF-2D53-459FC54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89F-6582-1476-FD3C-9399FB4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1D0-B6D5-2215-317A-A263D60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0B04-823C-38A7-D6B9-136B05F2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4561-415D-324C-ABE2-47A9F5B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9544-F81D-96F2-3CC8-23256FB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8142-AF67-06D7-3042-DC6FFFA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2FA1-9CD7-BBEB-5657-EC5A8D2E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CC55-D0C0-7CAC-033A-F76ABAF3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1486-E24E-2515-3AC9-4B5F407D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8858-A4AE-B402-C969-793A028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2C1A-22F3-480F-6AA9-3DE1A86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A2FF-D032-0969-2E45-825AD48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736C-EB61-9CB4-20D9-61F3797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EAB0-5BD7-6A7E-0783-6C41ACE3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006D-F09E-56B2-FB82-74F6106D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1B9A0-CE3D-7A24-840C-D2D1DA12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8EB8-A642-71C2-26B9-8A1D6AB7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E325-F878-B59C-0E3D-A0B241B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01373-7C86-FF32-A19D-0D8EEC3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F01F-D4A7-7ED1-FD9A-E4F73E6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CAE-1C67-5380-4DC8-D1CFE09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5708-26AF-F128-85B2-B3324AE8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9397-D189-489F-30EB-73B2F07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B408-6CAF-2B67-44DC-C8643DC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7D10-4A67-E4B5-8A14-6039C857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54DBC-314C-BDE1-8763-258D3BAC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0547-8486-3D55-221C-47298A5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47CB-CCDC-080D-C8CD-37B801C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D5F-0445-2286-6B15-AE088AB1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F578-3759-03AD-047C-7171001D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65A3-65D2-2BBD-1DB4-523DE55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DF27-E5E8-8C45-BA83-445145C5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3C41-AC6F-0298-8FF6-92BD8AE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E1-B24E-1CEE-D167-93AC610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CA69-B1EB-F51A-B65E-97A62402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E9C3-D406-38D9-C9FC-F4CA3CB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59A2A-470E-A39B-3949-F7805D1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83B-EA37-31F1-7DA0-09FD1D2D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C0A0-302A-FB4D-9555-B0865E0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66B-725C-186A-6A0A-9E248C6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65B9-35C0-4FF2-7035-E351E7A4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2A9A-AE83-A992-51D7-4CA5A65B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9F38A-DCDF-6E4C-B9CE-23AD5C77A21C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55E-1B3A-E0D9-2440-C683218BC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D2E-D68F-8DFF-D049-0A6F3E56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527-3AE3-4773-D184-89815D2B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257"/>
            <a:ext cx="9144000" cy="962706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1073-5182-DEDD-1CD7-1153D30CE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117551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2CE1-74C5-FD5D-7833-3874B220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7A03-5F50-129D-730E-39A6689A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JavaScript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7EFB1-04F7-E762-0C05-E9B0A80BF6E4}"/>
              </a:ext>
            </a:extLst>
          </p:cNvPr>
          <p:cNvSpPr/>
          <p:nvPr/>
        </p:nvSpPr>
        <p:spPr>
          <a:xfrm>
            <a:off x="774700" y="1358900"/>
            <a:ext cx="2476500" cy="7239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4C54F-0762-535E-82B2-2469B26411A3}"/>
              </a:ext>
            </a:extLst>
          </p:cNvPr>
          <p:cNvSpPr/>
          <p:nvPr/>
        </p:nvSpPr>
        <p:spPr>
          <a:xfrm>
            <a:off x="4686301" y="1358900"/>
            <a:ext cx="2844802" cy="7239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36E62-759C-DA40-7FDC-3F76EA160F59}"/>
              </a:ext>
            </a:extLst>
          </p:cNvPr>
          <p:cNvSpPr/>
          <p:nvPr/>
        </p:nvSpPr>
        <p:spPr>
          <a:xfrm>
            <a:off x="8775698" y="1358900"/>
            <a:ext cx="2844801" cy="7239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99B8B-CCDC-F124-6FBF-B66FF35107F9}"/>
              </a:ext>
            </a:extLst>
          </p:cNvPr>
          <p:cNvSpPr/>
          <p:nvPr/>
        </p:nvSpPr>
        <p:spPr>
          <a:xfrm>
            <a:off x="774700" y="2429821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3D9C0-9F0E-3BF6-70E1-2A8A51A95AE4}"/>
              </a:ext>
            </a:extLst>
          </p:cNvPr>
          <p:cNvSpPr/>
          <p:nvPr/>
        </p:nvSpPr>
        <p:spPr>
          <a:xfrm>
            <a:off x="4673599" y="2429820"/>
            <a:ext cx="2844801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69B45-7623-DC33-7FFC-3AB40FF8700C}"/>
              </a:ext>
            </a:extLst>
          </p:cNvPr>
          <p:cNvSpPr/>
          <p:nvPr/>
        </p:nvSpPr>
        <p:spPr>
          <a:xfrm>
            <a:off x="4686300" y="3704280"/>
            <a:ext cx="284480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24E8C-D3DA-E0D8-CBD6-57C5B90EDCBA}"/>
              </a:ext>
            </a:extLst>
          </p:cNvPr>
          <p:cNvSpPr/>
          <p:nvPr/>
        </p:nvSpPr>
        <p:spPr>
          <a:xfrm>
            <a:off x="774700" y="3704280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8249-D88A-55E7-4630-8AEF6069A25A}"/>
              </a:ext>
            </a:extLst>
          </p:cNvPr>
          <p:cNvSpPr/>
          <p:nvPr/>
        </p:nvSpPr>
        <p:spPr>
          <a:xfrm>
            <a:off x="8775699" y="242982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4DF29-6A88-5575-ED22-683C6B6399AE}"/>
              </a:ext>
            </a:extLst>
          </p:cNvPr>
          <p:cNvSpPr/>
          <p:nvPr/>
        </p:nvSpPr>
        <p:spPr>
          <a:xfrm>
            <a:off x="8775699" y="370428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98327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0E3D-B6C7-2EE4-932B-D49CBC9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69F-C4D3-88E2-378A-4F3E7204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9502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Refreshing the Core Syntax</a:t>
            </a:r>
          </a:p>
        </p:txBody>
      </p:sp>
    </p:spTree>
    <p:extLst>
      <p:ext uri="{BB962C8B-B14F-4D97-AF65-F5344CB8AC3E}">
        <p14:creationId xmlns:p14="http://schemas.microsoft.com/office/powerpoint/2010/main" val="398869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EE72-6572-D6C8-B611-AE23057E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C90-2575-787A-DF7E-4E33F32E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>
            <a:noAutofit/>
          </a:bodyPr>
          <a:lstStyle/>
          <a:p>
            <a:r>
              <a:rPr lang="en-US" sz="4000" dirty="0"/>
              <a:t>Functions is First Class Citizens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1. </a:t>
            </a:r>
            <a:r>
              <a:rPr lang="en-US" sz="3600" dirty="0"/>
              <a:t>In JavaScript we can assign a function to a variable.</a:t>
            </a:r>
            <a:br>
              <a:rPr lang="en-US" sz="3600" dirty="0"/>
            </a:br>
            <a:r>
              <a:rPr lang="en-US" sz="3600" dirty="0"/>
              <a:t>2. Pass a function as an Argument</a:t>
            </a:r>
            <a:br>
              <a:rPr lang="en-US" sz="3600" dirty="0"/>
            </a:br>
            <a:r>
              <a:rPr lang="en-US" sz="3600" dirty="0"/>
              <a:t>3. Returning functions</a:t>
            </a:r>
            <a:br>
              <a:rPr lang="en-US" sz="36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43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43985-22D3-438D-1142-9590979B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BB47-40F3-478B-DF20-57D9460B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function that is passed as an argument is called a callback function.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33620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D432-F468-E002-E029-D2DAD763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146-7B65-6B28-766C-B711E359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Why 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JavaScript is an event driven language. This means that instead of waiting for a response before moving on, JavaScript will keep executing while listening for other events.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47039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E502A-7B1F-B119-BADF-E2B2058B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1596-7091-4108-1033-502BEEEA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3200" dirty="0"/>
              <a:t>Callback in JavaScript</a:t>
            </a:r>
            <a:br>
              <a:rPr lang="en-US" sz="3200" dirty="0"/>
            </a:br>
            <a:r>
              <a:rPr lang="en-US" sz="3200" dirty="0"/>
              <a:t>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word ‘asynchronous’ means ‘ takes some time’ or ‘happens in the future, not right now.” Usually, callbacks only used when doing I/O, e.g. downloading thins, reading files, talking to databases, etc.¯</a:t>
            </a:r>
          </a:p>
        </p:txBody>
      </p:sp>
    </p:spTree>
    <p:extLst>
      <p:ext uri="{BB962C8B-B14F-4D97-AF65-F5344CB8AC3E}">
        <p14:creationId xmlns:p14="http://schemas.microsoft.com/office/powerpoint/2010/main" val="34912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0DD-F438-06CC-2979-53D227E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8219-1DF9-E2AC-0D50-E01BCC35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5243" cy="2931905"/>
          </a:xfrm>
        </p:spPr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38873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1498-C03D-D9DA-C449-7D56F274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506D3-CB59-1491-5DEE-B45CC8241860}"/>
              </a:ext>
            </a:extLst>
          </p:cNvPr>
          <p:cNvSpPr/>
          <p:nvPr/>
        </p:nvSpPr>
        <p:spPr>
          <a:xfrm>
            <a:off x="5075583" y="1470991"/>
            <a:ext cx="1934817" cy="649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E407-693E-19BE-8F6B-78C25A82B32D}"/>
              </a:ext>
            </a:extLst>
          </p:cNvPr>
          <p:cNvSpPr/>
          <p:nvPr/>
        </p:nvSpPr>
        <p:spPr>
          <a:xfrm>
            <a:off x="3591339" y="267693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https://my-</a:t>
            </a:r>
            <a:r>
              <a:rPr lang="en-US" dirty="0" err="1"/>
              <a:t>page.com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E5175-291E-B932-A688-42D41FC6AC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42992" y="2120348"/>
            <a:ext cx="6626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A4076B-36F4-812E-C576-D8541F624640}"/>
              </a:ext>
            </a:extLst>
          </p:cNvPr>
          <p:cNvSpPr/>
          <p:nvPr/>
        </p:nvSpPr>
        <p:spPr>
          <a:xfrm>
            <a:off x="3591339" y="377686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Lookup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B3CB6-7C9C-E431-F0AC-CB5AC70F329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109252" y="3220278"/>
            <a:ext cx="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0E85D-D553-D2A2-C7CF-FB5725617ECC}"/>
              </a:ext>
            </a:extLst>
          </p:cNvPr>
          <p:cNvSpPr/>
          <p:nvPr/>
        </p:nvSpPr>
        <p:spPr>
          <a:xfrm>
            <a:off x="364435" y="377686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D3E4-AE04-BBF6-75AB-740303DAA168}"/>
              </a:ext>
            </a:extLst>
          </p:cNvPr>
          <p:cNvSpPr/>
          <p:nvPr/>
        </p:nvSpPr>
        <p:spPr>
          <a:xfrm>
            <a:off x="4790661" y="538700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(at 112.112.112.112)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E13F2-FB90-CBB6-30A4-43610CAB3916}"/>
              </a:ext>
            </a:extLst>
          </p:cNvPr>
          <p:cNvSpPr/>
          <p:nvPr/>
        </p:nvSpPr>
        <p:spPr>
          <a:xfrm>
            <a:off x="4790661" y="6221205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YourCode</a:t>
            </a:r>
            <a:r>
              <a:rPr lang="en-US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68E90-CB9A-7700-00C2-02FF56E714AC}"/>
              </a:ext>
            </a:extLst>
          </p:cNvPr>
          <p:cNvSpPr/>
          <p:nvPr/>
        </p:nvSpPr>
        <p:spPr>
          <a:xfrm>
            <a:off x="758687" y="613471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Nodejs,PHP,ASP.NET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0A1-7B88-5566-4AF0-CCCD0DB0D8F7}"/>
              </a:ext>
            </a:extLst>
          </p:cNvPr>
          <p:cNvSpPr/>
          <p:nvPr/>
        </p:nvSpPr>
        <p:spPr>
          <a:xfrm>
            <a:off x="8822635" y="6134718"/>
            <a:ext cx="2441713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56185-8E4E-A90C-6E81-295CDAE3CC16}"/>
              </a:ext>
            </a:extLst>
          </p:cNvPr>
          <p:cNvSpPr/>
          <p:nvPr/>
        </p:nvSpPr>
        <p:spPr>
          <a:xfrm>
            <a:off x="9369287" y="3641033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(e.g. HTML page)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FA79EF-227F-676D-89E9-C259A55AC3DB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584174" y="4048539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2F9E11C-CAF1-C808-06ED-D7F174A0A3DD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463248" y="3331265"/>
            <a:ext cx="1338471" cy="331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88B7FF-4421-FCEC-3BED-B86E50DBB78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755103" y="6075776"/>
            <a:ext cx="29085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046D09-63C3-5FB1-0EE2-203E1E6E443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2978426" y="6406389"/>
            <a:ext cx="1812235" cy="86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D0FC8-4FF3-88D9-9286-78A6F1FA5EC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10400" y="6406388"/>
            <a:ext cx="1812235" cy="86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F79E5A-1DEB-BB45-A13A-5FCAACD15A13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7010400" y="4184372"/>
            <a:ext cx="3468757" cy="1474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E497059-275C-1C0D-41A5-60AF0A8DF637}"/>
              </a:ext>
            </a:extLst>
          </p:cNvPr>
          <p:cNvCxnSpPr>
            <a:stCxn id="16" idx="0"/>
            <a:endCxn id="4" idx="3"/>
          </p:cNvCxnSpPr>
          <p:nvPr/>
        </p:nvCxnSpPr>
        <p:spPr>
          <a:xfrm rot="16200000" flipV="1">
            <a:off x="7822098" y="983973"/>
            <a:ext cx="1845363" cy="3468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5A0CAF-C4AD-2FB1-D36D-246E39C49C0E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474305" y="1795669"/>
            <a:ext cx="3601278" cy="198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8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517-480F-AC8C-0725-EB5DDFC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9AB7-499B-5CA8-18B7-992B3755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 Text Transfer Protocol – A Protocol for Transferring Data which is understood by Browser and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Hyper Text Transfer Protocol Secure – HTTP 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77799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C20E-74EF-18F1-EDBF-E1228F0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3135-4182-7D35-44A9-4569FE6C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Launch a server, send requests</a:t>
            </a:r>
          </a:p>
          <a:p>
            <a:r>
              <a:rPr lang="en-US" dirty="0"/>
              <a:t>https – Launch a SSL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3F6F-0D41-7017-F034-A8D634EF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013-61A9-3918-D8FD-088D6227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8959E-B6FD-5B19-CA83-31CA3663BAB6}"/>
              </a:ext>
            </a:extLst>
          </p:cNvPr>
          <p:cNvSpPr txBox="1"/>
          <p:nvPr/>
        </p:nvSpPr>
        <p:spPr>
          <a:xfrm>
            <a:off x="5219700" y="1422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8969-5A8E-7816-8DB6-BD561114B791}"/>
              </a:ext>
            </a:extLst>
          </p:cNvPr>
          <p:cNvCxnSpPr>
            <a:stCxn id="6" idx="2"/>
          </p:cNvCxnSpPr>
          <p:nvPr/>
        </p:nvCxnSpPr>
        <p:spPr>
          <a:xfrm flipH="1">
            <a:off x="5709577" y="1791732"/>
            <a:ext cx="1" cy="79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C8FBFB-A6C7-0C89-E643-F5D65423DCE2}"/>
              </a:ext>
            </a:extLst>
          </p:cNvPr>
          <p:cNvSpPr txBox="1"/>
          <p:nvPr/>
        </p:nvSpPr>
        <p:spPr>
          <a:xfrm>
            <a:off x="52197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E7E8E-A480-BE17-74F8-9C2E1D50E198}"/>
              </a:ext>
            </a:extLst>
          </p:cNvPr>
          <p:cNvSpPr txBox="1"/>
          <p:nvPr/>
        </p:nvSpPr>
        <p:spPr>
          <a:xfrm>
            <a:off x="5172475" y="4457598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076F3-DA0B-B8D0-27DE-B70721EE2BD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796140" y="2960132"/>
            <a:ext cx="0" cy="14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230995-7E4C-BEA2-B172-8062E6CA2B2F}"/>
              </a:ext>
            </a:extLst>
          </p:cNvPr>
          <p:cNvSpPr txBox="1"/>
          <p:nvPr/>
        </p:nvSpPr>
        <p:spPr>
          <a:xfrm>
            <a:off x="6096000" y="3708865"/>
            <a:ext cx="21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4EC9C9-2CFF-CE95-82EC-64EC74535C18}"/>
              </a:ext>
            </a:extLst>
          </p:cNvPr>
          <p:cNvSpPr/>
          <p:nvPr/>
        </p:nvSpPr>
        <p:spPr>
          <a:xfrm>
            <a:off x="6515100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A83EC-653C-EECB-0084-62C2022BDA46}"/>
              </a:ext>
            </a:extLst>
          </p:cNvPr>
          <p:cNvSpPr txBox="1"/>
          <p:nvPr/>
        </p:nvSpPr>
        <p:spPr>
          <a:xfrm>
            <a:off x="9156700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9D23-70BF-94BE-5EEF-EC095D9C4B89}"/>
              </a:ext>
            </a:extLst>
          </p:cNvPr>
          <p:cNvSpPr txBox="1"/>
          <p:nvPr/>
        </p:nvSpPr>
        <p:spPr>
          <a:xfrm>
            <a:off x="1407931" y="2590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6C55EB-A77A-F780-93A0-87247C1CC3EE}"/>
              </a:ext>
            </a:extLst>
          </p:cNvPr>
          <p:cNvSpPr/>
          <p:nvPr/>
        </p:nvSpPr>
        <p:spPr>
          <a:xfrm>
            <a:off x="2570341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CC2DA-DBC1-74E4-819B-29567FBDFBE3}"/>
              </a:ext>
            </a:extLst>
          </p:cNvPr>
          <p:cNvSpPr txBox="1"/>
          <p:nvPr/>
        </p:nvSpPr>
        <p:spPr>
          <a:xfrm>
            <a:off x="2657850" y="219126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6F075-4242-6C42-ABAC-7E38067B58E5}"/>
              </a:ext>
            </a:extLst>
          </p:cNvPr>
          <p:cNvSpPr txBox="1"/>
          <p:nvPr/>
        </p:nvSpPr>
        <p:spPr>
          <a:xfrm>
            <a:off x="6848850" y="2261632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362141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897-621B-D021-54DB-B009150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Node.js Program Lifecycle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89600-6F09-C2C6-F719-1DF7DD49013E}"/>
              </a:ext>
            </a:extLst>
          </p:cNvPr>
          <p:cNvSpPr/>
          <p:nvPr/>
        </p:nvSpPr>
        <p:spPr>
          <a:xfrm>
            <a:off x="689113" y="1590261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</a:t>
            </a:r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44C69C5-3ADC-BA2D-07E3-F8EC50FA5C57}"/>
              </a:ext>
            </a:extLst>
          </p:cNvPr>
          <p:cNvSpPr/>
          <p:nvPr/>
        </p:nvSpPr>
        <p:spPr>
          <a:xfrm>
            <a:off x="3684104" y="1690688"/>
            <a:ext cx="622853" cy="323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F51EC-B8E8-3AA6-895E-772E96451965}"/>
              </a:ext>
            </a:extLst>
          </p:cNvPr>
          <p:cNvSpPr/>
          <p:nvPr/>
        </p:nvSpPr>
        <p:spPr>
          <a:xfrm>
            <a:off x="4598504" y="1690688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0BDF-F37A-29CC-BE8D-F7695DA22DA6}"/>
              </a:ext>
            </a:extLst>
          </p:cNvPr>
          <p:cNvSpPr/>
          <p:nvPr/>
        </p:nvSpPr>
        <p:spPr>
          <a:xfrm>
            <a:off x="4598503" y="2592182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55C0D-9FAB-934D-C2F1-C5C5E9D4490C}"/>
              </a:ext>
            </a:extLst>
          </p:cNvPr>
          <p:cNvSpPr/>
          <p:nvPr/>
        </p:nvSpPr>
        <p:spPr>
          <a:xfrm>
            <a:off x="4598503" y="3744086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187F7-AF91-B8A2-EAFE-89FBBCFB8E47}"/>
              </a:ext>
            </a:extLst>
          </p:cNvPr>
          <p:cNvSpPr txBox="1"/>
          <p:nvPr/>
        </p:nvSpPr>
        <p:spPr>
          <a:xfrm>
            <a:off x="1563757" y="4015409"/>
            <a:ext cx="23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B1CC-CC08-C258-DD5C-A7095519FF9D}"/>
              </a:ext>
            </a:extLst>
          </p:cNvPr>
          <p:cNvSpPr txBox="1"/>
          <p:nvPr/>
        </p:nvSpPr>
        <p:spPr>
          <a:xfrm>
            <a:off x="8288474" y="3613176"/>
            <a:ext cx="261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14:cNvPr>
              <p14:cNvContentPartPr/>
              <p14:nvPr/>
            </p14:nvContentPartPr>
            <p14:xfrm>
              <a:off x="3968264" y="3772831"/>
              <a:ext cx="702720" cy="628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144" y="3766711"/>
                <a:ext cx="7149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53B1975-69BC-289D-68A6-0F4E0B331DF3}"/>
              </a:ext>
            </a:extLst>
          </p:cNvPr>
          <p:cNvSpPr/>
          <p:nvPr/>
        </p:nvSpPr>
        <p:spPr>
          <a:xfrm>
            <a:off x="4670984" y="5021503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3234ED0-D714-18E7-8BA2-503E5B0BC548}"/>
              </a:ext>
            </a:extLst>
          </p:cNvPr>
          <p:cNvSpPr/>
          <p:nvPr/>
        </p:nvSpPr>
        <p:spPr>
          <a:xfrm>
            <a:off x="5844211" y="2148235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1C286ED-5FD3-74EA-6EC7-4948FA34EA81}"/>
              </a:ext>
            </a:extLst>
          </p:cNvPr>
          <p:cNvSpPr/>
          <p:nvPr/>
        </p:nvSpPr>
        <p:spPr>
          <a:xfrm>
            <a:off x="5970103" y="33479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4CB28F-36E3-A1C6-174A-BB264E40BE79}"/>
              </a:ext>
            </a:extLst>
          </p:cNvPr>
          <p:cNvSpPr/>
          <p:nvPr/>
        </p:nvSpPr>
        <p:spPr>
          <a:xfrm>
            <a:off x="5983357" y="4573041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CBFE44D-7384-692A-5E3F-AF35F5F38DD5}"/>
              </a:ext>
            </a:extLst>
          </p:cNvPr>
          <p:cNvSpPr/>
          <p:nvPr/>
        </p:nvSpPr>
        <p:spPr>
          <a:xfrm>
            <a:off x="6122503" y="35003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3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BFC-2CD7-84E5-892D-1C4B9C0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E71E-7B10-E633-ABB2-21823E0C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Redirecting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44275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39F116-95D2-7DFE-5602-2557B191EEDA}"/>
              </a:ext>
            </a:extLst>
          </p:cNvPr>
          <p:cNvSpPr/>
          <p:nvPr/>
        </p:nvSpPr>
        <p:spPr>
          <a:xfrm>
            <a:off x="6008345" y="1118255"/>
            <a:ext cx="3122403" cy="2310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2D772-ED86-77D6-77CF-7773F42C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30" y="0"/>
            <a:ext cx="4581939" cy="933588"/>
          </a:xfrm>
        </p:spPr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2E64-816F-95B1-CECD-29A9B355EA60}"/>
              </a:ext>
            </a:extLst>
          </p:cNvPr>
          <p:cNvSpPr txBox="1"/>
          <p:nvPr/>
        </p:nvSpPr>
        <p:spPr>
          <a:xfrm>
            <a:off x="225288" y="748922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093F4-C0B4-0C16-D061-9A358CC8D166}"/>
              </a:ext>
            </a:extLst>
          </p:cNvPr>
          <p:cNvSpPr/>
          <p:nvPr/>
        </p:nvSpPr>
        <p:spPr>
          <a:xfrm>
            <a:off x="679932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4E7C3-9F01-4FC6-E658-FFE9C96C440C}"/>
              </a:ext>
            </a:extLst>
          </p:cNvPr>
          <p:cNvSpPr/>
          <p:nvPr/>
        </p:nvSpPr>
        <p:spPr>
          <a:xfrm>
            <a:off x="9868798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Parsed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932EEDB-CACD-6558-F943-9A68DAF3D3C3}"/>
              </a:ext>
            </a:extLst>
          </p:cNvPr>
          <p:cNvSpPr/>
          <p:nvPr/>
        </p:nvSpPr>
        <p:spPr>
          <a:xfrm>
            <a:off x="2531165" y="1656521"/>
            <a:ext cx="7036905" cy="3578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377AE-3BD0-4516-5582-13BC4E7048AC}"/>
              </a:ext>
            </a:extLst>
          </p:cNvPr>
          <p:cNvSpPr/>
          <p:nvPr/>
        </p:nvSpPr>
        <p:spPr>
          <a:xfrm>
            <a:off x="2769706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506F5-8A91-08E8-D257-DACA53A7E180}"/>
              </a:ext>
            </a:extLst>
          </p:cNvPr>
          <p:cNvSpPr/>
          <p:nvPr/>
        </p:nvSpPr>
        <p:spPr>
          <a:xfrm>
            <a:off x="4342643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57AC3-CA51-15CB-7496-411F44EF4A00}"/>
              </a:ext>
            </a:extLst>
          </p:cNvPr>
          <p:cNvSpPr/>
          <p:nvPr/>
        </p:nvSpPr>
        <p:spPr>
          <a:xfrm>
            <a:off x="6008345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72AE-1B67-B624-031C-239B50F3A0EE}"/>
              </a:ext>
            </a:extLst>
          </p:cNvPr>
          <p:cNvSpPr/>
          <p:nvPr/>
        </p:nvSpPr>
        <p:spPr>
          <a:xfrm>
            <a:off x="7581282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CBABA-B894-8CFE-72C1-81F6EB196986}"/>
              </a:ext>
            </a:extLst>
          </p:cNvPr>
          <p:cNvSpPr txBox="1"/>
          <p:nvPr/>
        </p:nvSpPr>
        <p:spPr>
          <a:xfrm>
            <a:off x="225288" y="4301196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DAF8F-DDE3-8804-4D54-EA40BCE12840}"/>
              </a:ext>
            </a:extLst>
          </p:cNvPr>
          <p:cNvSpPr txBox="1"/>
          <p:nvPr/>
        </p:nvSpPr>
        <p:spPr>
          <a:xfrm>
            <a:off x="225288" y="5106236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A8F2D-D8DD-EBDE-B933-5544CB96C028}"/>
              </a:ext>
            </a:extLst>
          </p:cNvPr>
          <p:cNvSpPr txBox="1"/>
          <p:nvPr/>
        </p:nvSpPr>
        <p:spPr>
          <a:xfrm>
            <a:off x="298176" y="5669454"/>
            <a:ext cx="350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Node Modules Systems</a:t>
            </a:r>
          </a:p>
        </p:txBody>
      </p:sp>
    </p:spTree>
    <p:extLst>
      <p:ext uri="{BB962C8B-B14F-4D97-AF65-F5344CB8AC3E}">
        <p14:creationId xmlns:p14="http://schemas.microsoft.com/office/powerpoint/2010/main" val="150269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8DAA2-D0CF-65F8-FD47-AE2E2097DBA9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BFF198-68FE-7798-1278-4274FDD9DD4B}"/>
              </a:ext>
            </a:extLst>
          </p:cNvPr>
          <p:cNvGrpSpPr/>
          <p:nvPr/>
        </p:nvGrpSpPr>
        <p:grpSpPr>
          <a:xfrm>
            <a:off x="318052" y="766897"/>
            <a:ext cx="5274366" cy="1220929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70AA1-8AA4-6C8F-0B01-C8D70CA6EF60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=&gt; Request =&gt; Server =&gt; Response =&gt; Client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D668C8-B06C-DC80-C502-B8F9BEEA651A}"/>
                </a:ext>
              </a:extLst>
            </p:cNvPr>
            <p:cNvSpPr/>
            <p:nvPr/>
          </p:nvSpPr>
          <p:spPr>
            <a:xfrm>
              <a:off x="318052" y="766897"/>
              <a:ext cx="5596998" cy="3992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How the Web Works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1D75673-0C27-F2B1-546D-39974C3BBD74}"/>
              </a:ext>
            </a:extLst>
          </p:cNvPr>
          <p:cNvSpPr/>
          <p:nvPr/>
        </p:nvSpPr>
        <p:spPr>
          <a:xfrm>
            <a:off x="6599584" y="1296983"/>
            <a:ext cx="5274366" cy="1563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 ships with multiple core modules (http, fs, path, ….)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Core modules can be imported into any file to be used there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require(‘module’)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8CE7-DD31-B3D3-EB0B-44DD7FBF6E6C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Node.js &amp; Core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854D9-9850-4903-C2C9-03A49FC2ABEC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 (‘./path-to-file’) for custom files or require(‘module’) for core &amp; third-party modules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Export via </a:t>
            </a:r>
            <a:r>
              <a:rPr lang="en-US" dirty="0" err="1"/>
              <a:t>module.exports</a:t>
            </a:r>
            <a:r>
              <a:rPr lang="en-US" dirty="0"/>
              <a:t> or just exports (for multiple exports)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4FF79-B17E-29AA-9EE1-9FBEF43E6440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Node Module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313A2-179B-0E9A-F649-F90BD0707D23}"/>
              </a:ext>
            </a:extLst>
          </p:cNvPr>
          <p:cNvSpPr/>
          <p:nvPr/>
        </p:nvSpPr>
        <p:spPr>
          <a:xfrm>
            <a:off x="318051" y="2734844"/>
            <a:ext cx="5274365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Node.js runs non-blocking JS code and uses an </a:t>
            </a:r>
            <a:r>
              <a:rPr lang="en-US" dirty="0" err="1"/>
              <a:t>eventdriven</a:t>
            </a:r>
            <a:r>
              <a:rPr lang="en-US" dirty="0"/>
              <a:t> code (“Event Loop”) for running your logic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node program exits as soon as there is no more work to 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Note: The </a:t>
            </a:r>
            <a:r>
              <a:rPr lang="en-US" dirty="0" err="1"/>
              <a:t>createServer</a:t>
            </a:r>
            <a:r>
              <a:rPr lang="en-US" dirty="0"/>
              <a:t>() event never finishes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295308-2B38-B089-14C8-F1B030357DBE}"/>
              </a:ext>
            </a:extLst>
          </p:cNvPr>
          <p:cNvSpPr/>
          <p:nvPr/>
        </p:nvSpPr>
        <p:spPr>
          <a:xfrm>
            <a:off x="318052" y="2204758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 Lifecycle &amp; Event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33994-B1A8-8477-125E-8AA515F1343A}"/>
              </a:ext>
            </a:extLst>
          </p:cNvPr>
          <p:cNvSpPr/>
          <p:nvPr/>
        </p:nvSpPr>
        <p:spPr>
          <a:xfrm>
            <a:off x="185528" y="5256078"/>
            <a:ext cx="390939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code in non-blocking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callbacks and events =&gt; Order changes!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EBC62-71CC-4259-F88F-68B97658595E}"/>
              </a:ext>
            </a:extLst>
          </p:cNvPr>
          <p:cNvSpPr/>
          <p:nvPr/>
        </p:nvSpPr>
        <p:spPr>
          <a:xfrm>
            <a:off x="185527" y="4870175"/>
            <a:ext cx="390939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Asynchronous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38A79-ED77-2FBF-DBDB-36D45A9416AE}"/>
              </a:ext>
            </a:extLst>
          </p:cNvPr>
          <p:cNvSpPr/>
          <p:nvPr/>
        </p:nvSpPr>
        <p:spPr>
          <a:xfrm>
            <a:off x="4320209" y="5207243"/>
            <a:ext cx="3518453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Parse request data in chunks (Streams &amp; Buffers)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Avoid “double responses”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5D715-31E0-C008-55EC-45F02F6AAFB0}"/>
              </a:ext>
            </a:extLst>
          </p:cNvPr>
          <p:cNvSpPr/>
          <p:nvPr/>
        </p:nvSpPr>
        <p:spPr>
          <a:xfrm>
            <a:off x="4320208" y="4821340"/>
            <a:ext cx="3518453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 &amp; Responses</a:t>
            </a:r>
          </a:p>
        </p:txBody>
      </p:sp>
    </p:spTree>
    <p:extLst>
      <p:ext uri="{BB962C8B-B14F-4D97-AF65-F5344CB8AC3E}">
        <p14:creationId xmlns:p14="http://schemas.microsoft.com/office/powerpoint/2010/main" val="1874304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454-FA08-7361-6057-62D97B31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26F3-EA91-C97D-1D60-B4ED8978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 source.</a:t>
            </a:r>
          </a:p>
          <a:p>
            <a:r>
              <a:rPr lang="en-US" dirty="0"/>
              <a:t>Node.js runs on various platforms (</a:t>
            </a:r>
            <a:r>
              <a:rPr lang="en-US" dirty="0" err="1"/>
              <a:t>Win,Linux,Unix,Mac</a:t>
            </a:r>
            <a:r>
              <a:rPr lang="en-US" dirty="0"/>
              <a:t> </a:t>
            </a:r>
            <a:r>
              <a:rPr lang="en-US" dirty="0" err="1"/>
              <a:t>OS,etc</a:t>
            </a:r>
            <a:r>
              <a:rPr lang="en-US" dirty="0"/>
              <a:t>.)</a:t>
            </a:r>
          </a:p>
          <a:p>
            <a:r>
              <a:rPr lang="en-US" dirty="0"/>
              <a:t>Node.js allows you to run JS on the server.</a:t>
            </a:r>
          </a:p>
          <a:p>
            <a:r>
              <a:rPr lang="en-US" dirty="0"/>
              <a:t>Node.js can create, open, read, write, delete and close files on the server.</a:t>
            </a:r>
          </a:p>
          <a:p>
            <a:r>
              <a:rPr lang="en-US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88495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97D2-61BE-6F6A-D916-79F53430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3BB8-13BA-FFD3-9428-FD12272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represents a JS everywhere.</a:t>
            </a:r>
          </a:p>
          <a:p>
            <a:r>
              <a:rPr lang="en-US" dirty="0"/>
              <a:t>Node.js is very fast</a:t>
            </a:r>
          </a:p>
          <a:p>
            <a:pPr lvl="1"/>
            <a:r>
              <a:rPr lang="en-US" dirty="0"/>
              <a:t>Runs on the V8 JS Engine</a:t>
            </a:r>
          </a:p>
          <a:p>
            <a:pPr lvl="1"/>
            <a:r>
              <a:rPr lang="en-US" dirty="0"/>
              <a:t>Single –threaded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Asynchronously Programming.</a:t>
            </a:r>
          </a:p>
          <a:p>
            <a:r>
              <a:rPr lang="en-US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0914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E032-B992-0061-CCB6-8CBBAF5B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DD88-247D-B1F8-385A-8507E488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best for usage in </a:t>
            </a:r>
            <a:r>
              <a:rPr lang="en-US" dirty="0" err="1"/>
              <a:t>straming</a:t>
            </a:r>
            <a:r>
              <a:rPr lang="en-US" dirty="0"/>
              <a:t> or event-based real-time applications like as</a:t>
            </a:r>
          </a:p>
          <a:p>
            <a:pPr lvl="1"/>
            <a:r>
              <a:rPr lang="en-US" dirty="0"/>
              <a:t>Chat Applications</a:t>
            </a:r>
          </a:p>
          <a:p>
            <a:pPr lvl="1"/>
            <a:r>
              <a:rPr lang="en-US" dirty="0"/>
              <a:t>Game servers</a:t>
            </a:r>
          </a:p>
          <a:p>
            <a:pPr lvl="1"/>
            <a:r>
              <a:rPr lang="en-US" dirty="0"/>
              <a:t>Advertisement servers</a:t>
            </a:r>
          </a:p>
          <a:p>
            <a:pPr lvl="1"/>
            <a:r>
              <a:rPr lang="en-US" dirty="0"/>
              <a:t>Streaming servers</a:t>
            </a:r>
          </a:p>
          <a:p>
            <a:pPr lvl="1"/>
            <a:r>
              <a:rPr lang="en-US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948975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28B3-A85E-B8A7-A2FE-A61CF26B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4DA5-5D4D-7758-694A-D9C29415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is the JS execution engine which was initially built for Google Chrome.</a:t>
            </a:r>
          </a:p>
          <a:p>
            <a:r>
              <a:rPr lang="en-US" dirty="0"/>
              <a:t>V8 is Google open source and written in C++</a:t>
            </a:r>
          </a:p>
          <a:p>
            <a:r>
              <a:rPr lang="en-US" dirty="0"/>
              <a:t>V8 compiles JS source code to native machine code.</a:t>
            </a:r>
          </a:p>
          <a:p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725606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B53-1BCD-9CC5-5894-2221A7EB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207D-823F-786D-36A6-77F06961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</a:t>
            </a:r>
          </a:p>
          <a:p>
            <a:r>
              <a:rPr lang="en-US" dirty="0"/>
              <a:t>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F10B44-5042-D8DB-E5F5-1201F84B0D32}"/>
              </a:ext>
            </a:extLst>
          </p:cNvPr>
          <p:cNvSpPr txBox="1">
            <a:spLocks/>
          </p:cNvSpPr>
          <p:nvPr/>
        </p:nvSpPr>
        <p:spPr>
          <a:xfrm>
            <a:off x="838200" y="2725565"/>
            <a:ext cx="10515600" cy="394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First Application</a:t>
            </a:r>
          </a:p>
          <a:p>
            <a:r>
              <a:rPr lang="en-US" dirty="0"/>
              <a:t>Modules and create your own Modules</a:t>
            </a:r>
          </a:p>
          <a:p>
            <a:r>
              <a:rPr lang="en-US" dirty="0"/>
              <a:t>Events &amp; Event Emitter</a:t>
            </a:r>
          </a:p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511487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949D-EB31-2CEA-2B0D-AACD6BAB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E2EB-3685-45BD-08DC-D91673CC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 lang had no mechanism for reading or manipulating streams of binary data.</a:t>
            </a:r>
          </a:p>
          <a:p>
            <a:r>
              <a:rPr lang="en-US" dirty="0"/>
              <a:t>The Buffer class was introduced as part of the Node.js API to make it possible</a:t>
            </a:r>
          </a:p>
          <a:p>
            <a:r>
              <a:rPr lang="en-US" dirty="0"/>
              <a:t>Node.js server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59175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1328-9EA7-F71A-0A5E-E80AE960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11B0-9DCD-8E4C-C8C1-792A8942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JavaScript on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2BE22-154D-7A36-F4E2-CC3D74B2DD9C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30B2-8890-E583-3E6C-60B02EB1F8A7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E9FDF-70AC-D623-63A2-668AA011EC53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D400-10C3-36BE-CFED-E103FCD5D706}"/>
              </a:ext>
            </a:extLst>
          </p:cNvPr>
          <p:cNvSpPr txBox="1"/>
          <p:nvPr/>
        </p:nvSpPr>
        <p:spPr>
          <a:xfrm>
            <a:off x="371694" y="5277729"/>
            <a:ext cx="509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 is a JavaScript Runtime</a:t>
            </a:r>
          </a:p>
          <a:p>
            <a:r>
              <a:rPr lang="en-US" dirty="0"/>
              <a:t>You can use it for more than just Server-side Code</a:t>
            </a:r>
          </a:p>
          <a:p>
            <a:r>
              <a:rPr lang="en-US" dirty="0"/>
              <a:t>Utility Scripts, Build Tools,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6558C-0B4A-06CC-D936-D3DD566B3182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D8FA6-0EED-4768-A7C8-934D7910C7E8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80E07-A136-72E6-8E10-374AEC62BE5E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DCE6-1A60-5D8E-5AD4-25BDAA1368FD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D420BC65-BE5C-9C93-EA5E-5044696DC68B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0E99-AFE7-4785-05B1-ECFEFB40F093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866A387-3C9D-E784-EEC0-DD8E82BBEDEA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EDA4D-55B5-5074-27A7-CB46B1EDBCD6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B4DB0-B960-CD76-CA10-DEA74D6F763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8CD69-0D7E-9D26-679D-5057D2878F5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3D9D3-82FE-CB6F-5EB0-78B4E89B1CC8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C5B0F2-9B78-90D3-ECD1-20803E7D649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2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ECFA-954E-43F2-FBB8-A5995A5D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9F8D-D7F6-C98D-2C6F-531EFAEE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the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Instances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3612649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596A-511B-0597-7EA6-9201F130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8C04A-2722-906C-FB22-8AFF39FF1CE8}"/>
              </a:ext>
            </a:extLst>
          </p:cNvPr>
          <p:cNvSpPr/>
          <p:nvPr/>
        </p:nvSpPr>
        <p:spPr>
          <a:xfrm>
            <a:off x="291548" y="2782957"/>
            <a:ext cx="1789043" cy="3154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amount of data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0EB0901-659A-B6ED-6286-83B4D11C89D8}"/>
              </a:ext>
            </a:extLst>
          </p:cNvPr>
          <p:cNvSpPr/>
          <p:nvPr/>
        </p:nvSpPr>
        <p:spPr>
          <a:xfrm>
            <a:off x="2193234" y="4002156"/>
            <a:ext cx="609601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49239-EC13-AB86-F60D-8B6A7C3C446A}"/>
              </a:ext>
            </a:extLst>
          </p:cNvPr>
          <p:cNvSpPr/>
          <p:nvPr/>
        </p:nvSpPr>
        <p:spPr>
          <a:xfrm>
            <a:off x="2879039" y="3591339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F52185D-F4F7-FDAF-FA9C-8ADD1FCA1F1F}"/>
              </a:ext>
            </a:extLst>
          </p:cNvPr>
          <p:cNvSpPr/>
          <p:nvPr/>
        </p:nvSpPr>
        <p:spPr>
          <a:xfrm>
            <a:off x="3077821" y="4002156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482D1-C28B-9F1C-2785-97FB3565CC6C}"/>
              </a:ext>
            </a:extLst>
          </p:cNvPr>
          <p:cNvSpPr/>
          <p:nvPr/>
        </p:nvSpPr>
        <p:spPr>
          <a:xfrm>
            <a:off x="3657600" y="3591339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CEBEE-9581-66EC-AD27-EF620D32C9F5}"/>
              </a:ext>
            </a:extLst>
          </p:cNvPr>
          <p:cNvSpPr/>
          <p:nvPr/>
        </p:nvSpPr>
        <p:spPr>
          <a:xfrm>
            <a:off x="4512367" y="3657600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210E91-57D2-094F-0C86-E169E1AD49F7}"/>
              </a:ext>
            </a:extLst>
          </p:cNvPr>
          <p:cNvSpPr/>
          <p:nvPr/>
        </p:nvSpPr>
        <p:spPr>
          <a:xfrm>
            <a:off x="3856383" y="4002156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953C2-1BFF-88A1-72A2-20608B1F8371}"/>
              </a:ext>
            </a:extLst>
          </p:cNvPr>
          <p:cNvSpPr txBox="1"/>
          <p:nvPr/>
        </p:nvSpPr>
        <p:spPr>
          <a:xfrm>
            <a:off x="4890052" y="1895061"/>
            <a:ext cx="3487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also known as waiting area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r>
              <a:rPr lang="en-US" dirty="0"/>
              <a:t>Buffer(store 10 bytes)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C20132-46DE-9AC0-A320-3FB8D108AF49}"/>
              </a:ext>
            </a:extLst>
          </p:cNvPr>
          <p:cNvCxnSpPr/>
          <p:nvPr/>
        </p:nvCxnSpPr>
        <p:spPr>
          <a:xfrm flipV="1">
            <a:off x="5128591" y="3095390"/>
            <a:ext cx="331305" cy="49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CA75D-8F07-71F1-C756-6A6516E1FCEC}"/>
              </a:ext>
            </a:extLst>
          </p:cNvPr>
          <p:cNvSpPr/>
          <p:nvPr/>
        </p:nvSpPr>
        <p:spPr>
          <a:xfrm>
            <a:off x="461838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B3FBF-D4B9-9373-3AFE-CAC2763CB118}"/>
              </a:ext>
            </a:extLst>
          </p:cNvPr>
          <p:cNvSpPr/>
          <p:nvPr/>
        </p:nvSpPr>
        <p:spPr>
          <a:xfrm>
            <a:off x="483373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5D9ED-AC1C-51DA-B9D4-4A957BA82D07}"/>
              </a:ext>
            </a:extLst>
          </p:cNvPr>
          <p:cNvSpPr/>
          <p:nvPr/>
        </p:nvSpPr>
        <p:spPr>
          <a:xfrm>
            <a:off x="507226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ADCC5-C795-3AB4-1502-0F79B8B55AA9}"/>
              </a:ext>
            </a:extLst>
          </p:cNvPr>
          <p:cNvSpPr/>
          <p:nvPr/>
        </p:nvSpPr>
        <p:spPr>
          <a:xfrm>
            <a:off x="528761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27E2A8-9F66-7465-481D-153E464E46F6}"/>
              </a:ext>
            </a:extLst>
          </p:cNvPr>
          <p:cNvSpPr/>
          <p:nvPr/>
        </p:nvSpPr>
        <p:spPr>
          <a:xfrm>
            <a:off x="550296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9F130B-A34F-8F1B-00D1-E39F0317553C}"/>
              </a:ext>
            </a:extLst>
          </p:cNvPr>
          <p:cNvSpPr/>
          <p:nvPr/>
        </p:nvSpPr>
        <p:spPr>
          <a:xfrm>
            <a:off x="574149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0BB56-ADD3-913F-FB5F-0285DAC7468D}"/>
              </a:ext>
            </a:extLst>
          </p:cNvPr>
          <p:cNvSpPr/>
          <p:nvPr/>
        </p:nvSpPr>
        <p:spPr>
          <a:xfrm>
            <a:off x="5953536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05C1D-1ABB-7A8A-B7FC-FD072D5FE89C}"/>
              </a:ext>
            </a:extLst>
          </p:cNvPr>
          <p:cNvSpPr/>
          <p:nvPr/>
        </p:nvSpPr>
        <p:spPr>
          <a:xfrm>
            <a:off x="6168884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39E060-C69E-E469-15AA-05290139F7A6}"/>
              </a:ext>
            </a:extLst>
          </p:cNvPr>
          <p:cNvSpPr/>
          <p:nvPr/>
        </p:nvSpPr>
        <p:spPr>
          <a:xfrm>
            <a:off x="6407423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5A0AD1-5903-41D7-C8A1-0A409B9281A2}"/>
              </a:ext>
            </a:extLst>
          </p:cNvPr>
          <p:cNvSpPr/>
          <p:nvPr/>
        </p:nvSpPr>
        <p:spPr>
          <a:xfrm>
            <a:off x="6602882" y="3742731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678F7-97BE-A8EB-B16D-F65C471C6343}"/>
              </a:ext>
            </a:extLst>
          </p:cNvPr>
          <p:cNvSpPr txBox="1"/>
          <p:nvPr/>
        </p:nvSpPr>
        <p:spPr>
          <a:xfrm>
            <a:off x="4618382" y="5406887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3397D-4577-D5FE-C9AA-FAC290E5F4DF}"/>
              </a:ext>
            </a:extLst>
          </p:cNvPr>
          <p:cNvCxnSpPr>
            <a:endCxn id="26" idx="0"/>
          </p:cNvCxnSpPr>
          <p:nvPr/>
        </p:nvCxnSpPr>
        <p:spPr>
          <a:xfrm flipH="1">
            <a:off x="4985534" y="4810539"/>
            <a:ext cx="302078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44E5119-E2F8-A0DE-1CDF-B550E4CC4C76}"/>
              </a:ext>
            </a:extLst>
          </p:cNvPr>
          <p:cNvSpPr/>
          <p:nvPr/>
        </p:nvSpPr>
        <p:spPr>
          <a:xfrm>
            <a:off x="6940815" y="3974644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AA40EEE-30B4-1C9D-3822-6F9F697BC258}"/>
              </a:ext>
            </a:extLst>
          </p:cNvPr>
          <p:cNvSpPr/>
          <p:nvPr/>
        </p:nvSpPr>
        <p:spPr>
          <a:xfrm>
            <a:off x="7673009" y="375036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694D51C-29F4-4CD2-A854-24C4D3A006DB}"/>
              </a:ext>
            </a:extLst>
          </p:cNvPr>
          <p:cNvSpPr/>
          <p:nvPr/>
        </p:nvSpPr>
        <p:spPr>
          <a:xfrm>
            <a:off x="9304673" y="394914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5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5F9-FF69-6F89-277E-6C9E3E18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B33D-EBA8-2DFF-19C7-B5666413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8078" cy="891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Streams in Node.js read data from a source or write data to a destination in continuous.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588B7-B599-07CA-D797-648FB24CBD3E}"/>
              </a:ext>
            </a:extLst>
          </p:cNvPr>
          <p:cNvSpPr/>
          <p:nvPr/>
        </p:nvSpPr>
        <p:spPr>
          <a:xfrm>
            <a:off x="281613" y="3347582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B5F442E-B78C-1873-67CB-E423F9349D6C}"/>
              </a:ext>
            </a:extLst>
          </p:cNvPr>
          <p:cNvSpPr/>
          <p:nvPr/>
        </p:nvSpPr>
        <p:spPr>
          <a:xfrm>
            <a:off x="480395" y="3758399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AB3E0-CA20-DAC2-BACE-23382A03524F}"/>
              </a:ext>
            </a:extLst>
          </p:cNvPr>
          <p:cNvSpPr/>
          <p:nvPr/>
        </p:nvSpPr>
        <p:spPr>
          <a:xfrm>
            <a:off x="1060174" y="3347582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CF694-18D8-AFCC-2CBC-E6A83DCF9BDF}"/>
              </a:ext>
            </a:extLst>
          </p:cNvPr>
          <p:cNvSpPr/>
          <p:nvPr/>
        </p:nvSpPr>
        <p:spPr>
          <a:xfrm>
            <a:off x="1914941" y="3413843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F7F507-F76B-8876-E054-820A6C801A5C}"/>
              </a:ext>
            </a:extLst>
          </p:cNvPr>
          <p:cNvSpPr/>
          <p:nvPr/>
        </p:nvSpPr>
        <p:spPr>
          <a:xfrm>
            <a:off x="1258957" y="3758399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CB028-2ACB-C95D-E6CE-1CB2459542EE}"/>
              </a:ext>
            </a:extLst>
          </p:cNvPr>
          <p:cNvSpPr/>
          <p:nvPr/>
        </p:nvSpPr>
        <p:spPr>
          <a:xfrm>
            <a:off x="202095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8181D-4C7B-9632-6EBF-7BBC6D07F37E}"/>
              </a:ext>
            </a:extLst>
          </p:cNvPr>
          <p:cNvSpPr/>
          <p:nvPr/>
        </p:nvSpPr>
        <p:spPr>
          <a:xfrm>
            <a:off x="223630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7060-6EEE-172E-B094-4C36B20B3BBF}"/>
              </a:ext>
            </a:extLst>
          </p:cNvPr>
          <p:cNvSpPr/>
          <p:nvPr/>
        </p:nvSpPr>
        <p:spPr>
          <a:xfrm>
            <a:off x="247484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E4F8E9-EDA4-352A-7422-5D171615003D}"/>
              </a:ext>
            </a:extLst>
          </p:cNvPr>
          <p:cNvSpPr/>
          <p:nvPr/>
        </p:nvSpPr>
        <p:spPr>
          <a:xfrm>
            <a:off x="269018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0D83D3-1174-A713-34FD-9AFB5A1F7A8D}"/>
              </a:ext>
            </a:extLst>
          </p:cNvPr>
          <p:cNvSpPr/>
          <p:nvPr/>
        </p:nvSpPr>
        <p:spPr>
          <a:xfrm>
            <a:off x="290553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C15C1-46EE-6460-76B3-AB06A7BCDE25}"/>
              </a:ext>
            </a:extLst>
          </p:cNvPr>
          <p:cNvSpPr/>
          <p:nvPr/>
        </p:nvSpPr>
        <p:spPr>
          <a:xfrm>
            <a:off x="314407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CEAC8-0E15-2422-567C-5C487A90AC42}"/>
              </a:ext>
            </a:extLst>
          </p:cNvPr>
          <p:cNvSpPr/>
          <p:nvPr/>
        </p:nvSpPr>
        <p:spPr>
          <a:xfrm>
            <a:off x="3356110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AF0A0-03AF-B5A2-694B-E44F1D06BAFE}"/>
              </a:ext>
            </a:extLst>
          </p:cNvPr>
          <p:cNvSpPr/>
          <p:nvPr/>
        </p:nvSpPr>
        <p:spPr>
          <a:xfrm>
            <a:off x="3571458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4C81C-056C-9A97-001C-6B3304BF58FB}"/>
              </a:ext>
            </a:extLst>
          </p:cNvPr>
          <p:cNvSpPr/>
          <p:nvPr/>
        </p:nvSpPr>
        <p:spPr>
          <a:xfrm>
            <a:off x="3809997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3AE37-571F-8FCD-0C1C-11D59CA58089}"/>
              </a:ext>
            </a:extLst>
          </p:cNvPr>
          <p:cNvSpPr/>
          <p:nvPr/>
        </p:nvSpPr>
        <p:spPr>
          <a:xfrm>
            <a:off x="4005456" y="3498974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E703F-6324-4036-1059-5D40EB813DD3}"/>
              </a:ext>
            </a:extLst>
          </p:cNvPr>
          <p:cNvSpPr txBox="1"/>
          <p:nvPr/>
        </p:nvSpPr>
        <p:spPr>
          <a:xfrm>
            <a:off x="2020956" y="516313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44EA85-0B0A-4E62-CF89-313169F775F7}"/>
              </a:ext>
            </a:extLst>
          </p:cNvPr>
          <p:cNvCxnSpPr>
            <a:endCxn id="20" idx="0"/>
          </p:cNvCxnSpPr>
          <p:nvPr/>
        </p:nvCxnSpPr>
        <p:spPr>
          <a:xfrm flipH="1">
            <a:off x="2413981" y="4566782"/>
            <a:ext cx="276205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AC28FDC-1874-9139-0CFF-7F7EE5331AF0}"/>
              </a:ext>
            </a:extLst>
          </p:cNvPr>
          <p:cNvSpPr/>
          <p:nvPr/>
        </p:nvSpPr>
        <p:spPr>
          <a:xfrm>
            <a:off x="4343389" y="373088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4A0F15E-07E0-1D7D-B818-E2ECEEB42628}"/>
              </a:ext>
            </a:extLst>
          </p:cNvPr>
          <p:cNvSpPr/>
          <p:nvPr/>
        </p:nvSpPr>
        <p:spPr>
          <a:xfrm>
            <a:off x="5075583" y="3506608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90D2EFD-5EF4-B2E2-BCEF-D9D5B69DDA95}"/>
              </a:ext>
            </a:extLst>
          </p:cNvPr>
          <p:cNvSpPr/>
          <p:nvPr/>
        </p:nvSpPr>
        <p:spPr>
          <a:xfrm>
            <a:off x="6707247" y="3705390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A12659A-398D-FD35-CF3C-C59B397CEF06}"/>
              </a:ext>
            </a:extLst>
          </p:cNvPr>
          <p:cNvSpPr/>
          <p:nvPr/>
        </p:nvSpPr>
        <p:spPr>
          <a:xfrm>
            <a:off x="7480838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A455EE4-2ACA-A3C5-A7E7-C2099FA4E415}"/>
              </a:ext>
            </a:extLst>
          </p:cNvPr>
          <p:cNvSpPr/>
          <p:nvPr/>
        </p:nvSpPr>
        <p:spPr>
          <a:xfrm>
            <a:off x="9112502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042B244-9B81-983F-BDBE-72200827EC58}"/>
              </a:ext>
            </a:extLst>
          </p:cNvPr>
          <p:cNvSpPr/>
          <p:nvPr/>
        </p:nvSpPr>
        <p:spPr>
          <a:xfrm>
            <a:off x="9844662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659FB76-E9DB-CF7E-03E3-2E2BBF385EBA}"/>
              </a:ext>
            </a:extLst>
          </p:cNvPr>
          <p:cNvSpPr/>
          <p:nvPr/>
        </p:nvSpPr>
        <p:spPr>
          <a:xfrm>
            <a:off x="11476326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5D7D7-47CE-2FD7-27ED-526107106999}"/>
              </a:ext>
            </a:extLst>
          </p:cNvPr>
          <p:cNvCxnSpPr/>
          <p:nvPr/>
        </p:nvCxnSpPr>
        <p:spPr>
          <a:xfrm>
            <a:off x="0" y="3260034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ECB4BC-3C2C-E6AA-DABC-B314A3568982}"/>
              </a:ext>
            </a:extLst>
          </p:cNvPr>
          <p:cNvCxnSpPr/>
          <p:nvPr/>
        </p:nvCxnSpPr>
        <p:spPr>
          <a:xfrm>
            <a:off x="-19876" y="4644887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6A4C2C9-6DC0-6EEA-68F9-FBF9B20E196C}"/>
              </a:ext>
            </a:extLst>
          </p:cNvPr>
          <p:cNvSpPr/>
          <p:nvPr/>
        </p:nvSpPr>
        <p:spPr>
          <a:xfrm rot="5400000">
            <a:off x="5840896" y="-82828"/>
            <a:ext cx="609602" cy="11483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7CCFDA-8AD3-9829-47DE-2FB18C02E0A3}"/>
              </a:ext>
            </a:extLst>
          </p:cNvPr>
          <p:cNvSpPr txBox="1"/>
          <p:nvPr/>
        </p:nvSpPr>
        <p:spPr>
          <a:xfrm>
            <a:off x="5688955" y="6029740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427414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F1CB-AAF8-7241-2334-9CBACA93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9124-9F6B-242E-134C-E37C4011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Reading, Writing &amp; Piping</a:t>
            </a:r>
          </a:p>
        </p:txBody>
      </p:sp>
    </p:spTree>
    <p:extLst>
      <p:ext uri="{BB962C8B-B14F-4D97-AF65-F5344CB8AC3E}">
        <p14:creationId xmlns:p14="http://schemas.microsoft.com/office/powerpoint/2010/main" val="4106852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77CD-31D5-031B-126B-69F47770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A054-FFD5-F2CA-E5DD-BCB2C0E9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</a:t>
            </a:r>
            <a:r>
              <a:rPr lang="en-US"/>
              <a:t>is written and read</a:t>
            </a:r>
          </a:p>
        </p:txBody>
      </p:sp>
    </p:spTree>
    <p:extLst>
      <p:ext uri="{BB962C8B-B14F-4D97-AF65-F5344CB8AC3E}">
        <p14:creationId xmlns:p14="http://schemas.microsoft.com/office/powerpoint/2010/main" val="2668892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829-7DB0-BF4F-E449-2732B747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C0D695-2BF0-5BAB-A43A-EB6657CE2F69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Rendering HTML as Response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641514-C3EC-2093-81B4-273595A591AC}"/>
              </a:ext>
            </a:extLst>
          </p:cNvPr>
          <p:cNvSpPr txBox="1">
            <a:spLocks/>
          </p:cNvSpPr>
          <p:nvPr/>
        </p:nvSpPr>
        <p:spPr>
          <a:xfrm>
            <a:off x="838200" y="16190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JSON as Response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26C7B-45D2-484C-04CB-82148069C4EB}"/>
              </a:ext>
            </a:extLst>
          </p:cNvPr>
          <p:cNvSpPr txBox="1">
            <a:spLocks/>
          </p:cNvSpPr>
          <p:nvPr/>
        </p:nvSpPr>
        <p:spPr>
          <a:xfrm>
            <a:off x="838200" y="2281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92819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DDDE-78BA-C0A7-E12F-9FB5A96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Npm</a:t>
            </a:r>
          </a:p>
          <a:p>
            <a:pPr marL="0" indent="0">
              <a:buNone/>
            </a:pPr>
            <a:r>
              <a:rPr lang="en-US" dirty="0"/>
              <a:t>Npm install</a:t>
            </a:r>
          </a:p>
          <a:p>
            <a:pPr marL="0" indent="0">
              <a:buNone/>
            </a:pPr>
            <a:r>
              <a:rPr lang="en-US" dirty="0"/>
              <a:t>NPM Scripts</a:t>
            </a:r>
          </a:p>
          <a:p>
            <a:pPr marL="0" indent="0">
              <a:buNone/>
            </a:pPr>
            <a:r>
              <a:rPr lang="en-US" dirty="0"/>
              <a:t>Installing 3</a:t>
            </a:r>
            <a:r>
              <a:rPr lang="en-US" baseline="30000" dirty="0"/>
              <a:t>rd</a:t>
            </a:r>
            <a:r>
              <a:rPr lang="en-US" dirty="0"/>
              <a:t> Party Package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Errors</a:t>
            </a:r>
          </a:p>
          <a:p>
            <a:pPr marL="0" indent="0">
              <a:buNone/>
            </a:pPr>
            <a:r>
              <a:rPr lang="en-US" dirty="0"/>
              <a:t>-Syntax Errors</a:t>
            </a:r>
          </a:p>
          <a:p>
            <a:pPr marL="0" indent="0">
              <a:buNone/>
            </a:pPr>
            <a:r>
              <a:rPr lang="en-US" dirty="0"/>
              <a:t>-Runtime Errors</a:t>
            </a:r>
          </a:p>
          <a:p>
            <a:pPr marL="0" indent="0">
              <a:buNone/>
            </a:pPr>
            <a:r>
              <a:rPr lang="en-US" dirty="0"/>
              <a:t>-Logical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710894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C2B7-814E-687D-3E4B-28D14B6F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DCCF-ECB7-8536-F552-057B84CA07C0}"/>
              </a:ext>
            </a:extLst>
          </p:cNvPr>
          <p:cNvSpPr/>
          <p:nvPr/>
        </p:nvSpPr>
        <p:spPr>
          <a:xfrm>
            <a:off x="980661" y="157700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0A077-AC18-1613-FB65-CAC6ABC4F82B}"/>
              </a:ext>
            </a:extLst>
          </p:cNvPr>
          <p:cNvSpPr/>
          <p:nvPr/>
        </p:nvSpPr>
        <p:spPr>
          <a:xfrm>
            <a:off x="980661" y="2660374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848BC-ED44-1B28-4270-4C43BF71E636}"/>
              </a:ext>
            </a:extLst>
          </p:cNvPr>
          <p:cNvSpPr/>
          <p:nvPr/>
        </p:nvSpPr>
        <p:spPr>
          <a:xfrm>
            <a:off x="1086678" y="355751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1F0C5-4632-A45B-FD4C-5FA8BCCAC70D}"/>
              </a:ext>
            </a:extLst>
          </p:cNvPr>
          <p:cNvSpPr/>
          <p:nvPr/>
        </p:nvSpPr>
        <p:spPr>
          <a:xfrm>
            <a:off x="980661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D9A82-C735-8BB2-0EB7-BCBA1C33859D}"/>
              </a:ext>
            </a:extLst>
          </p:cNvPr>
          <p:cNvSpPr/>
          <p:nvPr/>
        </p:nvSpPr>
        <p:spPr>
          <a:xfrm>
            <a:off x="6440557" y="1633849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npm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317B5-F0E1-F7A8-309B-EB2676E16A2F}"/>
              </a:ext>
            </a:extLst>
          </p:cNvPr>
          <p:cNvSpPr/>
          <p:nvPr/>
        </p:nvSpPr>
        <p:spPr>
          <a:xfrm>
            <a:off x="6877878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A6CF5-C6B6-3661-D0EF-F7ECE81A5918}"/>
              </a:ext>
            </a:extLst>
          </p:cNvPr>
          <p:cNvSpPr/>
          <p:nvPr/>
        </p:nvSpPr>
        <p:spPr>
          <a:xfrm>
            <a:off x="6917635" y="5559287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F1038-E0D9-90C7-BB70-2E0A74BDA16D}"/>
              </a:ext>
            </a:extLst>
          </p:cNvPr>
          <p:cNvSpPr txBox="1"/>
          <p:nvPr/>
        </p:nvSpPr>
        <p:spPr>
          <a:xfrm>
            <a:off x="6877878" y="3843130"/>
            <a:ext cx="187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Installed via npm</a:t>
            </a:r>
          </a:p>
        </p:txBody>
      </p:sp>
    </p:spTree>
    <p:extLst>
      <p:ext uri="{BB962C8B-B14F-4D97-AF65-F5344CB8AC3E}">
        <p14:creationId xmlns:p14="http://schemas.microsoft.com/office/powerpoint/2010/main" val="3458541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E8AAB-F38A-EDDC-D33A-12B14E5B5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EBD97-BEE9-BAC5-4223-9F0BE444C19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B740AA-AE37-01B9-B41F-1DE4A1988BB8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D64BFD-A5D0-7207-052F-9168941BBEB5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stands for “Node Package Manager” and it allows you to manage your node project and its dependencies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You can initialize a project with npm init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scripts can be defined in the package.json to give you “shortcuts” to common tasks/ commands.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93078-7038-ED46-539A-F045BBD9B67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npm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A9588AF-3566-1E16-709F-273DDE0E113B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projects typically don’t just use core modules and custom code but also third-party packages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install them via npm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differentiate between production dependencies (--save), development dependencies(--save-dev) and global dependencies (-g)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392BF-AD49-56A4-4837-D769EC819187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b="1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rd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Party Packages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24F4A-BCAF-BDDB-C46F-994E1C8D3B9D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the VS Code Node debugger to step into your code.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Analyze variable values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Look into variables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Set breakpoints cleverly.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DBF03-BAB5-A591-4E75-B6CAF240BAB7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Debugging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9F606-D839-5E88-7235-3D9582BEF7A9}"/>
              </a:ext>
            </a:extLst>
          </p:cNvPr>
          <p:cNvSpPr/>
          <p:nvPr/>
        </p:nvSpPr>
        <p:spPr>
          <a:xfrm>
            <a:off x="318051" y="4324969"/>
            <a:ext cx="71031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Syntax, runtime and logical errors can break your app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 and runtime errors throw error messages (with line numbers)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Logical errors can be fixed with testing and the help of the debugger.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4CFEC-7296-8AAC-81DE-F0C788E8510F}"/>
              </a:ext>
            </a:extLst>
          </p:cNvPr>
          <p:cNvSpPr/>
          <p:nvPr/>
        </p:nvSpPr>
        <p:spPr>
          <a:xfrm>
            <a:off x="318052" y="3928606"/>
            <a:ext cx="71031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622846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6B57-5AC7-C27B-9A5E-8885997F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0DEA-D807-A433-76CA-519AC0B8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re-invent the Wheel!</a:t>
            </a:r>
          </a:p>
        </p:txBody>
      </p:sp>
    </p:spTree>
    <p:extLst>
      <p:ext uri="{BB962C8B-B14F-4D97-AF65-F5344CB8AC3E}">
        <p14:creationId xmlns:p14="http://schemas.microsoft.com/office/powerpoint/2010/main" val="103289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250E-499A-E7AB-C904-BEC82E33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939A-F82C-A15C-AB7B-FAC94CC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Node.js Role (in Web Development)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19EB-2333-DDAB-475A-5845987BC81F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B7FA4-3660-9EC8-F4A5-E4560637412A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2E3D7-3C54-CA2F-4162-F096EC3C160A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9BE9-1C88-25EF-B831-367A5A4E223D}"/>
              </a:ext>
            </a:extLst>
          </p:cNvPr>
          <p:cNvSpPr txBox="1"/>
          <p:nvPr/>
        </p:nvSpPr>
        <p:spPr>
          <a:xfrm>
            <a:off x="4515709" y="5329162"/>
            <a:ext cx="7204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Server : Create Server &amp; Listen to Incoming Requests</a:t>
            </a:r>
          </a:p>
          <a:p>
            <a:r>
              <a:rPr lang="en-US" dirty="0"/>
              <a:t>Business Logic: Handle Requests, Validate Input, Connect to Database</a:t>
            </a:r>
          </a:p>
          <a:p>
            <a:r>
              <a:rPr lang="en-US" dirty="0"/>
              <a:t>Response : Return Responses (Rendered HTML, JSON,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C7FB-681B-F0C1-8254-E8B7A95CBCB1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4F255-4C1E-E940-475C-85669B620C1A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7ABAE-F905-251C-7270-C63D827316CF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A8C58-8E19-331B-1AEF-6FB18177A616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AF5AC3-286C-4407-C999-CA2FEF16E550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3FC9C-60DC-F80D-195A-AFFCA1FB4B36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E14DD05-C2AC-7274-2C3B-A07C5AE701F7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79C91-3E17-AE4A-A920-878D7EFA1AC4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929C-2F93-E4E0-ED00-1E4654EA4C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39394-D480-2AEA-27C0-8F8FCEC77E3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E86F19-2AEE-F9FD-EAA6-64D093BF167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A4D54-FCE1-A7BD-71E0-C56893A2D44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5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2CE1-8EF5-CB84-2673-76DD495B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9446-6552-A043-BC71-B63D62F8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 &amp; Res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28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F38D-9307-88DD-13F9-D002B6F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229A-C5E2-F979-2E54-7A41E5AD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410907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2901-4C04-6453-EDF8-AB3562D3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02C4-B96F-548C-E506-C6AD78B9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 err="1"/>
              <a:t>Adonis.js</a:t>
            </a:r>
            <a:endParaRPr lang="en-US" dirty="0"/>
          </a:p>
          <a:p>
            <a:r>
              <a:rPr lang="en-US" dirty="0"/>
              <a:t>Koa</a:t>
            </a:r>
          </a:p>
          <a:p>
            <a:r>
              <a:rPr lang="en-US" dirty="0" err="1"/>
              <a:t>Sails.js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91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9226-2023-71D1-4C2F-5E182B34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745A6-5565-9796-7EAA-E187314DCB3C}"/>
              </a:ext>
            </a:extLst>
          </p:cNvPr>
          <p:cNvSpPr/>
          <p:nvPr/>
        </p:nvSpPr>
        <p:spPr>
          <a:xfrm>
            <a:off x="4346712" y="145773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F3AE4-73DF-A02D-0D59-AD5CA533194D}"/>
              </a:ext>
            </a:extLst>
          </p:cNvPr>
          <p:cNvSpPr/>
          <p:nvPr/>
        </p:nvSpPr>
        <p:spPr>
          <a:xfrm>
            <a:off x="4346710" y="255801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F6BFA-DF7E-4728-0DC3-0ACF7B49751F}"/>
              </a:ext>
            </a:extLst>
          </p:cNvPr>
          <p:cNvSpPr/>
          <p:nvPr/>
        </p:nvSpPr>
        <p:spPr>
          <a:xfrm>
            <a:off x="4346710" y="361818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3487B-EE59-8BA3-CF3D-71ECDE6068AD}"/>
              </a:ext>
            </a:extLst>
          </p:cNvPr>
          <p:cNvSpPr/>
          <p:nvPr/>
        </p:nvSpPr>
        <p:spPr>
          <a:xfrm>
            <a:off x="4346711" y="481088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9B105AF-864F-496A-C790-EF1F0AB43C1E}"/>
              </a:ext>
            </a:extLst>
          </p:cNvPr>
          <p:cNvSpPr/>
          <p:nvPr/>
        </p:nvSpPr>
        <p:spPr>
          <a:xfrm>
            <a:off x="5499652" y="2054087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C0B6FAB-64F8-D7A7-71E8-598CCAEFD8C6}"/>
              </a:ext>
            </a:extLst>
          </p:cNvPr>
          <p:cNvSpPr/>
          <p:nvPr/>
        </p:nvSpPr>
        <p:spPr>
          <a:xfrm>
            <a:off x="5499652" y="306725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4692787-2B1F-87B9-2EF3-DFA33935C80A}"/>
              </a:ext>
            </a:extLst>
          </p:cNvPr>
          <p:cNvSpPr/>
          <p:nvPr/>
        </p:nvSpPr>
        <p:spPr>
          <a:xfrm>
            <a:off x="5499652" y="4211224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8B86B6-2DA9-BE7B-6176-347AADDA17B7}"/>
              </a:ext>
            </a:extLst>
          </p:cNvPr>
          <p:cNvSpPr/>
          <p:nvPr/>
        </p:nvSpPr>
        <p:spPr>
          <a:xfrm>
            <a:off x="5506276" y="542807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5D948-AE04-A9C1-44EF-182F3B426447}"/>
              </a:ext>
            </a:extLst>
          </p:cNvPr>
          <p:cNvSpPr/>
          <p:nvPr/>
        </p:nvSpPr>
        <p:spPr>
          <a:xfrm>
            <a:off x="7818783" y="2558015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ED00E-6810-7CF5-178F-7401575DB49B}"/>
              </a:ext>
            </a:extLst>
          </p:cNvPr>
          <p:cNvSpPr/>
          <p:nvPr/>
        </p:nvSpPr>
        <p:spPr>
          <a:xfrm>
            <a:off x="7818783" y="3618189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986F-0069-4931-8F14-61B414CB6E51}"/>
              </a:ext>
            </a:extLst>
          </p:cNvPr>
          <p:cNvSpPr txBox="1"/>
          <p:nvPr/>
        </p:nvSpPr>
        <p:spPr>
          <a:xfrm>
            <a:off x="6069435" y="3123652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40AEE-5131-9228-0FCA-9216BA455DB8}"/>
              </a:ext>
            </a:extLst>
          </p:cNvPr>
          <p:cNvSpPr txBox="1"/>
          <p:nvPr/>
        </p:nvSpPr>
        <p:spPr>
          <a:xfrm>
            <a:off x="6096000" y="4211224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0631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7E51-170A-5997-9FAC-4F9A90C2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520A-C33D-C03F-F921-29C97BA2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Installing express</a:t>
            </a:r>
          </a:p>
          <a:p>
            <a:r>
              <a:rPr lang="en-US" dirty="0"/>
              <a:t>Adding middleware</a:t>
            </a:r>
          </a:p>
          <a:p>
            <a:r>
              <a:rPr lang="en-US" dirty="0"/>
              <a:t>How middleware works</a:t>
            </a:r>
          </a:p>
          <a:p>
            <a:r>
              <a:rPr lang="en-US" dirty="0"/>
              <a:t>Looking behind the scenes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Limiting Middleware 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/>
              <a:t>Adding a 404 error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3D4-DF2B-F134-5B6A-6BEB9B0C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71F9-6B49-C49D-B0F2-5C6BC05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Project Using Express.js</a:t>
            </a:r>
          </a:p>
          <a:p>
            <a:pPr marL="0" indent="0">
              <a:buNone/>
            </a:pPr>
            <a:r>
              <a:rPr lang="en-US" dirty="0"/>
              <a:t>‘npm install express-generator –g’</a:t>
            </a:r>
          </a:p>
          <a:p>
            <a:pPr marL="0" indent="0">
              <a:buNone/>
            </a:pPr>
            <a:r>
              <a:rPr lang="en-US" dirty="0"/>
              <a:t>‘express –-view=</a:t>
            </a:r>
            <a:r>
              <a:rPr lang="en-US" dirty="0" err="1"/>
              <a:t>hbs</a:t>
            </a:r>
            <a:r>
              <a:rPr lang="en-US" dirty="0"/>
              <a:t> nodeexp1’</a:t>
            </a:r>
          </a:p>
          <a:p>
            <a:pPr marL="0" indent="0">
              <a:buNone/>
            </a:pPr>
            <a:r>
              <a:rPr lang="en-US" dirty="0"/>
              <a:t>‘npm </a:t>
            </a:r>
            <a:r>
              <a:rPr lang="en-US" dirty="0" err="1"/>
              <a:t>i</a:t>
            </a:r>
            <a:r>
              <a:rPr lang="en-US" dirty="0"/>
              <a:t> '</a:t>
            </a:r>
          </a:p>
        </p:txBody>
      </p:sp>
    </p:spTree>
    <p:extLst>
      <p:ext uri="{BB962C8B-B14F-4D97-AF65-F5344CB8AC3E}">
        <p14:creationId xmlns:p14="http://schemas.microsoft.com/office/powerpoint/2010/main" val="4237926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381A-0A74-7A9C-E212-D66D0776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702"/>
            <a:ext cx="10515600" cy="6194323"/>
          </a:xfrm>
        </p:spPr>
        <p:txBody>
          <a:bodyPr/>
          <a:lstStyle/>
          <a:p>
            <a:r>
              <a:rPr lang="en-US" dirty="0"/>
              <a:t>Change template engine in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GET &amp; </a:t>
            </a:r>
            <a:r>
              <a:rPr lang="en-US"/>
              <a:t>POST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2896-B1F3-F12F-F3F5-B9626792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19"/>
            <a:ext cx="10515600" cy="5896744"/>
          </a:xfrm>
        </p:spPr>
        <p:txBody>
          <a:bodyPr/>
          <a:lstStyle/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404 page</a:t>
            </a:r>
          </a:p>
          <a:p>
            <a:r>
              <a:rPr lang="en-US" dirty="0"/>
              <a:t>using helper function for navigation</a:t>
            </a:r>
          </a:p>
          <a:p>
            <a:r>
              <a:rPr lang="en-US" dirty="0"/>
              <a:t>Styling our Pages</a:t>
            </a:r>
          </a:p>
          <a:p>
            <a:r>
              <a:rPr lang="en-US" dirty="0"/>
              <a:t>Serving files statically</a:t>
            </a:r>
          </a:p>
        </p:txBody>
      </p:sp>
    </p:spTree>
    <p:extLst>
      <p:ext uri="{BB962C8B-B14F-4D97-AF65-F5344CB8AC3E}">
        <p14:creationId xmlns:p14="http://schemas.microsoft.com/office/powerpoint/2010/main" val="177935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BF159-E2B3-BBDB-915B-5175E6E46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33E14-4FC9-53FF-0C46-0F805DFE1775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23AE32-B2B9-50EC-7F0D-B47C86B39FDA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EBE83-A496-4F7D-BED2-DE77A95FB141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Express.js is Node.js framework – a package that adds a bunch of utility functions and tools and a clear set of rules on how the app should be built (middleware!)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It’s highly extensible and other packages can be plugged into it (middleware!)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A0616A-F6EA-4089-6749-A416D659FBFC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What is Express.js?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9540D23-7FE9-E506-BEAB-E066CADB44A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filter requests by path and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you filter by method, paths are matched exactly, otherwise, the first segment of a URL is matched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use the </a:t>
            </a:r>
            <a:r>
              <a:rPr lang="en-US" dirty="0" err="1"/>
              <a:t>express.Router</a:t>
            </a:r>
            <a:r>
              <a:rPr lang="en-US" dirty="0"/>
              <a:t>() to split your routes across files </a:t>
            </a:r>
            <a:r>
              <a:rPr lang="en-US" dirty="0" err="1"/>
              <a:t>elegately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EED2D-8FAF-A012-81EA-47F131BF8DBD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C5EFD-6434-5727-A713-6876F3AC7F13}"/>
              </a:ext>
            </a:extLst>
          </p:cNvPr>
          <p:cNvSpPr/>
          <p:nvPr/>
        </p:nvSpPr>
        <p:spPr>
          <a:xfrm>
            <a:off x="5973097" y="4675093"/>
            <a:ext cx="606650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You’re not limited to serving dummy text as a response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</a:t>
            </a:r>
            <a:r>
              <a:rPr lang="en-US" dirty="0" err="1"/>
              <a:t>sendFile</a:t>
            </a:r>
            <a:r>
              <a:rPr lang="en-US" dirty="0"/>
              <a:t>() to your users – e.g. HTML files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a request is directly made for a file(e.g. a .</a:t>
            </a:r>
            <a:r>
              <a:rPr lang="en-US" dirty="0" err="1"/>
              <a:t>css</a:t>
            </a:r>
            <a:r>
              <a:rPr lang="en-US" dirty="0"/>
              <a:t> file is requested), you can enable static  serving for such files via </a:t>
            </a:r>
            <a:r>
              <a:rPr lang="en-US" dirty="0" err="1"/>
              <a:t>express.static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F11DD-B5AA-A527-D51B-FA7F555CE02A}"/>
              </a:ext>
            </a:extLst>
          </p:cNvPr>
          <p:cNvSpPr/>
          <p:nvPr/>
        </p:nvSpPr>
        <p:spPr>
          <a:xfrm>
            <a:off x="5973100" y="4007588"/>
            <a:ext cx="6066504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Serve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C430D-BC77-A6D0-1D8E-9004B76E1474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Express.js relies heavily on middleware functions – you can easily add them by calling use().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Middleware functions handle a request and should call next() to forward the request to the next function in line or send a response.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D12647-8B66-2947-2115-435187C2EAFC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Middleware, next() and res()</a:t>
            </a:r>
          </a:p>
        </p:txBody>
      </p:sp>
    </p:spTree>
    <p:extLst>
      <p:ext uri="{BB962C8B-B14F-4D97-AF65-F5344CB8AC3E}">
        <p14:creationId xmlns:p14="http://schemas.microsoft.com/office/powerpoint/2010/main" val="4086697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7BB0-394E-193E-AAB2-84A5A823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828E-23B8-D2F5-4E5C-42D3F06C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Data Across Requests &amp; Users</a:t>
            </a:r>
          </a:p>
          <a:p>
            <a:r>
              <a:rPr lang="en-US" dirty="0"/>
              <a:t>Installing &amp; implementing Pug</a:t>
            </a:r>
          </a:p>
          <a:p>
            <a:r>
              <a:rPr lang="en-US" dirty="0"/>
              <a:t>Converting HTML files to Pug</a:t>
            </a:r>
          </a:p>
          <a:p>
            <a:r>
              <a:rPr lang="en-US" dirty="0"/>
              <a:t>Adding a Layout</a:t>
            </a:r>
          </a:p>
          <a:p>
            <a:r>
              <a:rPr lang="en-US" dirty="0"/>
              <a:t>Working with Handlebars</a:t>
            </a:r>
          </a:p>
          <a:p>
            <a:r>
              <a:rPr lang="en-US" dirty="0"/>
              <a:t>Converting our project to handlebars</a:t>
            </a:r>
          </a:p>
          <a:p>
            <a:r>
              <a:rPr lang="en-US" dirty="0"/>
              <a:t>Adding the layout </a:t>
            </a:r>
            <a:r>
              <a:rPr lang="en-US"/>
              <a:t>to Handlebars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5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3D2F-7B15-84E6-8E19-8B1B6886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FD1-81E8-2408-FB99-25CDA371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Alternatives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FACC9-81E3-13B8-F9CF-3415E68F7363}"/>
              </a:ext>
            </a:extLst>
          </p:cNvPr>
          <p:cNvSpPr txBox="1"/>
          <p:nvPr/>
        </p:nvSpPr>
        <p:spPr>
          <a:xfrm>
            <a:off x="2493988" y="2505670"/>
            <a:ext cx="2569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Ruby,</a:t>
            </a:r>
          </a:p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Django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clear winner.</a:t>
            </a:r>
          </a:p>
        </p:txBody>
      </p:sp>
    </p:spTree>
    <p:extLst>
      <p:ext uri="{BB962C8B-B14F-4D97-AF65-F5344CB8AC3E}">
        <p14:creationId xmlns:p14="http://schemas.microsoft.com/office/powerpoint/2010/main" val="3900249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9890-93A4-8F78-C9B2-BFB85570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1AEFA-1371-423A-9CB0-C1193B1C7CB1}"/>
              </a:ext>
            </a:extLst>
          </p:cNvPr>
          <p:cNvSpPr/>
          <p:nvPr/>
        </p:nvSpPr>
        <p:spPr>
          <a:xfrm>
            <a:off x="3834581" y="1690688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HTMLish</a:t>
            </a:r>
            <a:r>
              <a:rPr lang="en-US" dirty="0"/>
              <a:t>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97EE5-B5FF-5A29-ADD3-58AABF84C979}"/>
              </a:ext>
            </a:extLst>
          </p:cNvPr>
          <p:cNvSpPr/>
          <p:nvPr/>
        </p:nvSpPr>
        <p:spPr>
          <a:xfrm>
            <a:off x="3834580" y="4439264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Placeholders/Snippets with HTML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8D8B1-505D-E86C-C8CE-E0961CB8D374}"/>
              </a:ext>
            </a:extLst>
          </p:cNvPr>
          <p:cNvSpPr/>
          <p:nvPr/>
        </p:nvSpPr>
        <p:spPr>
          <a:xfrm>
            <a:off x="3834581" y="5897563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DCE2E8-AF67-6DDF-F483-7830DF7F6A3C}"/>
              </a:ext>
            </a:extLst>
          </p:cNvPr>
          <p:cNvSpPr/>
          <p:nvPr/>
        </p:nvSpPr>
        <p:spPr>
          <a:xfrm>
            <a:off x="8893277" y="3198813"/>
            <a:ext cx="3052916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Templating Engine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6632A-1CCF-48A3-653B-F125DA34A4DC}"/>
              </a:ext>
            </a:extLst>
          </p:cNvPr>
          <p:cNvSpPr/>
          <p:nvPr/>
        </p:nvSpPr>
        <p:spPr>
          <a:xfrm>
            <a:off x="245807" y="3016251"/>
            <a:ext cx="3052917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Node/Express Content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AB2FF31-EB98-C5E5-160A-D25A5DACEFDF}"/>
              </a:ext>
            </a:extLst>
          </p:cNvPr>
          <p:cNvSpPr/>
          <p:nvPr/>
        </p:nvSpPr>
        <p:spPr>
          <a:xfrm>
            <a:off x="5309419" y="2625213"/>
            <a:ext cx="1106129" cy="15633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2EAAACB-E245-6014-B805-F9754010C855}"/>
              </a:ext>
            </a:extLst>
          </p:cNvPr>
          <p:cNvSpPr/>
          <p:nvPr/>
        </p:nvSpPr>
        <p:spPr>
          <a:xfrm>
            <a:off x="5279921" y="5167312"/>
            <a:ext cx="816079" cy="6489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2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39A3-B9F2-B2FC-6BF5-F40E6141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1E430-805B-380F-6D2D-F588B4BFE72A}"/>
              </a:ext>
            </a:extLst>
          </p:cNvPr>
          <p:cNvSpPr/>
          <p:nvPr/>
        </p:nvSpPr>
        <p:spPr>
          <a:xfrm>
            <a:off x="486697" y="1572701"/>
            <a:ext cx="1887794" cy="6690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EADB7D-7D28-B0D3-290B-9731C6BE910A}"/>
              </a:ext>
            </a:extLst>
          </p:cNvPr>
          <p:cNvSpPr/>
          <p:nvPr/>
        </p:nvSpPr>
        <p:spPr>
          <a:xfrm>
            <a:off x="4675239" y="1543204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Pug (Jade)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783EC6-2ECC-913B-D3BF-4FCE5D0D7748}"/>
              </a:ext>
            </a:extLst>
          </p:cNvPr>
          <p:cNvSpPr/>
          <p:nvPr/>
        </p:nvSpPr>
        <p:spPr>
          <a:xfrm>
            <a:off x="9398409" y="1572701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Handlebars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18833-A05D-A324-4499-B95C31ED7CA3}"/>
              </a:ext>
            </a:extLst>
          </p:cNvPr>
          <p:cNvSpPr/>
          <p:nvPr/>
        </p:nvSpPr>
        <p:spPr>
          <a:xfrm>
            <a:off x="486697" y="2861187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&lt;%= name %&gt; &lt;/p&gt;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C2E0FD-44D6-6679-46D6-488E44F35AC0}"/>
              </a:ext>
            </a:extLst>
          </p:cNvPr>
          <p:cNvSpPr/>
          <p:nvPr/>
        </p:nvSpPr>
        <p:spPr>
          <a:xfrm>
            <a:off x="4232787" y="2890890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#{name}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E8835-0B14-0C24-6CEF-F4E310EFB50B}"/>
              </a:ext>
            </a:extLst>
          </p:cNvPr>
          <p:cNvSpPr/>
          <p:nvPr/>
        </p:nvSpPr>
        <p:spPr>
          <a:xfrm>
            <a:off x="8581103" y="2894474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 { { name } } &lt;/p&gt;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59BF8-9E70-3A48-AB0D-F42A7BB565D2}"/>
              </a:ext>
            </a:extLst>
          </p:cNvPr>
          <p:cNvSpPr/>
          <p:nvPr/>
        </p:nvSpPr>
        <p:spPr>
          <a:xfrm>
            <a:off x="589936" y="4739608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plain JS in your </a:t>
            </a:r>
            <a:r>
              <a:rPr lang="en-US" dirty="0" err="1"/>
              <a:t>templats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EB91B-CD5E-2103-468D-740D290C53C8}"/>
              </a:ext>
            </a:extLst>
          </p:cNvPr>
          <p:cNvSpPr/>
          <p:nvPr/>
        </p:nvSpPr>
        <p:spPr>
          <a:xfrm>
            <a:off x="4232786" y="4677237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minimal HTML and custom template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1FF40-1680-EB0D-7A1E-9E2D655AD6EB}"/>
              </a:ext>
            </a:extLst>
          </p:cNvPr>
          <p:cNvSpPr/>
          <p:nvPr/>
        </p:nvSpPr>
        <p:spPr>
          <a:xfrm>
            <a:off x="8581102" y="4666073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custom template language</a:t>
            </a:r>
          </a:p>
        </p:txBody>
      </p:sp>
    </p:spTree>
    <p:extLst>
      <p:ext uri="{BB962C8B-B14F-4D97-AF65-F5344CB8AC3E}">
        <p14:creationId xmlns:p14="http://schemas.microsoft.com/office/powerpoint/2010/main" val="336443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CD6-A8CC-CC1C-0D83-069DD4D1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B5FA-7FBC-3C0A-1CDE-A4A7D0F23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Course Outline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B9281-1006-3E69-C3CD-29FAE802AC10}"/>
              </a:ext>
            </a:extLst>
          </p:cNvPr>
          <p:cNvSpPr txBox="1"/>
          <p:nvPr/>
        </p:nvSpPr>
        <p:spPr>
          <a:xfrm>
            <a:off x="375488" y="1046034"/>
            <a:ext cx="11562512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Refresher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Templating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Model-View-Controller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routes &amp;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SQL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NoSQL (MongoDB)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&amp;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Depp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Uploads &amp;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REST API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async-await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5941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C2C0-9E7A-CCF0-6DC4-E8BCE2A4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179C-5740-D46D-A931-516CBB36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8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2694-B179-A64E-C262-568CD562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E31-81B6-DC88-E857-BB8ABE82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The REPL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5B60D-23FE-1FF5-0F44-D4053D561EDC}"/>
              </a:ext>
            </a:extLst>
          </p:cNvPr>
          <p:cNvSpPr/>
          <p:nvPr/>
        </p:nvSpPr>
        <p:spPr>
          <a:xfrm>
            <a:off x="2501900" y="128270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2545-F215-0783-0E94-F087009884B9}"/>
              </a:ext>
            </a:extLst>
          </p:cNvPr>
          <p:cNvSpPr txBox="1"/>
          <p:nvPr/>
        </p:nvSpPr>
        <p:spPr>
          <a:xfrm>
            <a:off x="3238500" y="14599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AA676-F27E-739D-6244-48105C301FFA}"/>
              </a:ext>
            </a:extLst>
          </p:cNvPr>
          <p:cNvSpPr/>
          <p:nvPr/>
        </p:nvSpPr>
        <p:spPr>
          <a:xfrm>
            <a:off x="2501900" y="2243266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1C99B-A51E-3A9B-C553-682ABBEEF1FC}"/>
              </a:ext>
            </a:extLst>
          </p:cNvPr>
          <p:cNvSpPr txBox="1"/>
          <p:nvPr/>
        </p:nvSpPr>
        <p:spPr>
          <a:xfrm>
            <a:off x="3268426" y="2420550"/>
            <a:ext cx="47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FDE90-16DA-3FC6-B9A5-21D44C43876F}"/>
              </a:ext>
            </a:extLst>
          </p:cNvPr>
          <p:cNvSpPr/>
          <p:nvPr/>
        </p:nvSpPr>
        <p:spPr>
          <a:xfrm>
            <a:off x="2501900" y="3161098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E72FE-03C7-27EF-AA9D-6419E9FD5DCD}"/>
              </a:ext>
            </a:extLst>
          </p:cNvPr>
          <p:cNvSpPr txBox="1"/>
          <p:nvPr/>
        </p:nvSpPr>
        <p:spPr>
          <a:xfrm>
            <a:off x="3260239" y="33383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52092-F406-C5D8-6C5E-8885A870940A}"/>
              </a:ext>
            </a:extLst>
          </p:cNvPr>
          <p:cNvSpPr/>
          <p:nvPr/>
        </p:nvSpPr>
        <p:spPr>
          <a:xfrm>
            <a:off x="2501900" y="407893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B7F73-1F4E-3B18-5B80-B2BD0126DA78}"/>
              </a:ext>
            </a:extLst>
          </p:cNvPr>
          <p:cNvSpPr txBox="1"/>
          <p:nvPr/>
        </p:nvSpPr>
        <p:spPr>
          <a:xfrm>
            <a:off x="3260239" y="425621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56F20-D672-1650-5968-810291214263}"/>
              </a:ext>
            </a:extLst>
          </p:cNvPr>
          <p:cNvCxnSpPr/>
          <p:nvPr/>
        </p:nvCxnSpPr>
        <p:spPr>
          <a:xfrm>
            <a:off x="3996839" y="1644650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123F9-6084-D3BB-D305-003D2704C56C}"/>
              </a:ext>
            </a:extLst>
          </p:cNvPr>
          <p:cNvCxnSpPr/>
          <p:nvPr/>
        </p:nvCxnSpPr>
        <p:spPr>
          <a:xfrm>
            <a:off x="3996838" y="2586166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F6B80-7400-0D56-CB60-018C094A0E6D}"/>
              </a:ext>
            </a:extLst>
          </p:cNvPr>
          <p:cNvCxnSpPr/>
          <p:nvPr/>
        </p:nvCxnSpPr>
        <p:spPr>
          <a:xfrm>
            <a:off x="3996838" y="351841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CA6C74-0681-C02F-EE3C-8063EAE14A7E}"/>
              </a:ext>
            </a:extLst>
          </p:cNvPr>
          <p:cNvCxnSpPr/>
          <p:nvPr/>
        </p:nvCxnSpPr>
        <p:spPr>
          <a:xfrm>
            <a:off x="3996838" y="444139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0BA0A-9D22-25FF-1375-F786B44AE0CD}"/>
              </a:ext>
            </a:extLst>
          </p:cNvPr>
          <p:cNvSpPr txBox="1"/>
          <p:nvPr/>
        </p:nvSpPr>
        <p:spPr>
          <a:xfrm>
            <a:off x="6870700" y="1446768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User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7EA9E-0236-20A4-45E3-53B22932E39F}"/>
              </a:ext>
            </a:extLst>
          </p:cNvPr>
          <p:cNvSpPr txBox="1"/>
          <p:nvPr/>
        </p:nvSpPr>
        <p:spPr>
          <a:xfrm>
            <a:off x="6870700" y="2353616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A9EE4-E56C-DBAB-1B6C-7DC0DFE852BD}"/>
              </a:ext>
            </a:extLst>
          </p:cNvPr>
          <p:cNvSpPr txBox="1"/>
          <p:nvPr/>
        </p:nvSpPr>
        <p:spPr>
          <a:xfrm>
            <a:off x="6870700" y="3333748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Output (Result)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1F7A8-C9DD-7DED-4D74-8C11C794D453}"/>
              </a:ext>
            </a:extLst>
          </p:cNvPr>
          <p:cNvSpPr txBox="1"/>
          <p:nvPr/>
        </p:nvSpPr>
        <p:spPr>
          <a:xfrm>
            <a:off x="6870700" y="4256214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new Input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519CE4A-E3AB-8BEB-C790-B8F6693878AF}"/>
              </a:ext>
            </a:extLst>
          </p:cNvPr>
          <p:cNvSpPr/>
          <p:nvPr/>
        </p:nvSpPr>
        <p:spPr>
          <a:xfrm>
            <a:off x="1550817" y="1644650"/>
            <a:ext cx="841829" cy="280944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9D70-2AFE-D909-96E7-ADB136FE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6467-9EE0-7B6C-035F-C8E3FDCC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Running Node.js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57BF2-153A-D76F-599A-4D2C218650E4}"/>
              </a:ext>
            </a:extLst>
          </p:cNvPr>
          <p:cNvSpPr/>
          <p:nvPr/>
        </p:nvSpPr>
        <p:spPr>
          <a:xfrm>
            <a:off x="2501900" y="128270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7D95-D95D-7588-6C02-FB63B973192B}"/>
              </a:ext>
            </a:extLst>
          </p:cNvPr>
          <p:cNvSpPr/>
          <p:nvPr/>
        </p:nvSpPr>
        <p:spPr>
          <a:xfrm>
            <a:off x="6232070" y="1282700"/>
            <a:ext cx="259442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REPL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0A0D-B340-DDD5-0EAA-64ADD2833DCC}"/>
              </a:ext>
            </a:extLst>
          </p:cNvPr>
          <p:cNvSpPr/>
          <p:nvPr/>
        </p:nvSpPr>
        <p:spPr>
          <a:xfrm>
            <a:off x="2501900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real apps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9AD1A-C630-9AE6-EC78-6D7B6EC4F68A}"/>
              </a:ext>
            </a:extLst>
          </p:cNvPr>
          <p:cNvSpPr/>
          <p:nvPr/>
        </p:nvSpPr>
        <p:spPr>
          <a:xfrm>
            <a:off x="2501900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Predictable sequence of 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513A-75CB-2FE4-7FAF-0BF56DF31B00}"/>
              </a:ext>
            </a:extLst>
          </p:cNvPr>
          <p:cNvSpPr/>
          <p:nvPr/>
        </p:nvSpPr>
        <p:spPr>
          <a:xfrm>
            <a:off x="6451602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playground!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E0DA5-8B43-50EF-1D89-64E621C5EAD1}"/>
              </a:ext>
            </a:extLst>
          </p:cNvPr>
          <p:cNvSpPr/>
          <p:nvPr/>
        </p:nvSpPr>
        <p:spPr>
          <a:xfrm>
            <a:off x="6451602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358665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2214</Words>
  <Application>Microsoft Macintosh PowerPoint</Application>
  <PresentationFormat>Widescreen</PresentationFormat>
  <Paragraphs>392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Aptos</vt:lpstr>
      <vt:lpstr>Aptos Display</vt:lpstr>
      <vt:lpstr>Arial</vt:lpstr>
      <vt:lpstr>Office Theme</vt:lpstr>
      <vt:lpstr>Node js</vt:lpstr>
      <vt:lpstr>What Does that Mean?</vt:lpstr>
      <vt:lpstr>JavaScript on the Server</vt:lpstr>
      <vt:lpstr>Node.js Role (in Web Development)</vt:lpstr>
      <vt:lpstr>Alternatives</vt:lpstr>
      <vt:lpstr>Course Outline</vt:lpstr>
      <vt:lpstr>PowerPoint Presentation</vt:lpstr>
      <vt:lpstr>The REPL</vt:lpstr>
      <vt:lpstr>Running Node.js Code</vt:lpstr>
      <vt:lpstr>JavaScript Summary</vt:lpstr>
      <vt:lpstr>Refreshing the Core Syntax</vt:lpstr>
      <vt:lpstr>Functions is First Class Citizens  1. In JavaScript we can assign a function to a variable. 2. Pass a function as an Argument 3. Returning functions  </vt:lpstr>
      <vt:lpstr>Callback Function  Any function that is passed as an argument is called a callback function.   A callback is a function that is to be executed after another function has finished executing – hence the name ‘call back’.</vt:lpstr>
      <vt:lpstr>Why Callback Function  JavaScript is an event driven language. This means that instead of waiting for a response before moving on, JavaScript will keep executing while listening for other events.  Callbacks are a way to make sure certain code doesn’t execute until other code has already finished execution.</vt:lpstr>
      <vt:lpstr>Callback in JavaScript 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  The word ‘asynchronous’ means ‘ takes some time’ or ‘happens in the future, not right now.” Usually, callbacks only used when doing I/O, e.g. downloading thins, reading files, talking to databases, etc.¯</vt:lpstr>
      <vt:lpstr>What’s In this Module?</vt:lpstr>
      <vt:lpstr>How the Web works</vt:lpstr>
      <vt:lpstr>HTTP,HTTPS</vt:lpstr>
      <vt:lpstr>Creating a Node Server</vt:lpstr>
      <vt:lpstr>The Node.js Program Lifecycle</vt:lpstr>
      <vt:lpstr>Understanding Requests</vt:lpstr>
      <vt:lpstr>Streams &amp; Buffers</vt:lpstr>
      <vt:lpstr>PowerPoint Presentation</vt:lpstr>
      <vt:lpstr>What is Node.js?</vt:lpstr>
      <vt:lpstr>Why Node.js?</vt:lpstr>
      <vt:lpstr>When to use Node.js?</vt:lpstr>
      <vt:lpstr>What is V8 JS Engine?</vt:lpstr>
      <vt:lpstr>What you need to know?</vt:lpstr>
      <vt:lpstr>Why buffer?</vt:lpstr>
      <vt:lpstr>What is buffer?</vt:lpstr>
      <vt:lpstr>How to work buffer?</vt:lpstr>
      <vt:lpstr>Streams</vt:lpstr>
      <vt:lpstr>Streams</vt:lpstr>
      <vt:lpstr>Type of Streams</vt:lpstr>
      <vt:lpstr>File System</vt:lpstr>
      <vt:lpstr>PowerPoint Presentation</vt:lpstr>
      <vt:lpstr>Npm &amp; Packages</vt:lpstr>
      <vt:lpstr>PowerPoint Presentation</vt:lpstr>
      <vt:lpstr>Express.js</vt:lpstr>
      <vt:lpstr>Module</vt:lpstr>
      <vt:lpstr>What and Why?</vt:lpstr>
      <vt:lpstr>Alternative</vt:lpstr>
      <vt:lpstr>It’s all about Middleware</vt:lpstr>
      <vt:lpstr>Express</vt:lpstr>
      <vt:lpstr>Express</vt:lpstr>
      <vt:lpstr>PowerPoint Presentation</vt:lpstr>
      <vt:lpstr>PowerPoint Presentation</vt:lpstr>
      <vt:lpstr>PowerPoint Presentation</vt:lpstr>
      <vt:lpstr>Template Engine</vt:lpstr>
      <vt:lpstr>Templating Engines</vt:lpstr>
      <vt:lpstr>Available Templating Engines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19</cp:revision>
  <dcterms:created xsi:type="dcterms:W3CDTF">2025-01-06T13:42:45Z</dcterms:created>
  <dcterms:modified xsi:type="dcterms:W3CDTF">2025-01-31T15:34:10Z</dcterms:modified>
</cp:coreProperties>
</file>