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4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3" r:id="rId39"/>
    <p:sldId id="292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3" r:id="rId49"/>
    <p:sldId id="305" r:id="rId50"/>
    <p:sldId id="306" r:id="rId51"/>
    <p:sldId id="307" r:id="rId52"/>
    <p:sldId id="308" r:id="rId53"/>
    <p:sldId id="309" r:id="rId54"/>
    <p:sldId id="310" r:id="rId55"/>
    <p:sldId id="313" r:id="rId56"/>
    <p:sldId id="311" r:id="rId57"/>
    <p:sldId id="312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3"/>
    <p:restoredTop sz="91405"/>
  </p:normalViewPr>
  <p:slideViewPr>
    <p:cSldViewPr snapToGrid="0">
      <p:cViewPr varScale="1">
        <p:scale>
          <a:sx n="95" d="100"/>
          <a:sy n="95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8T14:34:27.01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958 1744 24575,'-9'0'0,"-1"0"0,1 0 0,3-4 0,2-1 0,0 0 0,-1 0 0,-5 5 0,1 0 0,-1 0 0,1 0 0,-1 0 0,1 0 0,-1 0 0,1-4 0,-1 3 0,5-7 0,-3 7 0,2-4 0,-3 5 0,-1 0 0,-8-4 0,3 3 0,-21-16 0,14 14 0,-22-14 0,26 12 0,-17-5 0,24 5 0,-20-3 0,19 7 0,-10-4 0,16 1 0,-6-1 0,5-4 0,-6-1 0,3 5 0,1 1 0,3-1 0,-2-4 0,-1-2 0,-2 2 0,-7 0 0,7 4 0,-2-4 0,3-1 0,1 5 0,-9-12-6784,2 10 6784,-3-11 0,6 8 0,-10-8 0,11 7 0,-10-12 0,12 9 0,-8-9 6784,7 3-6784,-12-16 0,13 14 0,-8-18 0,3 15 0,-4-8 0,4 5 0,2 4 0,3 1 0,1 4 0,3-4 0,-2-6 0,3 8 0,-1-14 0,-2 23 0,3-19 0,0 15 0,0-7 0,5 0 0,0 3 0,-4-3 0,3 4 0,-3 0 0,0-4 0,-2 7 0,1-19 0,1 22 0,4-22 0,0 23 0,0-6 0,0 9 0,0-9 0,0 6 0,4-14 0,1 10 0,0-7 0,0 4 0,-1 0 0,1 5 0,0-17 0,3 17 0,-2-12 0,-1 17 0,-1-9 0,-4 6 0,4-10 0,1 11 0,0-2 0,4-1 0,0-1 0,1 5 0,8-12 0,-3 11 0,-1-12 0,0 4 0,-1 0 0,-2 4 0,6-7 0,-6 6 0,6-7 0,-6 8 0,6-3 0,-6 8 0,11-12 0,-11 14 0,11-13 0,-12 19 0,4-11 0,-5 8 0,0 0 0,1 1 0,-1-1 0,0 0 0,1 0 0,-1 1 0,0 4 0,1 0 0,7 0 0,-5 0 0,6 0 0,-5 0 0,-3 0 0,4 0 0,-5 0 0,1 0 0,-1 0 0,0 0 0,1 0 0,-1 0 0,0 0 0,1 0 0,3 0 0,-2 0 0,2 0 0,-4 0 0,-3 4 0,2 1 0,-3 0 0,4-1 0,9 0 0,-6-3 0,13 12 0,-13-11 0,14 15 0,-15-11 0,7 3 0,-5 0 0,2 0 0,0-3 0,2 7 0,-6-8 0,6 8 0,-6-2 0,6 2 0,-6-8 0,-2 4 0,-1-4 0,-3 0 0,9 3 0,-4-7 0,4 8 0,-5-4 0,1 0 0,-5 3 0,7-7 0,3 12 0,-4-7 0,10 8 0,-15-5 0,16 4 0,-6-2 0,2 2 0,0 1 0,-4-4 0,1 4 0,3-5 0,-12 0 0,11 5 0,-11-4 0,16 12 0,-11-10 0,11 9 0,-12-10 0,4 2 0,-9-3 0,7 3 0,-10-3 0,15 4 0,-15-5 0,15 9 0,-11-7 0,7 7 0,-7-9 0,6 9 0,-6-2 0,8 6 0,-5-3 0,1 0-6784,-5-5 6784,3-4 0,1 2 0,2-1 0,2 7 0,-8 5 0,4-11 0,-4 8 6784,0-13-6784,3 6 0,-2-4 0,7 5 0,-7-4 0,7 4 0,-12-5 0,7 9 0,-3-11 0,5 14 0,-5-15 0,-1 8 0,-4-5 0,0 0 0,0 1 0,0-1 0,0 4 0,0-2 0,4 2 0,1 1 0,1-4 0,-2 4 0,-4-5 0,0 0 0,0 1 0,0-1 0,0 0 0,0 1 0,0 3 0,0-2 0,0 2 0,0-3 0,0-1 0,0 0 0,0 1 0,0-1 0,0 0 0,0 1 0,0-1 0,0 0 0,-4 1 0,-2-1 0,1 0 0,1 1 0,0-5 0,-2-1 0,-3-4 0,-1 0 0,1 0 0,-1 0 0,1 0 0,-1 0 0,1 0 0,-1 0 0,1 0 0,-1 0 0,1 0 0,-1 0 0,5-4 0,1-1 0,4-5 0,0 1 0,0-14 0,0 11 0,0-19 0,0 20 0,0-16 0,0 16 0,8-16 0,-6 16 0,7-7 0,-9 8 0,0-8 0,0 7 0,4-7 0,1 13 0,0-4 0,-1 4 0,-4-5 0,0 1 0,4 4 0,2 0 0,-1 9 0,-1 2 0,-4 7 0,0-2 0,0 2 0,0 5 0,4-3 0,1 4 0,1 3 0,2-11 0,-3 15 0,0-14 0,-1 14 0,1-15 0,0 7 0,0-5 0,-1 2 0,-4-1 0,8 4 0,-6-8 0,7 4 0,-9-5 0,0 0 0,0 1 0,0-1 0,0 1 0,0-1 0,4-4 0,1-1 0,0 0 0,-1 2 0,-4 3 0,0 0 0,0 1 0,5-5 0,0-1 0,0 0 0,-1 1 0,0 0 0,2 0 0,3-5 0,0 0 0,5 0 0,-4 0 0,4 0 0,-5 0 0,0-5 0,1 0 0,-5-4 0,3-1 0,-7 1 0,7-5 0,-2 3 0,7-11 0,-7 11 0,11-16 0,-11 16 0,8-16 0,-5 16 0,-4-7 0,4 8 0,-4 1 0,0-1 0,3 1 0,-3-1 0,5 1 0,-1-1 0,-4 1 0,0-1 0,3 1 0,-2-1 0,8 1 0,-9-1 0,-1 1 0,0 4 0,1-4 0,0 0 0,4-2 0,-4 2 0,0-4 0,3 11 0,-2-6 0,-1 3 0,-1 0 0,-8 0 0,-2 1 0,-7 4 0,6 4 0,-1 1 0,4 4 0,3 1 0,-8-1 0,8 0 0,-16 9 0,10-7 0,-7 7 0,6-4 0,-2 0 0,0 1 0,0-2 0,6-4 0,0 5 0,-6 0 0,0 1 0,0-1 0,6-5 0,-4 4 0,-3 2 0,1-1 0,1 0 0,9-5 0,-8 5 0,6-4 0,-15 4 0,15-5 0,-7 0 0,9 1 0,0-1 0,0 0 0,0 1 0,0-1 0,0 0 0,-4 1 0,-1-1 0,-1 0 0,-2 1 0,3-1 0,-5 1 0,1-1 0,4 0 0,0 1 0,5-1 0,-4-4 0,3 3 0,-3-2 0,0-1 0,-2-1 0,-3-4 0,-5-8 0,4 5 0,0-9 0,6 6 0,4-3 0,0 0 0,0-1 0,0 1 0,0-1 0,0 1 0,0-1 0,0-8 0,0 7 0,0-7 0,0 4 0,0-1 0,0-12 0,0 6 0,0-2 0,0 5 0,0 7 0,0-15 0,0 13 0,0-13 0,4 11 0,1 0 0,0 2 0,4 3 0,-4 5 0,0-3 0,-1 2 0,-4 1 0,0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C792-FD01-6D0F-DB06-863E96990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85933-2EFB-5AB6-6035-C7009C86D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0B2CD-03C9-4938-A299-3425E6D4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5CE47-86DA-17ED-43A4-6612DB70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95D4A-925F-B746-1FD5-2A4CB292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6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55EA-8B51-BF9A-B0DB-8C6C87EE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276C1-E312-4C89-C4BC-3A9F0ED6F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5B434-1906-8DDD-550C-19F36FCB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DDC92-CBBB-2DAB-1297-41BAD5D0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2ED0B-4BAA-A1A0-009D-F5D4B3A4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9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E5D8F-EF37-D2FD-6A62-764E07663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893F4-D77B-41AD-540E-554CFBD7E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D587E-88C7-EA07-CC64-F58EEBAE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FBD83-E6EB-A15A-59EC-BE35F7F2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B917-B0C0-A95A-57D6-4F80A36C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6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9469-94A7-80AB-ED48-305FC06B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5A1D1-565D-D960-E47C-744206B40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C0CCF-0F4A-E138-9927-C783276E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E4379-6B4C-C2BF-2D53-459FC541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C689F-6582-1476-FD3C-9399FB47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6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31D0-B6D5-2215-317A-A263D60F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20B04-823C-38A7-D6B9-136B05F22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14561-415D-324C-ABE2-47A9F5B6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99544-F81D-96F2-3CC8-23256FBF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38142-AF67-06D7-3042-DC6FFFA9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2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2FA1-9CD7-BBEB-5657-EC5A8D2E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3CC55-D0C0-7CAC-033A-F76ABAF3B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61486-E24E-2515-3AC9-4B5F407D6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18858-A4AE-B402-C969-793A028F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B2C1A-22F3-480F-6AA9-3DE1A869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FA2FF-D032-0969-2E45-825AD484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1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736C-EB61-9CB4-20D9-61F3797D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3EAB0-5BD7-6A7E-0783-6C41ACE3A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C006D-F09E-56B2-FB82-74F6106D3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1B9A0-CE3D-7A24-840C-D2D1DA125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C8EB8-A642-71C2-26B9-8A1D6AB78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6E325-F878-B59C-0E3D-A0B241B6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01373-7C86-FF32-A19D-0D8EEC3A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5F01F-D4A7-7ED1-FD9A-E4F73E64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1CAE-1C67-5380-4DC8-D1CFE094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85708-26AF-F128-85B2-B3324AE8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69397-D189-489F-30EB-73B2F074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EB408-6CAF-2B67-44DC-C8643DCE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6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A7D10-4A67-E4B5-8A14-6039C857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54DBC-314C-BDE1-8763-258D3BAC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20547-8486-3D55-221C-47298A59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4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47CB-CCDC-080D-C8CD-37B801C9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AD5F-0445-2286-6B15-AE088AB18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AF578-3759-03AD-047C-7171001D7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865A3-65D2-2BBD-1DB4-523DE55F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CDF27-E5E8-8C45-BA83-445145C5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33C41-AC6F-0298-8FF6-92BD8AE1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5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73E1-B24E-1CEE-D167-93AC6107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CCA69-B1EB-F51A-B65E-97A624026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0E9C3-D406-38D9-C9FC-F4CA3CBE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59A2A-470E-A39B-3949-F7805D11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AC83B-EA37-31F1-7DA0-09FD1D2D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0C0A0-302A-FB4D-9555-B0865E04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3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ED66B-725C-186A-6A0A-9E248C64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E65B9-35C0-4FF2-7035-E351E7A4C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42A9A-AE83-A992-51D7-4CA5A65B3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9F38A-DCDF-6E4C-B9CE-23AD5C77A21C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B55E-1B3A-E0D9-2440-C683218BC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25D2E-D68F-8DFF-D049-0A6F3E562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1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mailto:mohan@test.com" TargetMode="External"/><Relationship Id="rId2" Type="http://schemas.openxmlformats.org/officeDocument/2006/relationships/hyperlink" Target="mailto:ram@test.com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mailto:ram@gmail.com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527-3AE3-4773-D184-89815D2B0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7257"/>
            <a:ext cx="9144000" cy="962706"/>
          </a:xfrm>
        </p:spPr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F1073-5182-DEDD-1CD7-1153D30CE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JavaScript Runtime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“JavaScript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117551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42CE1-74C5-FD5D-7833-3874B2201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7A03-5F50-129D-730E-39A6689AA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JavaScript 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F7EFB1-04F7-E762-0C05-E9B0A80BF6E4}"/>
              </a:ext>
            </a:extLst>
          </p:cNvPr>
          <p:cNvSpPr/>
          <p:nvPr/>
        </p:nvSpPr>
        <p:spPr>
          <a:xfrm>
            <a:off x="774700" y="1358900"/>
            <a:ext cx="2476500" cy="7239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Weakly Typed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04C54F-0762-535E-82B2-2469B26411A3}"/>
              </a:ext>
            </a:extLst>
          </p:cNvPr>
          <p:cNvSpPr/>
          <p:nvPr/>
        </p:nvSpPr>
        <p:spPr>
          <a:xfrm>
            <a:off x="4686301" y="1358900"/>
            <a:ext cx="2844802" cy="7239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Object-Oriented Language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B36E62-759C-DA40-7FDC-3F76EA160F59}"/>
              </a:ext>
            </a:extLst>
          </p:cNvPr>
          <p:cNvSpPr/>
          <p:nvPr/>
        </p:nvSpPr>
        <p:spPr>
          <a:xfrm>
            <a:off x="8775698" y="1358900"/>
            <a:ext cx="2844801" cy="7239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Versatile Language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799B8B-CCDC-F124-6FBF-B66FF35107F9}"/>
              </a:ext>
            </a:extLst>
          </p:cNvPr>
          <p:cNvSpPr/>
          <p:nvPr/>
        </p:nvSpPr>
        <p:spPr>
          <a:xfrm>
            <a:off x="774700" y="2429821"/>
            <a:ext cx="2476500" cy="723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explicit type assignment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63D9C0-9F0E-3BF6-70E1-2A8A51A95AE4}"/>
              </a:ext>
            </a:extLst>
          </p:cNvPr>
          <p:cNvSpPr/>
          <p:nvPr/>
        </p:nvSpPr>
        <p:spPr>
          <a:xfrm>
            <a:off x="4673599" y="2429820"/>
            <a:ext cx="2844801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can be organized in logical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469B45-7623-DC33-7FFC-3AB40FF8700C}"/>
              </a:ext>
            </a:extLst>
          </p:cNvPr>
          <p:cNvSpPr/>
          <p:nvPr/>
        </p:nvSpPr>
        <p:spPr>
          <a:xfrm>
            <a:off x="4686300" y="3704280"/>
            <a:ext cx="2844800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and reference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D24E8C-D3DA-E0D8-CBD6-57C5B90EDCBA}"/>
              </a:ext>
            </a:extLst>
          </p:cNvPr>
          <p:cNvSpPr/>
          <p:nvPr/>
        </p:nvSpPr>
        <p:spPr>
          <a:xfrm>
            <a:off x="774700" y="3704280"/>
            <a:ext cx="2476500" cy="723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types can be switched dynamically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38249-D88A-55E7-4630-8AEF6069A25A}"/>
              </a:ext>
            </a:extLst>
          </p:cNvPr>
          <p:cNvSpPr/>
          <p:nvPr/>
        </p:nvSpPr>
        <p:spPr>
          <a:xfrm>
            <a:off x="8775699" y="2429820"/>
            <a:ext cx="2844801" cy="72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in browser &amp; directly on a PC/ 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24DF29-6A88-5575-ED22-683C6B6399AE}"/>
              </a:ext>
            </a:extLst>
          </p:cNvPr>
          <p:cNvSpPr/>
          <p:nvPr/>
        </p:nvSpPr>
        <p:spPr>
          <a:xfrm>
            <a:off x="8775699" y="3704280"/>
            <a:ext cx="2844801" cy="72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perform a broad variety of tasks</a:t>
            </a:r>
          </a:p>
        </p:txBody>
      </p:sp>
    </p:spTree>
    <p:extLst>
      <p:ext uri="{BB962C8B-B14F-4D97-AF65-F5344CB8AC3E}">
        <p14:creationId xmlns:p14="http://schemas.microsoft.com/office/powerpoint/2010/main" val="98327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00E3D-B6C7-2EE4-932B-D49CBC9C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669F-C4D3-88E2-378A-4F3E72043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9502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Refreshing the Core Syntax</a:t>
            </a:r>
          </a:p>
        </p:txBody>
      </p:sp>
    </p:spTree>
    <p:extLst>
      <p:ext uri="{BB962C8B-B14F-4D97-AF65-F5344CB8AC3E}">
        <p14:creationId xmlns:p14="http://schemas.microsoft.com/office/powerpoint/2010/main" val="3988696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BEE72-6572-D6C8-B611-AE23057EB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CC90-2575-787A-DF7E-4E33F32E9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>
            <a:noAutofit/>
          </a:bodyPr>
          <a:lstStyle/>
          <a:p>
            <a:r>
              <a:rPr lang="en-US" sz="4000" dirty="0"/>
              <a:t>Functions is First Class Citizens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1. </a:t>
            </a:r>
            <a:r>
              <a:rPr lang="en-US" sz="3600" dirty="0"/>
              <a:t>In JavaScript we can assign a function to a variable.</a:t>
            </a:r>
            <a:br>
              <a:rPr lang="en-US" sz="3600" dirty="0"/>
            </a:br>
            <a:r>
              <a:rPr lang="en-US" sz="3600" dirty="0"/>
              <a:t>2. Pass a function as an Argument</a:t>
            </a:r>
            <a:br>
              <a:rPr lang="en-US" sz="3600" dirty="0"/>
            </a:br>
            <a:r>
              <a:rPr lang="en-US" sz="3600" dirty="0"/>
              <a:t>3. Returning functions</a:t>
            </a:r>
            <a:br>
              <a:rPr lang="en-US" sz="3600" dirty="0"/>
            </a:b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86430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43985-22D3-438D-1142-9590979B7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BB47-40F3-478B-DF20-57D9460B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4000" dirty="0"/>
              <a:t>Callback Function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Any function that is passed as an argument is called a callback function.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 callback is a function that is to be executed after another function has finished executing – hence the name ‘call back’.</a:t>
            </a:r>
          </a:p>
        </p:txBody>
      </p:sp>
    </p:spTree>
    <p:extLst>
      <p:ext uri="{BB962C8B-B14F-4D97-AF65-F5344CB8AC3E}">
        <p14:creationId xmlns:p14="http://schemas.microsoft.com/office/powerpoint/2010/main" val="1336202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FD432-F468-E002-E029-D2DAD7633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B146-7B65-6B28-766C-B711E3599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4000" dirty="0"/>
              <a:t>Why Callback Function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JavaScript is an event driven language. This means that instead of waiting for a response before moving on, JavaScript will keep executing while listening for other events.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Callbacks are a way to make sure certain code doesn’t execute until other code has already finished execution.</a:t>
            </a:r>
          </a:p>
        </p:txBody>
      </p:sp>
    </p:spTree>
    <p:extLst>
      <p:ext uri="{BB962C8B-B14F-4D97-AF65-F5344CB8AC3E}">
        <p14:creationId xmlns:p14="http://schemas.microsoft.com/office/powerpoint/2010/main" val="2470398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E502A-7B1F-B119-BADF-E2B2058B7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1596-7091-4108-1033-502BEEEA2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3200" dirty="0"/>
              <a:t>Callback in JavaScript</a:t>
            </a:r>
            <a:br>
              <a:rPr lang="en-US" sz="3200" dirty="0"/>
            </a:br>
            <a:r>
              <a:rPr lang="en-US" sz="3200" dirty="0"/>
              <a:t>Callbacks are just the name of a convention for using JavaScript functions. There isn’t a special thing called a ’callback’ in the JS lang, it’s just a convention. Instead of immediately returning some result like most functions, functions that use callbacks take some time to produce a result.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The word ‘asynchronous’ means ‘ takes some time’ or ‘happens in the future, not right now.” Usually, callbacks only used when doing I/O, e.g. downloading thins, reading files, talking to databases, etc.¯</a:t>
            </a:r>
          </a:p>
        </p:txBody>
      </p:sp>
    </p:spTree>
    <p:extLst>
      <p:ext uri="{BB962C8B-B14F-4D97-AF65-F5344CB8AC3E}">
        <p14:creationId xmlns:p14="http://schemas.microsoft.com/office/powerpoint/2010/main" val="349120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10DD-F438-06CC-2979-53D227E7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this 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8219-1DF9-E2AC-0D50-E01BCC35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85243" cy="2931905"/>
          </a:xfrm>
        </p:spPr>
        <p:txBody>
          <a:bodyPr/>
          <a:lstStyle/>
          <a:p>
            <a:r>
              <a:rPr lang="en-US" dirty="0"/>
              <a:t>How does the web work?</a:t>
            </a:r>
          </a:p>
          <a:p>
            <a:r>
              <a:rPr lang="en-US" dirty="0"/>
              <a:t>Creating a Node.js Server</a:t>
            </a:r>
          </a:p>
          <a:p>
            <a:r>
              <a:rPr lang="en-US" dirty="0"/>
              <a:t>Using Node Core Modules</a:t>
            </a:r>
          </a:p>
          <a:p>
            <a:r>
              <a:rPr lang="en-US" dirty="0"/>
              <a:t>Working with Requests &amp; Responses (Basics)</a:t>
            </a:r>
          </a:p>
          <a:p>
            <a:r>
              <a:rPr lang="en-US" dirty="0"/>
              <a:t>Asynchronous code &amp;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3388736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1498-C03D-D9DA-C449-7D56F274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Web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5506D3-CB59-1491-5DEE-B45CC8241860}"/>
              </a:ext>
            </a:extLst>
          </p:cNvPr>
          <p:cNvSpPr/>
          <p:nvPr/>
        </p:nvSpPr>
        <p:spPr>
          <a:xfrm>
            <a:off x="5075583" y="1470991"/>
            <a:ext cx="1934817" cy="649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User/Client</a:t>
            </a:r>
          </a:p>
          <a:p>
            <a:pPr algn="ctr"/>
            <a:r>
              <a:rPr lang="en-US" dirty="0"/>
              <a:t>(Browser)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34E407-693E-19BE-8F6B-78C25A82B32D}"/>
              </a:ext>
            </a:extLst>
          </p:cNvPr>
          <p:cNvSpPr/>
          <p:nvPr/>
        </p:nvSpPr>
        <p:spPr>
          <a:xfrm>
            <a:off x="3591339" y="2676939"/>
            <a:ext cx="5035826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https://my-</a:t>
            </a:r>
            <a:r>
              <a:rPr lang="en-US" dirty="0" err="1"/>
              <a:t>page.com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8E5175-291E-B932-A688-42D41FC6ACC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42992" y="2120348"/>
            <a:ext cx="66260" cy="55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A4076B-36F4-812E-C576-D8541F624640}"/>
              </a:ext>
            </a:extLst>
          </p:cNvPr>
          <p:cNvSpPr/>
          <p:nvPr/>
        </p:nvSpPr>
        <p:spPr>
          <a:xfrm>
            <a:off x="3591339" y="3776869"/>
            <a:ext cx="5035826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Lookup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BB3CB6-7C9C-E431-F0AC-CB5AC70F3297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109252" y="3220278"/>
            <a:ext cx="0" cy="55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CA0E85D-D553-D2A2-C7CF-FB5725617ECC}"/>
              </a:ext>
            </a:extLst>
          </p:cNvPr>
          <p:cNvSpPr/>
          <p:nvPr/>
        </p:nvSpPr>
        <p:spPr>
          <a:xfrm>
            <a:off x="364435" y="377686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7D3E4-AE04-BBF6-75AB-740303DAA168}"/>
              </a:ext>
            </a:extLst>
          </p:cNvPr>
          <p:cNvSpPr/>
          <p:nvPr/>
        </p:nvSpPr>
        <p:spPr>
          <a:xfrm>
            <a:off x="4790661" y="538700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(at 112.112.112.112)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E13F2-FB90-CBB6-30A4-43610CAB3916}"/>
              </a:ext>
            </a:extLst>
          </p:cNvPr>
          <p:cNvSpPr/>
          <p:nvPr/>
        </p:nvSpPr>
        <p:spPr>
          <a:xfrm>
            <a:off x="4790661" y="6221205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YourCode</a:t>
            </a:r>
            <a:r>
              <a:rPr lang="en-US" dirty="0"/>
              <a:t>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868E90-CB9A-7700-00C2-02FF56E714AC}"/>
              </a:ext>
            </a:extLst>
          </p:cNvPr>
          <p:cNvSpPr/>
          <p:nvPr/>
        </p:nvSpPr>
        <p:spPr>
          <a:xfrm>
            <a:off x="758687" y="613471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Nodejs,PHP,ASP.NET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F70A1-7B88-5566-4AF0-CCCD0DB0D8F7}"/>
              </a:ext>
            </a:extLst>
          </p:cNvPr>
          <p:cNvSpPr/>
          <p:nvPr/>
        </p:nvSpPr>
        <p:spPr>
          <a:xfrm>
            <a:off x="8822635" y="6134718"/>
            <a:ext cx="2441713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756185-8E4E-A90C-6E81-295CDAE3CC16}"/>
              </a:ext>
            </a:extLst>
          </p:cNvPr>
          <p:cNvSpPr/>
          <p:nvPr/>
        </p:nvSpPr>
        <p:spPr>
          <a:xfrm>
            <a:off x="9369287" y="3641033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(e.g. HTML page)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FA79EF-227F-676D-89E9-C259A55AC3DB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2584174" y="4048539"/>
            <a:ext cx="10071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D2F9E11C-CAF1-C808-06ED-D7F174A0A3DD}"/>
              </a:ext>
            </a:extLst>
          </p:cNvPr>
          <p:cNvCxnSpPr>
            <a:stCxn id="11" idx="2"/>
            <a:endCxn id="12" idx="1"/>
          </p:cNvCxnSpPr>
          <p:nvPr/>
        </p:nvCxnSpPr>
        <p:spPr>
          <a:xfrm rot="16200000" flipH="1">
            <a:off x="2463248" y="3331265"/>
            <a:ext cx="1338471" cy="33163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B88B7FF-4421-FCEC-3BED-B86E50DBB782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5400000">
            <a:off x="5755103" y="6075776"/>
            <a:ext cx="290857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046D09-63C3-5FB1-0EE2-203E1E6E4434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2978426" y="6406389"/>
            <a:ext cx="1812235" cy="86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0D0FC8-4FF3-88D9-9286-78A6F1FA5EC4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7010400" y="6406388"/>
            <a:ext cx="1812235" cy="86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5F79E5A-1DEB-BB45-A13A-5FCAACD15A13}"/>
              </a:ext>
            </a:extLst>
          </p:cNvPr>
          <p:cNvCxnSpPr>
            <a:stCxn id="12" idx="3"/>
            <a:endCxn id="16" idx="2"/>
          </p:cNvCxnSpPr>
          <p:nvPr/>
        </p:nvCxnSpPr>
        <p:spPr>
          <a:xfrm flipV="1">
            <a:off x="7010400" y="4184372"/>
            <a:ext cx="3468757" cy="14743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3E497059-275C-1C0D-41A5-60AF0A8DF637}"/>
              </a:ext>
            </a:extLst>
          </p:cNvPr>
          <p:cNvCxnSpPr>
            <a:stCxn id="16" idx="0"/>
            <a:endCxn id="4" idx="3"/>
          </p:cNvCxnSpPr>
          <p:nvPr/>
        </p:nvCxnSpPr>
        <p:spPr>
          <a:xfrm rot="16200000" flipV="1">
            <a:off x="7822098" y="983973"/>
            <a:ext cx="1845363" cy="34687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25A0CAF-C4AD-2FB1-D36D-246E39C49C0E}"/>
              </a:ext>
            </a:extLst>
          </p:cNvPr>
          <p:cNvCxnSpPr>
            <a:stCxn id="4" idx="1"/>
            <a:endCxn id="11" idx="0"/>
          </p:cNvCxnSpPr>
          <p:nvPr/>
        </p:nvCxnSpPr>
        <p:spPr>
          <a:xfrm rot="10800000" flipV="1">
            <a:off x="1474305" y="1795669"/>
            <a:ext cx="3601278" cy="19811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89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9517-480F-AC8C-0725-EB5DDFC9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HTTP,HTTPS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9AB7-499B-5CA8-18B7-992B3755F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Hyper Text Transfer Protocol – A Protocol for Transferring Data which is understood by Browser and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Hyper Text Transfer Protocol Secure – HTTP + Data Encryption (during Transmission)</a:t>
            </a:r>
          </a:p>
        </p:txBody>
      </p:sp>
    </p:spTree>
    <p:extLst>
      <p:ext uri="{BB962C8B-B14F-4D97-AF65-F5344CB8AC3E}">
        <p14:creationId xmlns:p14="http://schemas.microsoft.com/office/powerpoint/2010/main" val="1777991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C20E-74EF-18F1-EDBF-E1228F02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Node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3135-4182-7D35-44A9-4569FE6CC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– Launch a server, send requests</a:t>
            </a:r>
          </a:p>
          <a:p>
            <a:r>
              <a:rPr lang="en-US" dirty="0"/>
              <a:t>https – Launch a SSL server</a:t>
            </a:r>
          </a:p>
          <a:p>
            <a:r>
              <a:rPr lang="en-US" dirty="0"/>
              <a:t>Fs</a:t>
            </a:r>
          </a:p>
          <a:p>
            <a:r>
              <a:rPr lang="en-US" dirty="0"/>
              <a:t>Path</a:t>
            </a:r>
          </a:p>
          <a:p>
            <a:r>
              <a:rPr lang="en-US" dirty="0" err="1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2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C3F6F-0D41-7017-F034-A8D634EF7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E013-61A9-3918-D8FD-088D6227D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/>
          <a:lstStyle/>
          <a:p>
            <a:r>
              <a:rPr lang="en-US" dirty="0"/>
              <a:t>What Does that Mean?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8959E-B6FD-5B19-CA83-31CA3663BAB6}"/>
              </a:ext>
            </a:extLst>
          </p:cNvPr>
          <p:cNvSpPr txBox="1"/>
          <p:nvPr/>
        </p:nvSpPr>
        <p:spPr>
          <a:xfrm>
            <a:off x="5219700" y="14224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JS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658969-5A8E-7816-8DB6-BD561114B791}"/>
              </a:ext>
            </a:extLst>
          </p:cNvPr>
          <p:cNvCxnSpPr>
            <a:stCxn id="6" idx="2"/>
          </p:cNvCxnSpPr>
          <p:nvPr/>
        </p:nvCxnSpPr>
        <p:spPr>
          <a:xfrm flipH="1">
            <a:off x="5709577" y="1791732"/>
            <a:ext cx="1" cy="799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1C8FBFB-A6C7-0C89-E643-F5D65423DCE2}"/>
              </a:ext>
            </a:extLst>
          </p:cNvPr>
          <p:cNvSpPr txBox="1"/>
          <p:nvPr/>
        </p:nvSpPr>
        <p:spPr>
          <a:xfrm>
            <a:off x="5219700" y="25908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 engine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E7E8E-A480-BE17-74F8-9C2E1D50E198}"/>
              </a:ext>
            </a:extLst>
          </p:cNvPr>
          <p:cNvSpPr txBox="1"/>
          <p:nvPr/>
        </p:nvSpPr>
        <p:spPr>
          <a:xfrm>
            <a:off x="5172475" y="4457598"/>
            <a:ext cx="12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B076F3-DA0B-B8D0-27DE-B70721EE2BDF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5796140" y="2960132"/>
            <a:ext cx="0" cy="1497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230995-7E4C-BEA2-B172-8062E6CA2B2F}"/>
              </a:ext>
            </a:extLst>
          </p:cNvPr>
          <p:cNvSpPr txBox="1"/>
          <p:nvPr/>
        </p:nvSpPr>
        <p:spPr>
          <a:xfrm>
            <a:off x="6096000" y="3708865"/>
            <a:ext cx="218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A4EC9C9-2CFF-CE95-82EC-64EC74535C18}"/>
              </a:ext>
            </a:extLst>
          </p:cNvPr>
          <p:cNvSpPr/>
          <p:nvPr/>
        </p:nvSpPr>
        <p:spPr>
          <a:xfrm>
            <a:off x="6515100" y="2590800"/>
            <a:ext cx="2273300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3A83EC-653C-EECB-0084-62C2022BDA46}"/>
              </a:ext>
            </a:extLst>
          </p:cNvPr>
          <p:cNvSpPr txBox="1"/>
          <p:nvPr/>
        </p:nvSpPr>
        <p:spPr>
          <a:xfrm>
            <a:off x="9156700" y="259080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D99D23-70BF-94BE-5EEF-EC095D9C4B89}"/>
              </a:ext>
            </a:extLst>
          </p:cNvPr>
          <p:cNvSpPr txBox="1"/>
          <p:nvPr/>
        </p:nvSpPr>
        <p:spPr>
          <a:xfrm>
            <a:off x="1407931" y="259080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7D6C55EB-A77A-F780-93A0-87247C1CC3EE}"/>
              </a:ext>
            </a:extLst>
          </p:cNvPr>
          <p:cNvSpPr/>
          <p:nvPr/>
        </p:nvSpPr>
        <p:spPr>
          <a:xfrm>
            <a:off x="2570341" y="2590800"/>
            <a:ext cx="2273300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CC2DA-DBC1-74E4-819B-29567FBDFBE3}"/>
              </a:ext>
            </a:extLst>
          </p:cNvPr>
          <p:cNvSpPr txBox="1"/>
          <p:nvPr/>
        </p:nvSpPr>
        <p:spPr>
          <a:xfrm>
            <a:off x="2657850" y="2191266"/>
            <a:ext cx="114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A6F075-4242-6C42-ABAC-7E38067B58E5}"/>
              </a:ext>
            </a:extLst>
          </p:cNvPr>
          <p:cNvSpPr txBox="1"/>
          <p:nvPr/>
        </p:nvSpPr>
        <p:spPr>
          <a:xfrm>
            <a:off x="6848850" y="2261632"/>
            <a:ext cx="13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to</a:t>
            </a:r>
          </a:p>
        </p:txBody>
      </p:sp>
    </p:spTree>
    <p:extLst>
      <p:ext uri="{BB962C8B-B14F-4D97-AF65-F5344CB8AC3E}">
        <p14:creationId xmlns:p14="http://schemas.microsoft.com/office/powerpoint/2010/main" val="3621416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D897-621B-D021-54DB-B009150A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Node.js Program Lifecycle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889600-6F09-C2C6-F719-1DF7DD49013E}"/>
              </a:ext>
            </a:extLst>
          </p:cNvPr>
          <p:cNvSpPr/>
          <p:nvPr/>
        </p:nvSpPr>
        <p:spPr>
          <a:xfrm>
            <a:off x="689113" y="1590261"/>
            <a:ext cx="2703444" cy="424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</a:t>
            </a:r>
            <a:r>
              <a:rPr lang="en-US" dirty="0" err="1"/>
              <a:t>app.js</a:t>
            </a:r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44C69C5-3ADC-BA2D-07E3-F8EC50FA5C57}"/>
              </a:ext>
            </a:extLst>
          </p:cNvPr>
          <p:cNvSpPr/>
          <p:nvPr/>
        </p:nvSpPr>
        <p:spPr>
          <a:xfrm>
            <a:off x="3684104" y="1690688"/>
            <a:ext cx="622853" cy="3236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F51EC-B8E8-3AA6-895E-772E96451965}"/>
              </a:ext>
            </a:extLst>
          </p:cNvPr>
          <p:cNvSpPr/>
          <p:nvPr/>
        </p:nvSpPr>
        <p:spPr>
          <a:xfrm>
            <a:off x="4598504" y="1690688"/>
            <a:ext cx="2703444" cy="424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script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30BDF-F37A-29CC-BE8D-F7695DA22DA6}"/>
              </a:ext>
            </a:extLst>
          </p:cNvPr>
          <p:cNvSpPr/>
          <p:nvPr/>
        </p:nvSpPr>
        <p:spPr>
          <a:xfrm>
            <a:off x="4598503" y="2592182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Code, Register Variables &amp; Functions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355C0D-9FAB-934D-C2F1-C5C5E9D4490C}"/>
              </a:ext>
            </a:extLst>
          </p:cNvPr>
          <p:cNvSpPr/>
          <p:nvPr/>
        </p:nvSpPr>
        <p:spPr>
          <a:xfrm>
            <a:off x="4598503" y="3744086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187F7-AF91-B8A2-EAFE-89FBBCFB8E47}"/>
              </a:ext>
            </a:extLst>
          </p:cNvPr>
          <p:cNvSpPr txBox="1"/>
          <p:nvPr/>
        </p:nvSpPr>
        <p:spPr>
          <a:xfrm>
            <a:off x="1563757" y="4015409"/>
            <a:ext cx="231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Node Application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9B1CC-CC08-C258-DD5C-A7095519FF9D}"/>
              </a:ext>
            </a:extLst>
          </p:cNvPr>
          <p:cNvSpPr txBox="1"/>
          <p:nvPr/>
        </p:nvSpPr>
        <p:spPr>
          <a:xfrm>
            <a:off x="8288474" y="3613176"/>
            <a:ext cx="2618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Keeps on running as long as there are event listeners registered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9838F76-7388-182C-751B-3DA4CBC3ABC7}"/>
                  </a:ext>
                </a:extLst>
              </p14:cNvPr>
              <p14:cNvContentPartPr/>
              <p14:nvPr/>
            </p14:nvContentPartPr>
            <p14:xfrm>
              <a:off x="3968264" y="3772831"/>
              <a:ext cx="702720" cy="628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9838F76-7388-182C-751B-3DA4CBC3AB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2144" y="3766711"/>
                <a:ext cx="714960" cy="6404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53B1975-69BC-289D-68A6-0F4E0B331DF3}"/>
              </a:ext>
            </a:extLst>
          </p:cNvPr>
          <p:cNvSpPr/>
          <p:nvPr/>
        </p:nvSpPr>
        <p:spPr>
          <a:xfrm>
            <a:off x="4670984" y="5021503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process.exit</a:t>
            </a:r>
            <a:endParaRPr lang="en-US" dirty="0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43234ED0-D714-18E7-8BA2-503E5B0BC548}"/>
              </a:ext>
            </a:extLst>
          </p:cNvPr>
          <p:cNvSpPr/>
          <p:nvPr/>
        </p:nvSpPr>
        <p:spPr>
          <a:xfrm>
            <a:off x="5844211" y="2148235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31C286ED-5FD3-74EA-6EC7-4948FA34EA81}"/>
              </a:ext>
            </a:extLst>
          </p:cNvPr>
          <p:cNvSpPr/>
          <p:nvPr/>
        </p:nvSpPr>
        <p:spPr>
          <a:xfrm>
            <a:off x="5970103" y="3347903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034CB28F-36E3-A1C6-174A-BB264E40BE79}"/>
              </a:ext>
            </a:extLst>
          </p:cNvPr>
          <p:cNvSpPr/>
          <p:nvPr/>
        </p:nvSpPr>
        <p:spPr>
          <a:xfrm>
            <a:off x="5983357" y="4573041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BCBFE44D-7384-692A-5E3F-AF35F5F38DD5}"/>
              </a:ext>
            </a:extLst>
          </p:cNvPr>
          <p:cNvSpPr/>
          <p:nvPr/>
        </p:nvSpPr>
        <p:spPr>
          <a:xfrm>
            <a:off x="6122503" y="3500303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13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9BFC-2CD7-84E5-892D-1C4B9C01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4E71E-7B10-E633-ABB2-21823E0C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Sending Response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Routing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Redirecting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Parsing Request Bodies</a:t>
            </a:r>
          </a:p>
        </p:txBody>
      </p:sp>
    </p:spTree>
    <p:extLst>
      <p:ext uri="{BB962C8B-B14F-4D97-AF65-F5344CB8AC3E}">
        <p14:creationId xmlns:p14="http://schemas.microsoft.com/office/powerpoint/2010/main" val="442750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39F116-95D2-7DFE-5602-2557B191EEDA}"/>
              </a:ext>
            </a:extLst>
          </p:cNvPr>
          <p:cNvSpPr/>
          <p:nvPr/>
        </p:nvSpPr>
        <p:spPr>
          <a:xfrm>
            <a:off x="6008345" y="1118255"/>
            <a:ext cx="3122403" cy="231074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2D772-ED86-77D6-77CF-7773F42C4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5030" y="0"/>
            <a:ext cx="4581939" cy="933588"/>
          </a:xfrm>
        </p:spPr>
        <p:txBody>
          <a:bodyPr/>
          <a:lstStyle/>
          <a:p>
            <a:r>
              <a:rPr lang="en-US" dirty="0"/>
              <a:t>Streams &amp; Buffers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22E64-816F-95B1-CECD-29A9B355EA60}"/>
              </a:ext>
            </a:extLst>
          </p:cNvPr>
          <p:cNvSpPr txBox="1"/>
          <p:nvPr/>
        </p:nvSpPr>
        <p:spPr>
          <a:xfrm>
            <a:off x="225288" y="748922"/>
            <a:ext cx="90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093F4-C0B4-0C16-D061-9A358CC8D166}"/>
              </a:ext>
            </a:extLst>
          </p:cNvPr>
          <p:cNvSpPr/>
          <p:nvPr/>
        </p:nvSpPr>
        <p:spPr>
          <a:xfrm>
            <a:off x="679932" y="1656521"/>
            <a:ext cx="1643270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F4E7C3-9F01-4FC6-E658-FFE9C96C440C}"/>
              </a:ext>
            </a:extLst>
          </p:cNvPr>
          <p:cNvSpPr/>
          <p:nvPr/>
        </p:nvSpPr>
        <p:spPr>
          <a:xfrm>
            <a:off x="9868798" y="1656521"/>
            <a:ext cx="1643270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Parsed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932EEDB-CACD-6558-F943-9A68DAF3D3C3}"/>
              </a:ext>
            </a:extLst>
          </p:cNvPr>
          <p:cNvSpPr/>
          <p:nvPr/>
        </p:nvSpPr>
        <p:spPr>
          <a:xfrm>
            <a:off x="2531165" y="1656521"/>
            <a:ext cx="7036905" cy="3578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377AE-3BD0-4516-5582-13BC4E7048AC}"/>
              </a:ext>
            </a:extLst>
          </p:cNvPr>
          <p:cNvSpPr/>
          <p:nvPr/>
        </p:nvSpPr>
        <p:spPr>
          <a:xfrm>
            <a:off x="2769706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4506F5-8A91-08E8-D257-DACA53A7E180}"/>
              </a:ext>
            </a:extLst>
          </p:cNvPr>
          <p:cNvSpPr/>
          <p:nvPr/>
        </p:nvSpPr>
        <p:spPr>
          <a:xfrm>
            <a:off x="4342643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957AC3-CA51-15CB-7496-411F44EF4A00}"/>
              </a:ext>
            </a:extLst>
          </p:cNvPr>
          <p:cNvSpPr/>
          <p:nvPr/>
        </p:nvSpPr>
        <p:spPr>
          <a:xfrm>
            <a:off x="6008345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D72AE-1B67-B624-031C-239B50F3A0EE}"/>
              </a:ext>
            </a:extLst>
          </p:cNvPr>
          <p:cNvSpPr/>
          <p:nvPr/>
        </p:nvSpPr>
        <p:spPr>
          <a:xfrm>
            <a:off x="7581282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CBABA-B894-8CFE-72C1-81F6EB196986}"/>
              </a:ext>
            </a:extLst>
          </p:cNvPr>
          <p:cNvSpPr txBox="1"/>
          <p:nvPr/>
        </p:nvSpPr>
        <p:spPr>
          <a:xfrm>
            <a:off x="225288" y="4301196"/>
            <a:ext cx="441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Thread, Event Loop &amp; Blocking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0DAF8F-DDE3-8804-4D54-EA40BCE12840}"/>
              </a:ext>
            </a:extLst>
          </p:cNvPr>
          <p:cNvSpPr txBox="1"/>
          <p:nvPr/>
        </p:nvSpPr>
        <p:spPr>
          <a:xfrm>
            <a:off x="225288" y="5106236"/>
            <a:ext cx="16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Event Loop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CA8F2D-D8DD-EBDE-B933-5544CB96C028}"/>
              </a:ext>
            </a:extLst>
          </p:cNvPr>
          <p:cNvSpPr txBox="1"/>
          <p:nvPr/>
        </p:nvSpPr>
        <p:spPr>
          <a:xfrm>
            <a:off x="298176" y="5669454"/>
            <a:ext cx="350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Node Modules Systems</a:t>
            </a:r>
          </a:p>
        </p:txBody>
      </p:sp>
    </p:spTree>
    <p:extLst>
      <p:ext uri="{BB962C8B-B14F-4D97-AF65-F5344CB8AC3E}">
        <p14:creationId xmlns:p14="http://schemas.microsoft.com/office/powerpoint/2010/main" val="1502694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8DAA2-D0CF-65F8-FD47-AE2E2097DBA9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BFF198-68FE-7798-1278-4274FDD9DD4B}"/>
              </a:ext>
            </a:extLst>
          </p:cNvPr>
          <p:cNvGrpSpPr/>
          <p:nvPr/>
        </p:nvGrpSpPr>
        <p:grpSpPr>
          <a:xfrm>
            <a:off x="318052" y="766897"/>
            <a:ext cx="5274366" cy="1220929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570AA1-8AA4-6C8F-0B01-C8D70CA6EF60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 =&gt; Request =&gt; Server =&gt; Response =&gt; Client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D668C8-B06C-DC80-C502-B8F9BEEA651A}"/>
                </a:ext>
              </a:extLst>
            </p:cNvPr>
            <p:cNvSpPr/>
            <p:nvPr/>
          </p:nvSpPr>
          <p:spPr>
            <a:xfrm>
              <a:off x="318052" y="766897"/>
              <a:ext cx="5596998" cy="39929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How the Web Works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1D75673-0C27-F2B1-546D-39974C3BBD74}"/>
              </a:ext>
            </a:extLst>
          </p:cNvPr>
          <p:cNvSpPr/>
          <p:nvPr/>
        </p:nvSpPr>
        <p:spPr>
          <a:xfrm>
            <a:off x="6599584" y="1296983"/>
            <a:ext cx="5274366" cy="15637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Nodejs ships with multiple core modules (http, fs, path, ….)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Core modules can be imported into any file to be used there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Import via require(‘module’)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E58CE7-DD31-B3D3-EB0B-44DD7FBF6E6C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Node.js &amp; Core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854D9-9850-4903-C2C9-03A49FC2ABEC}"/>
              </a:ext>
            </a:extLst>
          </p:cNvPr>
          <p:cNvSpPr/>
          <p:nvPr/>
        </p:nvSpPr>
        <p:spPr>
          <a:xfrm>
            <a:off x="8097077" y="4675093"/>
            <a:ext cx="394252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Import via require (‘./path-to-file’) for custom files or require(‘module’) for core &amp; third-party modules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Export via </a:t>
            </a:r>
            <a:r>
              <a:rPr lang="en-US" dirty="0" err="1"/>
              <a:t>module.exports</a:t>
            </a:r>
            <a:r>
              <a:rPr lang="en-US" dirty="0"/>
              <a:t> or just exports (for multiple exports)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4FF79-B17E-29AA-9EE1-9FBEF43E6440}"/>
              </a:ext>
            </a:extLst>
          </p:cNvPr>
          <p:cNvSpPr/>
          <p:nvPr/>
        </p:nvSpPr>
        <p:spPr>
          <a:xfrm>
            <a:off x="8097078" y="4007588"/>
            <a:ext cx="3942525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 Node Module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2313A2-179B-0E9A-F649-F90BD0707D23}"/>
              </a:ext>
            </a:extLst>
          </p:cNvPr>
          <p:cNvSpPr/>
          <p:nvPr/>
        </p:nvSpPr>
        <p:spPr>
          <a:xfrm>
            <a:off x="318051" y="2734844"/>
            <a:ext cx="5274365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Node.js runs non-blocking JS code and uses an </a:t>
            </a:r>
            <a:r>
              <a:rPr lang="en-US" dirty="0" err="1"/>
              <a:t>eventdriven</a:t>
            </a:r>
            <a:r>
              <a:rPr lang="en-US" dirty="0"/>
              <a:t> code (“Event Loop”) for running your logic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 node program exits as soon as there is no more work to do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Note: The </a:t>
            </a:r>
            <a:r>
              <a:rPr lang="en-US" dirty="0" err="1"/>
              <a:t>createServer</a:t>
            </a:r>
            <a:r>
              <a:rPr lang="en-US" dirty="0"/>
              <a:t>() event never finishes by default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295308-2B38-B089-14C8-F1B030357DBE}"/>
              </a:ext>
            </a:extLst>
          </p:cNvPr>
          <p:cNvSpPr/>
          <p:nvPr/>
        </p:nvSpPr>
        <p:spPr>
          <a:xfrm>
            <a:off x="318052" y="2204758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Program Lifecycle &amp; Event loop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D33994-B1A8-8477-125E-8AA515F1343A}"/>
              </a:ext>
            </a:extLst>
          </p:cNvPr>
          <p:cNvSpPr/>
          <p:nvPr/>
        </p:nvSpPr>
        <p:spPr>
          <a:xfrm>
            <a:off x="185528" y="5256078"/>
            <a:ext cx="390939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Js</a:t>
            </a:r>
            <a:r>
              <a:rPr lang="en-US" dirty="0"/>
              <a:t> code in non-blocking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Use callbacks and events =&gt; Order changes!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EBC62-71CC-4259-F88F-68B97658595E}"/>
              </a:ext>
            </a:extLst>
          </p:cNvPr>
          <p:cNvSpPr/>
          <p:nvPr/>
        </p:nvSpPr>
        <p:spPr>
          <a:xfrm>
            <a:off x="185527" y="4870175"/>
            <a:ext cx="390939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Asynchronous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F38A79-ED77-2FBF-DBDB-36D45A9416AE}"/>
              </a:ext>
            </a:extLst>
          </p:cNvPr>
          <p:cNvSpPr/>
          <p:nvPr/>
        </p:nvSpPr>
        <p:spPr>
          <a:xfrm>
            <a:off x="4320209" y="5207243"/>
            <a:ext cx="3518453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Parse request data in chunks (Streams &amp; Buffers)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Avoid “double responses”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A5D715-31E0-C008-55EC-45F02F6AAFB0}"/>
              </a:ext>
            </a:extLst>
          </p:cNvPr>
          <p:cNvSpPr/>
          <p:nvPr/>
        </p:nvSpPr>
        <p:spPr>
          <a:xfrm>
            <a:off x="4320208" y="4821340"/>
            <a:ext cx="3518453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Requests &amp; Responses</a:t>
            </a:r>
          </a:p>
        </p:txBody>
      </p:sp>
    </p:spTree>
    <p:extLst>
      <p:ext uri="{BB962C8B-B14F-4D97-AF65-F5344CB8AC3E}">
        <p14:creationId xmlns:p14="http://schemas.microsoft.com/office/powerpoint/2010/main" val="1874304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7454-FA08-7361-6057-62D97B31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26F3-EA91-C97D-1D60-B4ED8978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an open source.</a:t>
            </a:r>
          </a:p>
          <a:p>
            <a:r>
              <a:rPr lang="en-US" dirty="0"/>
              <a:t>Node.js runs on various platforms (</a:t>
            </a:r>
            <a:r>
              <a:rPr lang="en-US" dirty="0" err="1"/>
              <a:t>Win,Linux,Unix,Mac</a:t>
            </a:r>
            <a:r>
              <a:rPr lang="en-US" dirty="0"/>
              <a:t> </a:t>
            </a:r>
            <a:r>
              <a:rPr lang="en-US" dirty="0" err="1"/>
              <a:t>OS,etc</a:t>
            </a:r>
            <a:r>
              <a:rPr lang="en-US" dirty="0"/>
              <a:t>.)</a:t>
            </a:r>
          </a:p>
          <a:p>
            <a:r>
              <a:rPr lang="en-US" dirty="0"/>
              <a:t>Node.js allows you to run JS on the server.</a:t>
            </a:r>
          </a:p>
          <a:p>
            <a:r>
              <a:rPr lang="en-US" dirty="0"/>
              <a:t>Node.js can create, open, read, write, delete and close files on the server.</a:t>
            </a:r>
          </a:p>
          <a:p>
            <a:r>
              <a:rPr lang="en-US" dirty="0"/>
              <a:t>Easily communicate with database.</a:t>
            </a:r>
          </a:p>
        </p:txBody>
      </p:sp>
    </p:spTree>
    <p:extLst>
      <p:ext uri="{BB962C8B-B14F-4D97-AF65-F5344CB8AC3E}">
        <p14:creationId xmlns:p14="http://schemas.microsoft.com/office/powerpoint/2010/main" val="88495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97D2-61BE-6F6A-D916-79F53430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3BB8-13BA-FFD3-9428-FD1227294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node.js</a:t>
            </a:r>
            <a:r>
              <a:rPr lang="en-US" dirty="0"/>
              <a:t> represents a JS everywhere.</a:t>
            </a:r>
          </a:p>
          <a:p>
            <a:r>
              <a:rPr lang="en-US" dirty="0"/>
              <a:t>Node.js is very fast</a:t>
            </a:r>
          </a:p>
          <a:p>
            <a:pPr lvl="1"/>
            <a:r>
              <a:rPr lang="en-US" dirty="0"/>
              <a:t>Runs on the V8 JS Engine</a:t>
            </a:r>
          </a:p>
          <a:p>
            <a:pPr lvl="1"/>
            <a:r>
              <a:rPr lang="en-US" dirty="0"/>
              <a:t>Single –threaded</a:t>
            </a:r>
          </a:p>
          <a:p>
            <a:pPr lvl="1"/>
            <a:r>
              <a:rPr lang="en-US" dirty="0"/>
              <a:t>Non-blocking</a:t>
            </a:r>
          </a:p>
          <a:p>
            <a:pPr lvl="1"/>
            <a:r>
              <a:rPr lang="en-US" dirty="0"/>
              <a:t>Asynchronously Programming.</a:t>
            </a:r>
          </a:p>
          <a:p>
            <a:r>
              <a:rPr lang="en-US" dirty="0"/>
              <a:t>Eliminates the waiting and simply continues with the next request.</a:t>
            </a:r>
          </a:p>
        </p:txBody>
      </p:sp>
    </p:spTree>
    <p:extLst>
      <p:ext uri="{BB962C8B-B14F-4D97-AF65-F5344CB8AC3E}">
        <p14:creationId xmlns:p14="http://schemas.microsoft.com/office/powerpoint/2010/main" val="1240914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E032-B992-0061-CCB6-8CBBAF5B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6DD88-247D-B1F8-385A-8507E4885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best for usage in </a:t>
            </a:r>
            <a:r>
              <a:rPr lang="en-US" dirty="0" err="1"/>
              <a:t>straming</a:t>
            </a:r>
            <a:r>
              <a:rPr lang="en-US" dirty="0"/>
              <a:t> or event-based real-time applications like as</a:t>
            </a:r>
          </a:p>
          <a:p>
            <a:pPr lvl="1"/>
            <a:r>
              <a:rPr lang="en-US" dirty="0"/>
              <a:t>Chat Applications</a:t>
            </a:r>
          </a:p>
          <a:p>
            <a:pPr lvl="1"/>
            <a:r>
              <a:rPr lang="en-US" dirty="0"/>
              <a:t>Game servers</a:t>
            </a:r>
          </a:p>
          <a:p>
            <a:pPr lvl="1"/>
            <a:r>
              <a:rPr lang="en-US" dirty="0"/>
              <a:t>Advertisement servers</a:t>
            </a:r>
          </a:p>
          <a:p>
            <a:pPr lvl="1"/>
            <a:r>
              <a:rPr lang="en-US" dirty="0"/>
              <a:t>Streaming servers</a:t>
            </a:r>
          </a:p>
          <a:p>
            <a:pPr lvl="1"/>
            <a:r>
              <a:rPr lang="en-US" dirty="0"/>
              <a:t>Another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948975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28B3-A85E-B8A7-A2FE-A61CF26B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V8 JS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E4DA5-5D4D-7758-694A-D9C294152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V8 is the JS execution engine which was initially built for Google Chrome.</a:t>
            </a:r>
          </a:p>
          <a:p>
            <a:r>
              <a:rPr lang="en-US" dirty="0"/>
              <a:t>V8 is Google open source and written in C++</a:t>
            </a:r>
          </a:p>
          <a:p>
            <a:r>
              <a:rPr lang="en-US" dirty="0"/>
              <a:t>V8 compiles JS source code to native machine code.</a:t>
            </a:r>
          </a:p>
          <a:p>
            <a:r>
              <a:rPr lang="en-US" dirty="0"/>
              <a:t>The Node.js written in C++</a:t>
            </a:r>
          </a:p>
        </p:txBody>
      </p:sp>
    </p:spTree>
    <p:extLst>
      <p:ext uri="{BB962C8B-B14F-4D97-AF65-F5344CB8AC3E}">
        <p14:creationId xmlns:p14="http://schemas.microsoft.com/office/powerpoint/2010/main" val="725606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8B53-1BCD-9CC5-5894-2221A7EB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207D-823F-786D-36A6-77F06961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</a:t>
            </a:r>
          </a:p>
          <a:p>
            <a:r>
              <a:rPr lang="en-US" dirty="0"/>
              <a:t>HTML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F10B44-5042-D8DB-E5F5-1201F84B0D32}"/>
              </a:ext>
            </a:extLst>
          </p:cNvPr>
          <p:cNvSpPr txBox="1">
            <a:spLocks/>
          </p:cNvSpPr>
          <p:nvPr/>
        </p:nvSpPr>
        <p:spPr>
          <a:xfrm>
            <a:off x="838200" y="2725565"/>
            <a:ext cx="10515600" cy="3940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First Application</a:t>
            </a:r>
          </a:p>
          <a:p>
            <a:r>
              <a:rPr lang="en-US" dirty="0"/>
              <a:t>Modules and create your own Modules</a:t>
            </a:r>
          </a:p>
          <a:p>
            <a:r>
              <a:rPr lang="en-US" dirty="0"/>
              <a:t>Events &amp; Event Emitter</a:t>
            </a:r>
          </a:p>
          <a:p>
            <a:r>
              <a:rPr lang="en-US" dirty="0"/>
              <a:t>Buffers and Streams</a:t>
            </a:r>
          </a:p>
        </p:txBody>
      </p:sp>
    </p:spTree>
    <p:extLst>
      <p:ext uri="{BB962C8B-B14F-4D97-AF65-F5344CB8AC3E}">
        <p14:creationId xmlns:p14="http://schemas.microsoft.com/office/powerpoint/2010/main" val="2511487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949D-EB31-2CEA-2B0D-AACD6BAB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6E2EB-3685-45BD-08DC-D91673CCC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JS lang had no mechanism for reading or manipulating streams of binary data.</a:t>
            </a:r>
          </a:p>
          <a:p>
            <a:r>
              <a:rPr lang="en-US" dirty="0"/>
              <a:t>The Buffer class was introduced as part of the Node.js API to make it possible</a:t>
            </a:r>
          </a:p>
          <a:p>
            <a:r>
              <a:rPr lang="en-US" dirty="0"/>
              <a:t>Node.js server have to also deal with TCP streams and reading &amp; writing to the file system with binary streams of data.</a:t>
            </a:r>
          </a:p>
        </p:txBody>
      </p:sp>
    </p:spTree>
    <p:extLst>
      <p:ext uri="{BB962C8B-B14F-4D97-AF65-F5344CB8AC3E}">
        <p14:creationId xmlns:p14="http://schemas.microsoft.com/office/powerpoint/2010/main" val="59175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C1328-9EA7-F71A-0A5E-E80AE9601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11B0-9DCD-8E4C-C8C1-792A89421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/>
          <a:lstStyle/>
          <a:p>
            <a:r>
              <a:rPr lang="en-US" dirty="0"/>
              <a:t>JavaScript on the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2BE22-154D-7A36-F4E2-CC3D74B2DD9C}"/>
              </a:ext>
            </a:extLst>
          </p:cNvPr>
          <p:cNvSpPr txBox="1"/>
          <p:nvPr/>
        </p:nvSpPr>
        <p:spPr>
          <a:xfrm>
            <a:off x="9415970" y="1093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330B2-8890-E583-3E6C-60B02EB1F8A7}"/>
              </a:ext>
            </a:extLst>
          </p:cNvPr>
          <p:cNvSpPr txBox="1"/>
          <p:nvPr/>
        </p:nvSpPr>
        <p:spPr>
          <a:xfrm>
            <a:off x="9415970" y="1390338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9E9FDF-70AC-D623-63A2-668AA011EC53}"/>
              </a:ext>
            </a:extLst>
          </p:cNvPr>
          <p:cNvSpPr txBox="1"/>
          <p:nvPr/>
        </p:nvSpPr>
        <p:spPr>
          <a:xfrm>
            <a:off x="5678242" y="4631398"/>
            <a:ext cx="177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(Browser)</a:t>
            </a:r>
          </a:p>
          <a:p>
            <a:r>
              <a:rPr lang="en-US" dirty="0"/>
              <a:t>HTML+CSS+JS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B7D400-10C3-36BE-CFED-E103FCD5D706}"/>
              </a:ext>
            </a:extLst>
          </p:cNvPr>
          <p:cNvSpPr txBox="1"/>
          <p:nvPr/>
        </p:nvSpPr>
        <p:spPr>
          <a:xfrm>
            <a:off x="371694" y="5277729"/>
            <a:ext cx="5098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Node.js is a JavaScript Runtime</a:t>
            </a:r>
          </a:p>
          <a:p>
            <a:r>
              <a:rPr lang="en-US" dirty="0"/>
              <a:t>You can use it for more than just Server-side Code</a:t>
            </a:r>
          </a:p>
          <a:p>
            <a:r>
              <a:rPr lang="en-US" dirty="0"/>
              <a:t>Utility Scripts, Build Tools,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6558C-0B4A-06CC-D936-D3DD566B3182}"/>
              </a:ext>
            </a:extLst>
          </p:cNvPr>
          <p:cNvSpPr txBox="1"/>
          <p:nvPr/>
        </p:nvSpPr>
        <p:spPr>
          <a:xfrm>
            <a:off x="9429498" y="1962564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Business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1D8FA6-0EED-4768-A7C8-934D7910C7E8}"/>
              </a:ext>
            </a:extLst>
          </p:cNvPr>
          <p:cNvSpPr txBox="1"/>
          <p:nvPr/>
        </p:nvSpPr>
        <p:spPr>
          <a:xfrm>
            <a:off x="5469885" y="1205672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https://my-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page.com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80E07-A136-72E6-8E10-374AEC62BE5E}"/>
              </a:ext>
            </a:extLst>
          </p:cNvPr>
          <p:cNvSpPr txBox="1"/>
          <p:nvPr/>
        </p:nvSpPr>
        <p:spPr>
          <a:xfrm>
            <a:off x="4666170" y="324433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E4DCE6-1A60-5D8E-5AD4-25BDAA1368FD}"/>
              </a:ext>
            </a:extLst>
          </p:cNvPr>
          <p:cNvSpPr txBox="1"/>
          <p:nvPr/>
        </p:nvSpPr>
        <p:spPr>
          <a:xfrm>
            <a:off x="9415970" y="1686708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D420BC65-BE5C-9C93-EA5E-5044696DC68B}"/>
              </a:ext>
            </a:extLst>
          </p:cNvPr>
          <p:cNvSpPr/>
          <p:nvPr/>
        </p:nvSpPr>
        <p:spPr>
          <a:xfrm>
            <a:off x="57912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C0E99-AFE7-4785-05B1-ECFEFB40F093}"/>
              </a:ext>
            </a:extLst>
          </p:cNvPr>
          <p:cNvSpPr/>
          <p:nvPr/>
        </p:nvSpPr>
        <p:spPr>
          <a:xfrm>
            <a:off x="5469885" y="1676400"/>
            <a:ext cx="2480315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866A387-3C9D-E784-EEC0-DD8E82BBEDEA}"/>
              </a:ext>
            </a:extLst>
          </p:cNvPr>
          <p:cNvSpPr/>
          <p:nvPr/>
        </p:nvSpPr>
        <p:spPr>
          <a:xfrm rot="10800000">
            <a:off x="69723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EDA4D-55B5-5074-27A7-CB46B1EDBCD6}"/>
              </a:ext>
            </a:extLst>
          </p:cNvPr>
          <p:cNvSpPr txBox="1"/>
          <p:nvPr/>
        </p:nvSpPr>
        <p:spPr>
          <a:xfrm>
            <a:off x="7775815" y="3135868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CB4DB0-B960-CD76-CA10-DEA74D6F7638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950200" y="1278000"/>
            <a:ext cx="1465770" cy="6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D8CD69-0D7E-9D26-679D-5057D2878F5C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950200" y="1575004"/>
            <a:ext cx="1465770" cy="329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C3D9D3-82FE-CB6F-5EB0-78B4E89B1CC8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7950200" y="1871374"/>
            <a:ext cx="1465770" cy="3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C5B0F2-9B78-90D3-ECD1-20803E7D6492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7950200" y="1905000"/>
            <a:ext cx="1479298" cy="24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525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ECFA-954E-43F2-FBB8-A5995A5D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9F8D-D7F6-C98D-2C6F-531EFAEE1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is temporary storage, usually in the RAM.</a:t>
            </a:r>
          </a:p>
          <a:p>
            <a:r>
              <a:rPr lang="en-US" dirty="0"/>
              <a:t>It is handle raw binary data.</a:t>
            </a:r>
          </a:p>
          <a:p>
            <a:r>
              <a:rPr lang="en-US" dirty="0"/>
              <a:t>Instances of the buffer class like arrays of integers.</a:t>
            </a:r>
          </a:p>
          <a:p>
            <a:r>
              <a:rPr lang="en-US" dirty="0"/>
              <a:t>The “integers” in a buffer each represent a byte.</a:t>
            </a:r>
          </a:p>
          <a:p>
            <a:r>
              <a:rPr lang="en-US" dirty="0"/>
              <a:t>The size of the Buffer is established when it is created and cannot be resized.</a:t>
            </a:r>
          </a:p>
          <a:p>
            <a:r>
              <a:rPr lang="en-US" dirty="0"/>
              <a:t>When buffer is full then sent out for processing during streaming.</a:t>
            </a:r>
          </a:p>
        </p:txBody>
      </p:sp>
    </p:spTree>
    <p:extLst>
      <p:ext uri="{BB962C8B-B14F-4D97-AF65-F5344CB8AC3E}">
        <p14:creationId xmlns:p14="http://schemas.microsoft.com/office/powerpoint/2010/main" val="3612649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596A-511B-0597-7EA6-9201F130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buffer?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8C04A-2722-906C-FB22-8AFF39FF1CE8}"/>
              </a:ext>
            </a:extLst>
          </p:cNvPr>
          <p:cNvSpPr/>
          <p:nvPr/>
        </p:nvSpPr>
        <p:spPr>
          <a:xfrm>
            <a:off x="291548" y="2782957"/>
            <a:ext cx="1789043" cy="31540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amount of data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0EB0901-659A-B6ED-6286-83B4D11C89D8}"/>
              </a:ext>
            </a:extLst>
          </p:cNvPr>
          <p:cNvSpPr/>
          <p:nvPr/>
        </p:nvSpPr>
        <p:spPr>
          <a:xfrm>
            <a:off x="2193234" y="4002156"/>
            <a:ext cx="609601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49239-EC13-AB86-F60D-8B6A7C3C446A}"/>
              </a:ext>
            </a:extLst>
          </p:cNvPr>
          <p:cNvSpPr/>
          <p:nvPr/>
        </p:nvSpPr>
        <p:spPr>
          <a:xfrm>
            <a:off x="2879039" y="3591339"/>
            <a:ext cx="122578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F52185D-F4F7-FDAF-FA9C-8ADD1FCA1F1F}"/>
              </a:ext>
            </a:extLst>
          </p:cNvPr>
          <p:cNvSpPr/>
          <p:nvPr/>
        </p:nvSpPr>
        <p:spPr>
          <a:xfrm>
            <a:off x="3077821" y="4002156"/>
            <a:ext cx="523462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482D1-C28B-9F1C-2785-97FB3565CC6C}"/>
              </a:ext>
            </a:extLst>
          </p:cNvPr>
          <p:cNvSpPr/>
          <p:nvPr/>
        </p:nvSpPr>
        <p:spPr>
          <a:xfrm>
            <a:off x="3657600" y="3591339"/>
            <a:ext cx="142466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8CEBEE-9581-66EC-AD27-EF620D32C9F5}"/>
              </a:ext>
            </a:extLst>
          </p:cNvPr>
          <p:cNvSpPr/>
          <p:nvPr/>
        </p:nvSpPr>
        <p:spPr>
          <a:xfrm>
            <a:off x="4512367" y="3657600"/>
            <a:ext cx="2339008" cy="1086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5210E91-57D2-094F-0C86-E169E1AD49F7}"/>
              </a:ext>
            </a:extLst>
          </p:cNvPr>
          <p:cNvSpPr/>
          <p:nvPr/>
        </p:nvSpPr>
        <p:spPr>
          <a:xfrm>
            <a:off x="3856383" y="4002156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953C2-1BFF-88A1-72A2-20608B1F8371}"/>
              </a:ext>
            </a:extLst>
          </p:cNvPr>
          <p:cNvSpPr txBox="1"/>
          <p:nvPr/>
        </p:nvSpPr>
        <p:spPr>
          <a:xfrm>
            <a:off x="4890052" y="1895061"/>
            <a:ext cx="3487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also known as waiting area</a:t>
            </a:r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buf</a:t>
            </a:r>
            <a:r>
              <a:rPr lang="en-US" dirty="0"/>
              <a:t> = </a:t>
            </a:r>
            <a:r>
              <a:rPr lang="en-US" dirty="0" err="1"/>
              <a:t>Buffer.alloc</a:t>
            </a:r>
            <a:r>
              <a:rPr lang="en-US" dirty="0"/>
              <a:t>(10);</a:t>
            </a:r>
          </a:p>
          <a:p>
            <a:r>
              <a:rPr lang="en-US" dirty="0"/>
              <a:t>Buffer(store 10 bytes)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C20132-46DE-9AC0-A320-3FB8D108AF49}"/>
              </a:ext>
            </a:extLst>
          </p:cNvPr>
          <p:cNvCxnSpPr/>
          <p:nvPr/>
        </p:nvCxnSpPr>
        <p:spPr>
          <a:xfrm flipV="1">
            <a:off x="5128591" y="3095390"/>
            <a:ext cx="331305" cy="49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AACA75D-8F07-71F1-C756-6A6516E1FCEC}"/>
              </a:ext>
            </a:extLst>
          </p:cNvPr>
          <p:cNvSpPr/>
          <p:nvPr/>
        </p:nvSpPr>
        <p:spPr>
          <a:xfrm>
            <a:off x="4618382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3B3FBF-D4B9-9373-3AFE-CAC2763CB118}"/>
              </a:ext>
            </a:extLst>
          </p:cNvPr>
          <p:cNvSpPr/>
          <p:nvPr/>
        </p:nvSpPr>
        <p:spPr>
          <a:xfrm>
            <a:off x="4833730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C5D9ED-AC1C-51DA-B9D4-4A957BA82D07}"/>
              </a:ext>
            </a:extLst>
          </p:cNvPr>
          <p:cNvSpPr/>
          <p:nvPr/>
        </p:nvSpPr>
        <p:spPr>
          <a:xfrm>
            <a:off x="5072269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EADCC5-C795-3AB4-1502-0F79B8B55AA9}"/>
              </a:ext>
            </a:extLst>
          </p:cNvPr>
          <p:cNvSpPr/>
          <p:nvPr/>
        </p:nvSpPr>
        <p:spPr>
          <a:xfrm>
            <a:off x="5287612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27E2A8-9F66-7465-481D-153E464E46F6}"/>
              </a:ext>
            </a:extLst>
          </p:cNvPr>
          <p:cNvSpPr/>
          <p:nvPr/>
        </p:nvSpPr>
        <p:spPr>
          <a:xfrm>
            <a:off x="5502960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9F130B-A34F-8F1B-00D1-E39F0317553C}"/>
              </a:ext>
            </a:extLst>
          </p:cNvPr>
          <p:cNvSpPr/>
          <p:nvPr/>
        </p:nvSpPr>
        <p:spPr>
          <a:xfrm>
            <a:off x="5741499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E0BB56-ADD3-913F-FB5F-0285DAC7468D}"/>
              </a:ext>
            </a:extLst>
          </p:cNvPr>
          <p:cNvSpPr/>
          <p:nvPr/>
        </p:nvSpPr>
        <p:spPr>
          <a:xfrm>
            <a:off x="5953536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105C1D-1ABB-7A8A-B7FC-FD072D5FE89C}"/>
              </a:ext>
            </a:extLst>
          </p:cNvPr>
          <p:cNvSpPr/>
          <p:nvPr/>
        </p:nvSpPr>
        <p:spPr>
          <a:xfrm>
            <a:off x="6168884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39E060-C69E-E469-15AA-05290139F7A6}"/>
              </a:ext>
            </a:extLst>
          </p:cNvPr>
          <p:cNvSpPr/>
          <p:nvPr/>
        </p:nvSpPr>
        <p:spPr>
          <a:xfrm>
            <a:off x="6407423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5A0AD1-5903-41D7-C8A1-0A409B9281A2}"/>
              </a:ext>
            </a:extLst>
          </p:cNvPr>
          <p:cNvSpPr/>
          <p:nvPr/>
        </p:nvSpPr>
        <p:spPr>
          <a:xfrm>
            <a:off x="6602882" y="3742731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F678F7-97BE-A8EB-B16D-F65C471C6343}"/>
              </a:ext>
            </a:extLst>
          </p:cNvPr>
          <p:cNvSpPr txBox="1"/>
          <p:nvPr/>
        </p:nvSpPr>
        <p:spPr>
          <a:xfrm>
            <a:off x="4618382" y="5406887"/>
            <a:ext cx="73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E3397D-4577-D5FE-C9AA-FAC290E5F4DF}"/>
              </a:ext>
            </a:extLst>
          </p:cNvPr>
          <p:cNvCxnSpPr>
            <a:endCxn id="26" idx="0"/>
          </p:cNvCxnSpPr>
          <p:nvPr/>
        </p:nvCxnSpPr>
        <p:spPr>
          <a:xfrm flipH="1">
            <a:off x="4985534" y="4810539"/>
            <a:ext cx="302078" cy="59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ight Arrow 28">
            <a:extLst>
              <a:ext uri="{FF2B5EF4-FFF2-40B4-BE49-F238E27FC236}">
                <a16:creationId xmlns:a16="http://schemas.microsoft.com/office/drawing/2014/main" id="{A44E5119-E2F8-A0DE-1CDF-B550E4CC4C76}"/>
              </a:ext>
            </a:extLst>
          </p:cNvPr>
          <p:cNvSpPr/>
          <p:nvPr/>
        </p:nvSpPr>
        <p:spPr>
          <a:xfrm>
            <a:off x="6940815" y="3974644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AA40EEE-30B4-1C9D-3822-6F9F697BC258}"/>
              </a:ext>
            </a:extLst>
          </p:cNvPr>
          <p:cNvSpPr/>
          <p:nvPr/>
        </p:nvSpPr>
        <p:spPr>
          <a:xfrm>
            <a:off x="7673009" y="375036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3694D51C-29F4-4CD2-A854-24C4D3A006DB}"/>
              </a:ext>
            </a:extLst>
          </p:cNvPr>
          <p:cNvSpPr/>
          <p:nvPr/>
        </p:nvSpPr>
        <p:spPr>
          <a:xfrm>
            <a:off x="9304673" y="394914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55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65F9-FF69-6F89-277E-6C9E3E18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B33D-EBA8-2DFF-19C7-B5666413F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78078" cy="8910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Streams in Node.js read data from a source or write data to a destination in continuous.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A588B7-B599-07CA-D797-648FB24CBD3E}"/>
              </a:ext>
            </a:extLst>
          </p:cNvPr>
          <p:cNvSpPr/>
          <p:nvPr/>
        </p:nvSpPr>
        <p:spPr>
          <a:xfrm>
            <a:off x="281613" y="3347582"/>
            <a:ext cx="122578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B5F442E-B78C-1873-67CB-E423F9349D6C}"/>
              </a:ext>
            </a:extLst>
          </p:cNvPr>
          <p:cNvSpPr/>
          <p:nvPr/>
        </p:nvSpPr>
        <p:spPr>
          <a:xfrm>
            <a:off x="480395" y="3758399"/>
            <a:ext cx="523462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AB3E0-CA20-DAC2-BACE-23382A03524F}"/>
              </a:ext>
            </a:extLst>
          </p:cNvPr>
          <p:cNvSpPr/>
          <p:nvPr/>
        </p:nvSpPr>
        <p:spPr>
          <a:xfrm>
            <a:off x="1060174" y="3347582"/>
            <a:ext cx="142466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8CF694-18D8-AFCC-2CBC-E6A83DCF9BDF}"/>
              </a:ext>
            </a:extLst>
          </p:cNvPr>
          <p:cNvSpPr/>
          <p:nvPr/>
        </p:nvSpPr>
        <p:spPr>
          <a:xfrm>
            <a:off x="1914941" y="3413843"/>
            <a:ext cx="2339008" cy="1086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3F7F507-F76B-8876-E054-820A6C801A5C}"/>
              </a:ext>
            </a:extLst>
          </p:cNvPr>
          <p:cNvSpPr/>
          <p:nvPr/>
        </p:nvSpPr>
        <p:spPr>
          <a:xfrm>
            <a:off x="1258957" y="3758399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5CB028-2ACB-C95D-E6CE-1CB2459542EE}"/>
              </a:ext>
            </a:extLst>
          </p:cNvPr>
          <p:cNvSpPr/>
          <p:nvPr/>
        </p:nvSpPr>
        <p:spPr>
          <a:xfrm>
            <a:off x="2020956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8181D-4C7B-9632-6EBF-7BBC6D07F37E}"/>
              </a:ext>
            </a:extLst>
          </p:cNvPr>
          <p:cNvSpPr/>
          <p:nvPr/>
        </p:nvSpPr>
        <p:spPr>
          <a:xfrm>
            <a:off x="2236304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657060-6EEE-172E-B094-4C36B20B3BBF}"/>
              </a:ext>
            </a:extLst>
          </p:cNvPr>
          <p:cNvSpPr/>
          <p:nvPr/>
        </p:nvSpPr>
        <p:spPr>
          <a:xfrm>
            <a:off x="2474843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E4F8E9-EDA4-352A-7422-5D171615003D}"/>
              </a:ext>
            </a:extLst>
          </p:cNvPr>
          <p:cNvSpPr/>
          <p:nvPr/>
        </p:nvSpPr>
        <p:spPr>
          <a:xfrm>
            <a:off x="2690186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0D83D3-1174-A713-34FD-9AFB5A1F7A8D}"/>
              </a:ext>
            </a:extLst>
          </p:cNvPr>
          <p:cNvSpPr/>
          <p:nvPr/>
        </p:nvSpPr>
        <p:spPr>
          <a:xfrm>
            <a:off x="2905534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9C15C1-46EE-6460-76B3-AB06A7BCDE25}"/>
              </a:ext>
            </a:extLst>
          </p:cNvPr>
          <p:cNvSpPr/>
          <p:nvPr/>
        </p:nvSpPr>
        <p:spPr>
          <a:xfrm>
            <a:off x="3144073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8CEAC8-0E15-2422-567C-5C487A90AC42}"/>
              </a:ext>
            </a:extLst>
          </p:cNvPr>
          <p:cNvSpPr/>
          <p:nvPr/>
        </p:nvSpPr>
        <p:spPr>
          <a:xfrm>
            <a:off x="3356110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0AF0A0-03AF-B5A2-694B-E44F1D06BAFE}"/>
              </a:ext>
            </a:extLst>
          </p:cNvPr>
          <p:cNvSpPr/>
          <p:nvPr/>
        </p:nvSpPr>
        <p:spPr>
          <a:xfrm>
            <a:off x="3571458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D4C81C-056C-9A97-001C-6B3304BF58FB}"/>
              </a:ext>
            </a:extLst>
          </p:cNvPr>
          <p:cNvSpPr/>
          <p:nvPr/>
        </p:nvSpPr>
        <p:spPr>
          <a:xfrm>
            <a:off x="3809997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83AE37-571F-8FCD-0C1C-11D59CA58089}"/>
              </a:ext>
            </a:extLst>
          </p:cNvPr>
          <p:cNvSpPr/>
          <p:nvPr/>
        </p:nvSpPr>
        <p:spPr>
          <a:xfrm>
            <a:off x="4005456" y="3498974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EE703F-6324-4036-1059-5D40EB813DD3}"/>
              </a:ext>
            </a:extLst>
          </p:cNvPr>
          <p:cNvSpPr txBox="1"/>
          <p:nvPr/>
        </p:nvSpPr>
        <p:spPr>
          <a:xfrm>
            <a:off x="2020956" y="5163130"/>
            <a:ext cx="78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44EA85-0B0A-4E62-CF89-313169F775F7}"/>
              </a:ext>
            </a:extLst>
          </p:cNvPr>
          <p:cNvCxnSpPr>
            <a:endCxn id="20" idx="0"/>
          </p:cNvCxnSpPr>
          <p:nvPr/>
        </p:nvCxnSpPr>
        <p:spPr>
          <a:xfrm flipH="1">
            <a:off x="2413981" y="4566782"/>
            <a:ext cx="276205" cy="59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ight Arrow 21">
            <a:extLst>
              <a:ext uri="{FF2B5EF4-FFF2-40B4-BE49-F238E27FC236}">
                <a16:creationId xmlns:a16="http://schemas.microsoft.com/office/drawing/2014/main" id="{2AC28FDC-1874-9139-0CFF-7F7EE5331AF0}"/>
              </a:ext>
            </a:extLst>
          </p:cNvPr>
          <p:cNvSpPr/>
          <p:nvPr/>
        </p:nvSpPr>
        <p:spPr>
          <a:xfrm>
            <a:off x="4343389" y="373088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4A0F15E-07E0-1D7D-B818-E2ECEEB42628}"/>
              </a:ext>
            </a:extLst>
          </p:cNvPr>
          <p:cNvSpPr/>
          <p:nvPr/>
        </p:nvSpPr>
        <p:spPr>
          <a:xfrm>
            <a:off x="5075583" y="3506608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90D2EFD-5EF4-B2E2-BCEF-D9D5B69DDA95}"/>
              </a:ext>
            </a:extLst>
          </p:cNvPr>
          <p:cNvSpPr/>
          <p:nvPr/>
        </p:nvSpPr>
        <p:spPr>
          <a:xfrm>
            <a:off x="6707247" y="3705390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A12659A-398D-FD35-CF3C-C59B397CEF06}"/>
              </a:ext>
            </a:extLst>
          </p:cNvPr>
          <p:cNvSpPr/>
          <p:nvPr/>
        </p:nvSpPr>
        <p:spPr>
          <a:xfrm>
            <a:off x="7480838" y="351363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A455EE4-2ACA-A3C5-A7E7-C2099FA4E415}"/>
              </a:ext>
            </a:extLst>
          </p:cNvPr>
          <p:cNvSpPr/>
          <p:nvPr/>
        </p:nvSpPr>
        <p:spPr>
          <a:xfrm>
            <a:off x="9112502" y="371241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042B244-9B81-983F-BDBE-72200827EC58}"/>
              </a:ext>
            </a:extLst>
          </p:cNvPr>
          <p:cNvSpPr/>
          <p:nvPr/>
        </p:nvSpPr>
        <p:spPr>
          <a:xfrm>
            <a:off x="9844662" y="351363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E659FB76-E9DB-CF7E-03E3-2E2BBF385EBA}"/>
              </a:ext>
            </a:extLst>
          </p:cNvPr>
          <p:cNvSpPr/>
          <p:nvPr/>
        </p:nvSpPr>
        <p:spPr>
          <a:xfrm>
            <a:off x="11476326" y="371241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8F5D7D7-47CE-2FD7-27ED-526107106999}"/>
              </a:ext>
            </a:extLst>
          </p:cNvPr>
          <p:cNvCxnSpPr/>
          <p:nvPr/>
        </p:nvCxnSpPr>
        <p:spPr>
          <a:xfrm>
            <a:off x="0" y="3260034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ECB4BC-3C2C-E6AA-DABC-B314A3568982}"/>
              </a:ext>
            </a:extLst>
          </p:cNvPr>
          <p:cNvCxnSpPr/>
          <p:nvPr/>
        </p:nvCxnSpPr>
        <p:spPr>
          <a:xfrm>
            <a:off x="-19876" y="4644887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76A4C2C9-6DC0-6EEA-68F9-FBF9B20E196C}"/>
              </a:ext>
            </a:extLst>
          </p:cNvPr>
          <p:cNvSpPr/>
          <p:nvPr/>
        </p:nvSpPr>
        <p:spPr>
          <a:xfrm rot="5400000">
            <a:off x="5840896" y="-82828"/>
            <a:ext cx="609602" cy="114830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7CCFDA-8AD3-9829-47DE-2FB18C02E0A3}"/>
              </a:ext>
            </a:extLst>
          </p:cNvPr>
          <p:cNvSpPr txBox="1"/>
          <p:nvPr/>
        </p:nvSpPr>
        <p:spPr>
          <a:xfrm>
            <a:off x="5688955" y="6029740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3427414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F1CB-AAF8-7241-2334-9CBACA93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9124-9F6B-242E-134C-E37C4011B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Reading, Writing &amp; Piping</a:t>
            </a:r>
          </a:p>
        </p:txBody>
      </p:sp>
    </p:spTree>
    <p:extLst>
      <p:ext uri="{BB962C8B-B14F-4D97-AF65-F5344CB8AC3E}">
        <p14:creationId xmlns:p14="http://schemas.microsoft.com/office/powerpoint/2010/main" val="4106852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77CD-31D5-031B-126B-69F47770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A054-FFD5-F2CA-E5DD-BCB2C0E9D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Readable – streams from which data can be read.</a:t>
            </a:r>
          </a:p>
          <a:p>
            <a:r>
              <a:rPr lang="en-US" dirty="0"/>
              <a:t>Writable – streams to which data can be written.</a:t>
            </a:r>
          </a:p>
          <a:p>
            <a:r>
              <a:rPr lang="en-US" dirty="0"/>
              <a:t>Duplex – streams that are both readable and writable</a:t>
            </a:r>
          </a:p>
          <a:p>
            <a:r>
              <a:rPr lang="en-US" dirty="0"/>
              <a:t>Transform – duplex streams that can modify or transform the data as it </a:t>
            </a:r>
            <a:r>
              <a:rPr lang="en-US"/>
              <a:t>is written and read</a:t>
            </a:r>
          </a:p>
        </p:txBody>
      </p:sp>
    </p:spTree>
    <p:extLst>
      <p:ext uri="{BB962C8B-B14F-4D97-AF65-F5344CB8AC3E}">
        <p14:creationId xmlns:p14="http://schemas.microsoft.com/office/powerpoint/2010/main" val="2668892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A829-7DB0-BF4F-E449-2732B747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C0D695-2BF0-5BAB-A43A-EB6657CE2F69}"/>
              </a:ext>
            </a:extLst>
          </p:cNvPr>
          <p:cNvSpPr txBox="1">
            <a:spLocks/>
          </p:cNvSpPr>
          <p:nvPr/>
        </p:nvSpPr>
        <p:spPr>
          <a:xfrm>
            <a:off x="838200" y="1027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Rendering HTML as Response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7641514-C3EC-2093-81B4-273595A591AC}"/>
              </a:ext>
            </a:extLst>
          </p:cNvPr>
          <p:cNvSpPr txBox="1">
            <a:spLocks/>
          </p:cNvSpPr>
          <p:nvPr/>
        </p:nvSpPr>
        <p:spPr>
          <a:xfrm>
            <a:off x="838200" y="16190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JSON as Response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426C7B-45D2-484C-04CB-82148069C4EB}"/>
              </a:ext>
            </a:extLst>
          </p:cNvPr>
          <p:cNvSpPr txBox="1">
            <a:spLocks/>
          </p:cNvSpPr>
          <p:nvPr/>
        </p:nvSpPr>
        <p:spPr>
          <a:xfrm>
            <a:off x="838200" y="2281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Routing</a:t>
            </a:r>
          </a:p>
        </p:txBody>
      </p:sp>
    </p:spTree>
    <p:extLst>
      <p:ext uri="{BB962C8B-B14F-4D97-AF65-F5344CB8AC3E}">
        <p14:creationId xmlns:p14="http://schemas.microsoft.com/office/powerpoint/2010/main" val="92819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7DDDE-78BA-C0A7-E12F-9FB5A9657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061"/>
            <a:ext cx="10515600" cy="58059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Npm</a:t>
            </a:r>
          </a:p>
          <a:p>
            <a:pPr marL="0" indent="0">
              <a:buNone/>
            </a:pPr>
            <a:r>
              <a:rPr lang="en-US" dirty="0"/>
              <a:t>Npm install</a:t>
            </a:r>
          </a:p>
          <a:p>
            <a:pPr marL="0" indent="0">
              <a:buNone/>
            </a:pPr>
            <a:r>
              <a:rPr lang="en-US" dirty="0"/>
              <a:t>NPM Scripts</a:t>
            </a:r>
          </a:p>
          <a:p>
            <a:pPr marL="0" indent="0">
              <a:buNone/>
            </a:pPr>
            <a:r>
              <a:rPr lang="en-US" dirty="0"/>
              <a:t>Installing 3</a:t>
            </a:r>
            <a:r>
              <a:rPr lang="en-US" baseline="30000" dirty="0"/>
              <a:t>rd</a:t>
            </a:r>
            <a:r>
              <a:rPr lang="en-US" dirty="0"/>
              <a:t> Party Package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Nodemon</a:t>
            </a:r>
            <a:r>
              <a:rPr lang="en-US" dirty="0"/>
              <a:t> for </a:t>
            </a:r>
            <a:r>
              <a:rPr lang="en-US" dirty="0" err="1"/>
              <a:t>Autorestarts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Types of Errors</a:t>
            </a:r>
          </a:p>
          <a:p>
            <a:pPr marL="0" indent="0">
              <a:buNone/>
            </a:pPr>
            <a:r>
              <a:rPr lang="en-US" dirty="0"/>
              <a:t>-Syntax Errors</a:t>
            </a:r>
          </a:p>
          <a:p>
            <a:pPr marL="0" indent="0">
              <a:buNone/>
            </a:pPr>
            <a:r>
              <a:rPr lang="en-US" dirty="0"/>
              <a:t>-Runtime Errors</a:t>
            </a:r>
          </a:p>
          <a:p>
            <a:pPr marL="0" indent="0">
              <a:buNone/>
            </a:pPr>
            <a:r>
              <a:rPr lang="en-US" dirty="0"/>
              <a:t>-Logical Errors</a:t>
            </a:r>
          </a:p>
        </p:txBody>
      </p:sp>
    </p:spTree>
    <p:extLst>
      <p:ext uri="{BB962C8B-B14F-4D97-AF65-F5344CB8AC3E}">
        <p14:creationId xmlns:p14="http://schemas.microsoft.com/office/powerpoint/2010/main" val="1710894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C2B7-814E-687D-3E4B-28D14B6F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&amp; Packages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DCCF-ECB7-8536-F552-057B84CA07C0}"/>
              </a:ext>
            </a:extLst>
          </p:cNvPr>
          <p:cNvSpPr/>
          <p:nvPr/>
        </p:nvSpPr>
        <p:spPr>
          <a:xfrm>
            <a:off x="980661" y="1577009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40A077-AC18-1613-FB65-CAC6ABC4F82B}"/>
              </a:ext>
            </a:extLst>
          </p:cNvPr>
          <p:cNvSpPr/>
          <p:nvPr/>
        </p:nvSpPr>
        <p:spPr>
          <a:xfrm>
            <a:off x="980661" y="2660374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F848BC-ED44-1B28-4270-4C43BF71E636}"/>
              </a:ext>
            </a:extLst>
          </p:cNvPr>
          <p:cNvSpPr/>
          <p:nvPr/>
        </p:nvSpPr>
        <p:spPr>
          <a:xfrm>
            <a:off x="1086678" y="3557519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Node Packages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51F0C5-4632-A45B-FD4C-5FA8BCCAC70D}"/>
              </a:ext>
            </a:extLst>
          </p:cNvPr>
          <p:cNvSpPr/>
          <p:nvPr/>
        </p:nvSpPr>
        <p:spPr>
          <a:xfrm>
            <a:off x="980661" y="4512365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Dependencies (3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CD9A82-C735-8BB2-0EB7-BCBA1C33859D}"/>
              </a:ext>
            </a:extLst>
          </p:cNvPr>
          <p:cNvSpPr/>
          <p:nvPr/>
        </p:nvSpPr>
        <p:spPr>
          <a:xfrm>
            <a:off x="6440557" y="1633849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npm Repository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E317B5-F0E1-F7A8-309B-EB2676E16A2F}"/>
              </a:ext>
            </a:extLst>
          </p:cNvPr>
          <p:cNvSpPr/>
          <p:nvPr/>
        </p:nvSpPr>
        <p:spPr>
          <a:xfrm>
            <a:off x="6877878" y="4512365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AA6CF5-C6B6-3661-D0EF-F7ECE81A5918}"/>
              </a:ext>
            </a:extLst>
          </p:cNvPr>
          <p:cNvSpPr/>
          <p:nvPr/>
        </p:nvSpPr>
        <p:spPr>
          <a:xfrm>
            <a:off x="6917635" y="5559287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Body-parser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F1038-E0D9-90C7-BB70-2E0A74BDA16D}"/>
              </a:ext>
            </a:extLst>
          </p:cNvPr>
          <p:cNvSpPr txBox="1"/>
          <p:nvPr/>
        </p:nvSpPr>
        <p:spPr>
          <a:xfrm>
            <a:off x="6877878" y="3843130"/>
            <a:ext cx="187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Installed via npm</a:t>
            </a:r>
          </a:p>
        </p:txBody>
      </p:sp>
    </p:spTree>
    <p:extLst>
      <p:ext uri="{BB962C8B-B14F-4D97-AF65-F5344CB8AC3E}">
        <p14:creationId xmlns:p14="http://schemas.microsoft.com/office/powerpoint/2010/main" val="3458541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E8AAB-F38A-EDDC-D33A-12B14E5B5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0EBD97-BEE9-BAC5-4223-9F0BE444C194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B740AA-AE37-01B9-B41F-1DE4A1988BB8}"/>
              </a:ext>
            </a:extLst>
          </p:cNvPr>
          <p:cNvGrpSpPr/>
          <p:nvPr/>
        </p:nvGrpSpPr>
        <p:grpSpPr>
          <a:xfrm>
            <a:off x="318052" y="766897"/>
            <a:ext cx="5274366" cy="2983468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6D64BFD-A5D0-7207-052F-9168941BBEB5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Npm stands for “Node Package Manager” and it allows you to manage your node project and its dependencies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You can initialize a project with npm init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Npm scripts can be defined in the package.json to give you “shortcuts” to common tasks/ commands.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993078-7038-ED46-539A-F045BBD9B678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npm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A9588AF-3566-1E16-709F-273DDE0E113B}"/>
              </a:ext>
            </a:extLst>
          </p:cNvPr>
          <p:cNvSpPr/>
          <p:nvPr/>
        </p:nvSpPr>
        <p:spPr>
          <a:xfrm>
            <a:off x="6599584" y="1296983"/>
            <a:ext cx="5274366" cy="24533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 projects typically don’t just use core modules and custom code but also third-party packages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install them via npm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differentiate between production dependencies (--save), development dependencies(--save-dev) and global dependencies (-g)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3392BF-AD49-56A4-4837-D769EC819187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en-US" b="1" baseline="30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rd</a:t>
            </a:r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Party Packages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24F4A-BCAF-BDDB-C46F-994E1C8D3B9D}"/>
              </a:ext>
            </a:extLst>
          </p:cNvPr>
          <p:cNvSpPr/>
          <p:nvPr/>
        </p:nvSpPr>
        <p:spPr>
          <a:xfrm>
            <a:off x="8097077" y="4675093"/>
            <a:ext cx="394252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Use the VS Code Node debugger to step into your code.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Analyze variable values at runtime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Look into variables at runtime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Set breakpoints cleverly.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3DBF03-BAB5-A591-4E75-B6CAF240BAB7}"/>
              </a:ext>
            </a:extLst>
          </p:cNvPr>
          <p:cNvSpPr/>
          <p:nvPr/>
        </p:nvSpPr>
        <p:spPr>
          <a:xfrm>
            <a:off x="8097078" y="4007588"/>
            <a:ext cx="3942525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Debugging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89F606-D839-5E88-7235-3D9582BEF7A9}"/>
              </a:ext>
            </a:extLst>
          </p:cNvPr>
          <p:cNvSpPr/>
          <p:nvPr/>
        </p:nvSpPr>
        <p:spPr>
          <a:xfrm>
            <a:off x="318051" y="4324969"/>
            <a:ext cx="710316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Syntax, runtime and logical errors can break your app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Syntax and runtime errors throw error messages (with line numbers)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Logical errors can be fixed with testing and the help of the debugger.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14CFEC-7296-8AAC-81DE-F0C788E8510F}"/>
              </a:ext>
            </a:extLst>
          </p:cNvPr>
          <p:cNvSpPr/>
          <p:nvPr/>
        </p:nvSpPr>
        <p:spPr>
          <a:xfrm>
            <a:off x="318052" y="3928606"/>
            <a:ext cx="710316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Types of Errors</a:t>
            </a:r>
          </a:p>
        </p:txBody>
      </p:sp>
    </p:spTree>
    <p:extLst>
      <p:ext uri="{BB962C8B-B14F-4D97-AF65-F5344CB8AC3E}">
        <p14:creationId xmlns:p14="http://schemas.microsoft.com/office/powerpoint/2010/main" val="6228468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6B57-5AC7-C27B-9A5E-8885997F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0DEA-D807-A433-76CA-519AC0B8C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Don’t re-invent the Wheel!</a:t>
            </a:r>
          </a:p>
        </p:txBody>
      </p:sp>
    </p:spTree>
    <p:extLst>
      <p:ext uri="{BB962C8B-B14F-4D97-AF65-F5344CB8AC3E}">
        <p14:creationId xmlns:p14="http://schemas.microsoft.com/office/powerpoint/2010/main" val="103289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F250E-499A-E7AB-C904-BEC82E336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939A-F82C-A15C-AB7B-FAC94CC38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Node.js Role (in Web Development)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319EB-2333-DDAB-475A-5845987BC81F}"/>
              </a:ext>
            </a:extLst>
          </p:cNvPr>
          <p:cNvSpPr txBox="1"/>
          <p:nvPr/>
        </p:nvSpPr>
        <p:spPr>
          <a:xfrm>
            <a:off x="9415970" y="1093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B7FA4-3660-9EC8-F4A5-E4560637412A}"/>
              </a:ext>
            </a:extLst>
          </p:cNvPr>
          <p:cNvSpPr txBox="1"/>
          <p:nvPr/>
        </p:nvSpPr>
        <p:spPr>
          <a:xfrm>
            <a:off x="9415970" y="1390338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2E3D7-3C54-CA2F-4162-F096EC3C160A}"/>
              </a:ext>
            </a:extLst>
          </p:cNvPr>
          <p:cNvSpPr txBox="1"/>
          <p:nvPr/>
        </p:nvSpPr>
        <p:spPr>
          <a:xfrm>
            <a:off x="5678242" y="4631398"/>
            <a:ext cx="177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(Browser)</a:t>
            </a:r>
          </a:p>
          <a:p>
            <a:r>
              <a:rPr lang="en-US" dirty="0"/>
              <a:t>HTML+CSS+JS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499BE9-1C88-25EF-B831-367A5A4E223D}"/>
              </a:ext>
            </a:extLst>
          </p:cNvPr>
          <p:cNvSpPr txBox="1"/>
          <p:nvPr/>
        </p:nvSpPr>
        <p:spPr>
          <a:xfrm>
            <a:off x="4515709" y="5329162"/>
            <a:ext cx="7204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Server : Create Server &amp; Listen to Incoming Requests</a:t>
            </a:r>
          </a:p>
          <a:p>
            <a:r>
              <a:rPr lang="en-US" dirty="0"/>
              <a:t>Business Logic: Handle Requests, Validate Input, Connect to Database</a:t>
            </a:r>
          </a:p>
          <a:p>
            <a:r>
              <a:rPr lang="en-US" dirty="0"/>
              <a:t>Response : Return Responses (Rendered HTML, JSON,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2EC7FB-681B-F0C1-8254-E8B7A95CBCB1}"/>
              </a:ext>
            </a:extLst>
          </p:cNvPr>
          <p:cNvSpPr txBox="1"/>
          <p:nvPr/>
        </p:nvSpPr>
        <p:spPr>
          <a:xfrm>
            <a:off x="9429498" y="1962564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Business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4F255-4C1E-E940-475C-85669B620C1A}"/>
              </a:ext>
            </a:extLst>
          </p:cNvPr>
          <p:cNvSpPr txBox="1"/>
          <p:nvPr/>
        </p:nvSpPr>
        <p:spPr>
          <a:xfrm>
            <a:off x="5469885" y="1205672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https://my-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page.com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87ABAE-F905-251C-7270-C63D827316CF}"/>
              </a:ext>
            </a:extLst>
          </p:cNvPr>
          <p:cNvSpPr txBox="1"/>
          <p:nvPr/>
        </p:nvSpPr>
        <p:spPr>
          <a:xfrm>
            <a:off x="4666170" y="324433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5A8C58-8E19-331B-1AEF-6FB18177A616}"/>
              </a:ext>
            </a:extLst>
          </p:cNvPr>
          <p:cNvSpPr txBox="1"/>
          <p:nvPr/>
        </p:nvSpPr>
        <p:spPr>
          <a:xfrm>
            <a:off x="9415970" y="1686708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3DAF5AC3-286C-4407-C999-CA2FEF16E550}"/>
              </a:ext>
            </a:extLst>
          </p:cNvPr>
          <p:cNvSpPr/>
          <p:nvPr/>
        </p:nvSpPr>
        <p:spPr>
          <a:xfrm>
            <a:off x="57912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E3FC9C-60DC-F80D-195A-AFFCA1FB4B36}"/>
              </a:ext>
            </a:extLst>
          </p:cNvPr>
          <p:cNvSpPr/>
          <p:nvPr/>
        </p:nvSpPr>
        <p:spPr>
          <a:xfrm>
            <a:off x="5469885" y="1676400"/>
            <a:ext cx="2480315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E14DD05-C2AC-7274-2C3B-A07C5AE701F7}"/>
              </a:ext>
            </a:extLst>
          </p:cNvPr>
          <p:cNvSpPr/>
          <p:nvPr/>
        </p:nvSpPr>
        <p:spPr>
          <a:xfrm rot="10800000">
            <a:off x="69723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79C91-3E17-AE4A-A920-878D7EFA1AC4}"/>
              </a:ext>
            </a:extLst>
          </p:cNvPr>
          <p:cNvSpPr txBox="1"/>
          <p:nvPr/>
        </p:nvSpPr>
        <p:spPr>
          <a:xfrm>
            <a:off x="7775815" y="3135868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FA929C-2F93-E4E0-ED00-1E4654EA4C19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950200" y="1278000"/>
            <a:ext cx="1465770" cy="6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939394-D480-2AEA-27C0-8F8FCEC77E34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950200" y="1575004"/>
            <a:ext cx="1465770" cy="329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E86F19-2AEE-F9FD-EAA6-64D093BF167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7950200" y="1871374"/>
            <a:ext cx="1465770" cy="3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0A4D54-FCE1-A7BD-71E0-C56893A2D448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7950200" y="1905000"/>
            <a:ext cx="1479298" cy="24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5850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2CE1-8EF5-CB84-2673-76DD495B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D9446-6552-A043-BC71-B63D62F8E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Express.js?</a:t>
            </a:r>
          </a:p>
          <a:p>
            <a:r>
              <a:rPr lang="en-US" dirty="0"/>
              <a:t>Using middleware</a:t>
            </a:r>
          </a:p>
          <a:p>
            <a:r>
              <a:rPr lang="en-US" dirty="0"/>
              <a:t>Working with req &amp; Res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Returning HTML Pages (files)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283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F38D-9307-88DD-13F9-D002B6FB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E229A-C5E2-F979-2E54-7A41E5ADD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logic is complex!</a:t>
            </a:r>
          </a:p>
          <a:p>
            <a:r>
              <a:rPr lang="en-US" dirty="0"/>
              <a:t>You want to focus on your Business Logic, not on the nitty-gritty Details!</a:t>
            </a:r>
          </a:p>
          <a:p>
            <a:r>
              <a:rPr lang="en-US" dirty="0"/>
              <a:t>Use a Framework for the Heavy Lifting!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Framework: Helper functions, tools &amp; rules that help you build your application!</a:t>
            </a:r>
          </a:p>
        </p:txBody>
      </p:sp>
    </p:spTree>
    <p:extLst>
      <p:ext uri="{BB962C8B-B14F-4D97-AF65-F5344CB8AC3E}">
        <p14:creationId xmlns:p14="http://schemas.microsoft.com/office/powerpoint/2010/main" val="2410907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2901-4C04-6453-EDF8-AB3562D3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02C4-B96F-548C-E506-C6AD78B9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Vanilla Node.js</a:t>
            </a:r>
          </a:p>
          <a:p>
            <a:r>
              <a:rPr lang="en-US" dirty="0" err="1"/>
              <a:t>Adonis.js</a:t>
            </a:r>
            <a:endParaRPr lang="en-US" dirty="0"/>
          </a:p>
          <a:p>
            <a:r>
              <a:rPr lang="en-US" dirty="0"/>
              <a:t>Koa</a:t>
            </a:r>
          </a:p>
          <a:p>
            <a:r>
              <a:rPr lang="en-US" dirty="0" err="1"/>
              <a:t>Sails.js</a:t>
            </a:r>
            <a:endParaRPr lang="en-US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6910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9226-2023-71D1-4C2F-5E182B34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Middleware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6745A6-5565-9796-7EAA-E187314DCB3C}"/>
              </a:ext>
            </a:extLst>
          </p:cNvPr>
          <p:cNvSpPr/>
          <p:nvPr/>
        </p:nvSpPr>
        <p:spPr>
          <a:xfrm>
            <a:off x="4346712" y="1457739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CF3AE4-73DF-A02D-0D59-AD5CA533194D}"/>
              </a:ext>
            </a:extLst>
          </p:cNvPr>
          <p:cNvSpPr/>
          <p:nvPr/>
        </p:nvSpPr>
        <p:spPr>
          <a:xfrm>
            <a:off x="4346710" y="2558015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F6BFA-DF7E-4728-0DC3-0ACF7B49751F}"/>
              </a:ext>
            </a:extLst>
          </p:cNvPr>
          <p:cNvSpPr/>
          <p:nvPr/>
        </p:nvSpPr>
        <p:spPr>
          <a:xfrm>
            <a:off x="4346710" y="3618189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C3487B-EE59-8BA3-CF3D-71ECDE6068AD}"/>
              </a:ext>
            </a:extLst>
          </p:cNvPr>
          <p:cNvSpPr/>
          <p:nvPr/>
        </p:nvSpPr>
        <p:spPr>
          <a:xfrm>
            <a:off x="4346711" y="4810885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9B105AF-864F-496A-C790-EF1F0AB43C1E}"/>
              </a:ext>
            </a:extLst>
          </p:cNvPr>
          <p:cNvSpPr/>
          <p:nvPr/>
        </p:nvSpPr>
        <p:spPr>
          <a:xfrm>
            <a:off x="5499652" y="2054087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4C0B6FAB-64F8-D7A7-71E8-598CCAEFD8C6}"/>
              </a:ext>
            </a:extLst>
          </p:cNvPr>
          <p:cNvSpPr/>
          <p:nvPr/>
        </p:nvSpPr>
        <p:spPr>
          <a:xfrm>
            <a:off x="5499652" y="3067258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4692787-2B1F-87B9-2EF3-DFA33935C80A}"/>
              </a:ext>
            </a:extLst>
          </p:cNvPr>
          <p:cNvSpPr/>
          <p:nvPr/>
        </p:nvSpPr>
        <p:spPr>
          <a:xfrm>
            <a:off x="5499652" y="4211224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D8B86B6-2DA9-BE7B-6176-347AADDA17B7}"/>
              </a:ext>
            </a:extLst>
          </p:cNvPr>
          <p:cNvSpPr/>
          <p:nvPr/>
        </p:nvSpPr>
        <p:spPr>
          <a:xfrm>
            <a:off x="5506276" y="5428078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85D948-AE04-A9C1-44EF-182F3B426447}"/>
              </a:ext>
            </a:extLst>
          </p:cNvPr>
          <p:cNvSpPr/>
          <p:nvPr/>
        </p:nvSpPr>
        <p:spPr>
          <a:xfrm>
            <a:off x="7818783" y="2558015"/>
            <a:ext cx="3339547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(req, res, next) =&gt; { … 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2ED00E-6810-7CF5-178F-7401575DB49B}"/>
              </a:ext>
            </a:extLst>
          </p:cNvPr>
          <p:cNvSpPr/>
          <p:nvPr/>
        </p:nvSpPr>
        <p:spPr>
          <a:xfrm>
            <a:off x="7818783" y="3618189"/>
            <a:ext cx="3339547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(req, res, next) =&gt; { … 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41986F-0069-4931-8F14-61B414CB6E51}"/>
              </a:ext>
            </a:extLst>
          </p:cNvPr>
          <p:cNvSpPr txBox="1"/>
          <p:nvPr/>
        </p:nvSpPr>
        <p:spPr>
          <a:xfrm>
            <a:off x="6069435" y="3123652"/>
            <a:ext cx="74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340AEE-5131-9228-0FCA-9216BA455DB8}"/>
              </a:ext>
            </a:extLst>
          </p:cNvPr>
          <p:cNvSpPr txBox="1"/>
          <p:nvPr/>
        </p:nvSpPr>
        <p:spPr>
          <a:xfrm>
            <a:off x="6096000" y="4211224"/>
            <a:ext cx="117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res.send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30631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7E51-170A-5997-9FAC-4F9A90C2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520A-C33D-C03F-F921-29C97BA2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Installing express</a:t>
            </a:r>
          </a:p>
          <a:p>
            <a:r>
              <a:rPr lang="en-US" dirty="0"/>
              <a:t>Adding middleware</a:t>
            </a:r>
          </a:p>
          <a:p>
            <a:r>
              <a:rPr lang="en-US" dirty="0"/>
              <a:t>How middleware works</a:t>
            </a:r>
          </a:p>
          <a:p>
            <a:r>
              <a:rPr lang="en-US" dirty="0"/>
              <a:t>Looking behind the scenes</a:t>
            </a:r>
          </a:p>
          <a:p>
            <a:r>
              <a:rPr lang="en-US" dirty="0"/>
              <a:t>Handling different routes</a:t>
            </a:r>
          </a:p>
          <a:p>
            <a:r>
              <a:rPr lang="en-US" dirty="0"/>
              <a:t>Parsing incoming requests</a:t>
            </a:r>
          </a:p>
          <a:p>
            <a:r>
              <a:rPr lang="en-US" dirty="0"/>
              <a:t>Limiting Middleware Execution to POST Requests</a:t>
            </a:r>
          </a:p>
          <a:p>
            <a:r>
              <a:rPr lang="en-US" dirty="0"/>
              <a:t>Using Express Router</a:t>
            </a:r>
          </a:p>
          <a:p>
            <a:r>
              <a:rPr lang="en-US"/>
              <a:t>Adding a 404 error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35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F3D4-DF2B-F134-5B6A-6BEB9B0C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871F9-6B49-C49D-B0F2-5C6BC0542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Project Using Express.js</a:t>
            </a:r>
          </a:p>
          <a:p>
            <a:pPr marL="0" indent="0">
              <a:buNone/>
            </a:pPr>
            <a:r>
              <a:rPr lang="en-US" dirty="0"/>
              <a:t>‘npm install express-generator –g’</a:t>
            </a:r>
          </a:p>
          <a:p>
            <a:pPr marL="0" indent="0">
              <a:buNone/>
            </a:pPr>
            <a:r>
              <a:rPr lang="en-US" dirty="0"/>
              <a:t>‘express –-view=</a:t>
            </a:r>
            <a:r>
              <a:rPr lang="en-US" dirty="0" err="1"/>
              <a:t>hbs</a:t>
            </a:r>
            <a:r>
              <a:rPr lang="en-US" dirty="0"/>
              <a:t> nodeexp1’</a:t>
            </a:r>
          </a:p>
          <a:p>
            <a:pPr marL="0" indent="0">
              <a:buNone/>
            </a:pPr>
            <a:r>
              <a:rPr lang="en-US" dirty="0"/>
              <a:t>‘npm </a:t>
            </a:r>
            <a:r>
              <a:rPr lang="en-US" dirty="0" err="1"/>
              <a:t>i</a:t>
            </a:r>
            <a:r>
              <a:rPr lang="en-US" dirty="0"/>
              <a:t> '</a:t>
            </a:r>
          </a:p>
        </p:txBody>
      </p:sp>
    </p:spTree>
    <p:extLst>
      <p:ext uri="{BB962C8B-B14F-4D97-AF65-F5344CB8AC3E}">
        <p14:creationId xmlns:p14="http://schemas.microsoft.com/office/powerpoint/2010/main" val="42379260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1381A-0A74-7A9C-E212-D66D07761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702"/>
            <a:ext cx="10515600" cy="6194323"/>
          </a:xfrm>
        </p:spPr>
        <p:txBody>
          <a:bodyPr/>
          <a:lstStyle/>
          <a:p>
            <a:r>
              <a:rPr lang="en-US" dirty="0"/>
              <a:t>Change template engine in Node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GET &amp; </a:t>
            </a:r>
            <a:r>
              <a:rPr lang="en-US"/>
              <a:t>POST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17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92896-B1F3-F12F-F3F5-B96267924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219"/>
            <a:ext cx="10515600" cy="5896744"/>
          </a:xfrm>
        </p:spPr>
        <p:txBody>
          <a:bodyPr/>
          <a:lstStyle/>
          <a:p>
            <a:r>
              <a:rPr lang="en-US" dirty="0"/>
              <a:t>Using express router</a:t>
            </a:r>
          </a:p>
          <a:p>
            <a:r>
              <a:rPr lang="en-US" dirty="0"/>
              <a:t>Adding a 404 error page</a:t>
            </a:r>
          </a:p>
          <a:p>
            <a:r>
              <a:rPr lang="en-US" dirty="0"/>
              <a:t>Filtering paths</a:t>
            </a:r>
          </a:p>
          <a:p>
            <a:r>
              <a:rPr lang="en-US" dirty="0"/>
              <a:t>Creating HTML Pages</a:t>
            </a:r>
          </a:p>
          <a:p>
            <a:r>
              <a:rPr lang="en-US" dirty="0"/>
              <a:t>Serving HTML Pages</a:t>
            </a:r>
          </a:p>
          <a:p>
            <a:r>
              <a:rPr lang="en-US" dirty="0"/>
              <a:t>Returning 404 page</a:t>
            </a:r>
          </a:p>
          <a:p>
            <a:r>
              <a:rPr lang="en-US" dirty="0"/>
              <a:t>using helper function for navigation</a:t>
            </a:r>
          </a:p>
          <a:p>
            <a:r>
              <a:rPr lang="en-US" dirty="0"/>
              <a:t>Styling our Pages</a:t>
            </a:r>
          </a:p>
          <a:p>
            <a:r>
              <a:rPr lang="en-US" dirty="0"/>
              <a:t>Serving files statically</a:t>
            </a:r>
          </a:p>
        </p:txBody>
      </p:sp>
    </p:spTree>
    <p:extLst>
      <p:ext uri="{BB962C8B-B14F-4D97-AF65-F5344CB8AC3E}">
        <p14:creationId xmlns:p14="http://schemas.microsoft.com/office/powerpoint/2010/main" val="1779350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BF159-E2B3-BBDB-915B-5175E6E46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333E14-4FC9-53FF-0C46-0F805DFE1775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023AE32-B2B9-50EC-7F0D-B47C86B39FDA}"/>
              </a:ext>
            </a:extLst>
          </p:cNvPr>
          <p:cNvGrpSpPr/>
          <p:nvPr/>
        </p:nvGrpSpPr>
        <p:grpSpPr>
          <a:xfrm>
            <a:off x="318052" y="766897"/>
            <a:ext cx="5274366" cy="2983468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6EBE83-A496-4F7D-BED2-DE77A95FB141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Express.js is Node.js framework – a package that adds a bunch of utility functions and tools and a clear set of rules on how the app should be built (middleware!)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It’s highly extensible and other packages can be plugged into it (middleware!)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1A0616A-F6EA-4089-6749-A416D659FBFC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What is Express.js?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9540D23-7FE9-E506-BEAB-E066CADB44A9}"/>
              </a:ext>
            </a:extLst>
          </p:cNvPr>
          <p:cNvSpPr/>
          <p:nvPr/>
        </p:nvSpPr>
        <p:spPr>
          <a:xfrm>
            <a:off x="6599584" y="1296983"/>
            <a:ext cx="5274366" cy="24533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filter requests by path and method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If you filter by method, paths are matched exactly, otherwise, the first segment of a URL is matched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use the </a:t>
            </a:r>
            <a:r>
              <a:rPr lang="en-US" dirty="0" err="1"/>
              <a:t>express.Router</a:t>
            </a:r>
            <a:r>
              <a:rPr lang="en-US" dirty="0"/>
              <a:t>() to split your routes across files </a:t>
            </a:r>
            <a:r>
              <a:rPr lang="en-US" dirty="0" err="1"/>
              <a:t>elegately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EED2D-8FAF-A012-81EA-47F131BF8DBD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Routing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CC5EFD-6434-5727-A713-6876F3AC7F13}"/>
              </a:ext>
            </a:extLst>
          </p:cNvPr>
          <p:cNvSpPr/>
          <p:nvPr/>
        </p:nvSpPr>
        <p:spPr>
          <a:xfrm>
            <a:off x="5973097" y="4675093"/>
            <a:ext cx="606650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You’re not limited to serving dummy text as a response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</a:t>
            </a:r>
            <a:r>
              <a:rPr lang="en-US" dirty="0" err="1"/>
              <a:t>sendFile</a:t>
            </a:r>
            <a:r>
              <a:rPr lang="en-US" dirty="0"/>
              <a:t>() to your users – e.g. HTML files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If a request is directly made for a file(e.g. a .</a:t>
            </a:r>
            <a:r>
              <a:rPr lang="en-US" dirty="0" err="1"/>
              <a:t>css</a:t>
            </a:r>
            <a:r>
              <a:rPr lang="en-US" dirty="0"/>
              <a:t> file is requested), you can enable static  serving for such files via </a:t>
            </a:r>
            <a:r>
              <a:rPr lang="en-US" dirty="0" err="1"/>
              <a:t>express.static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8F11DD-B5AA-A527-D51B-FA7F555CE02A}"/>
              </a:ext>
            </a:extLst>
          </p:cNvPr>
          <p:cNvSpPr/>
          <p:nvPr/>
        </p:nvSpPr>
        <p:spPr>
          <a:xfrm>
            <a:off x="5973100" y="4007588"/>
            <a:ext cx="6066504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Serve Files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CC430D-BC77-A6D0-1D8E-9004B76E1474}"/>
              </a:ext>
            </a:extLst>
          </p:cNvPr>
          <p:cNvSpPr/>
          <p:nvPr/>
        </p:nvSpPr>
        <p:spPr>
          <a:xfrm>
            <a:off x="318051" y="4324969"/>
            <a:ext cx="527436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Express.js relies heavily on middleware functions – you can easily add them by calling use().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Middleware functions handle a request and should call next() to forward the request to the next function in line or send a response.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D12647-8B66-2947-2115-435187C2EAFC}"/>
              </a:ext>
            </a:extLst>
          </p:cNvPr>
          <p:cNvSpPr/>
          <p:nvPr/>
        </p:nvSpPr>
        <p:spPr>
          <a:xfrm>
            <a:off x="318052" y="3928606"/>
            <a:ext cx="527436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Middleware, next() and res()</a:t>
            </a:r>
          </a:p>
        </p:txBody>
      </p:sp>
    </p:spTree>
    <p:extLst>
      <p:ext uri="{BB962C8B-B14F-4D97-AF65-F5344CB8AC3E}">
        <p14:creationId xmlns:p14="http://schemas.microsoft.com/office/powerpoint/2010/main" val="4086697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7BB0-394E-193E-AAB2-84A5A823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7828E-23B8-D2F5-4E5C-42D3F06C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Sharing Data Across Requests &amp; Users</a:t>
            </a:r>
          </a:p>
          <a:p>
            <a:r>
              <a:rPr lang="en-US" dirty="0"/>
              <a:t>Installing &amp; implementing Pug</a:t>
            </a:r>
          </a:p>
          <a:p>
            <a:r>
              <a:rPr lang="en-US" dirty="0"/>
              <a:t>Converting HTML files to Pug</a:t>
            </a:r>
          </a:p>
          <a:p>
            <a:r>
              <a:rPr lang="en-US" dirty="0"/>
              <a:t>Adding a Layout</a:t>
            </a:r>
          </a:p>
          <a:p>
            <a:r>
              <a:rPr lang="en-US" dirty="0"/>
              <a:t>Working with Handlebars</a:t>
            </a:r>
          </a:p>
          <a:p>
            <a:r>
              <a:rPr lang="en-US" dirty="0"/>
              <a:t>Converting our project to handlebars</a:t>
            </a:r>
          </a:p>
          <a:p>
            <a:r>
              <a:rPr lang="en-US" dirty="0"/>
              <a:t>Adding the layout to Handlebars</a:t>
            </a:r>
          </a:p>
          <a:p>
            <a:r>
              <a:rPr lang="en-US" dirty="0"/>
              <a:t>Working with EJS</a:t>
            </a:r>
          </a:p>
          <a:p>
            <a:r>
              <a:rPr lang="en-US" dirty="0"/>
              <a:t>Working on the layout with Partials</a:t>
            </a:r>
          </a:p>
        </p:txBody>
      </p:sp>
    </p:spTree>
    <p:extLst>
      <p:ext uri="{BB962C8B-B14F-4D97-AF65-F5344CB8AC3E}">
        <p14:creationId xmlns:p14="http://schemas.microsoft.com/office/powerpoint/2010/main" val="342095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63D2F-7B15-84E6-8E19-8B1B6886C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AFD1-81E8-2408-FB99-25CDA3712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Alternatives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FACC9-81E3-13B8-F9CF-3415E68F7363}"/>
              </a:ext>
            </a:extLst>
          </p:cNvPr>
          <p:cNvSpPr txBox="1"/>
          <p:nvPr/>
        </p:nvSpPr>
        <p:spPr>
          <a:xfrm>
            <a:off x="2493988" y="2505670"/>
            <a:ext cx="25691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Ruby,</a:t>
            </a:r>
          </a:p>
          <a:p>
            <a:r>
              <a:rPr lang="en-US" dirty="0" err="1"/>
              <a:t>Asp.net</a:t>
            </a:r>
            <a:endParaRPr lang="en-US" dirty="0"/>
          </a:p>
          <a:p>
            <a:r>
              <a:rPr lang="en-US" dirty="0"/>
              <a:t>Django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no clear winner.</a:t>
            </a:r>
          </a:p>
        </p:txBody>
      </p:sp>
    </p:spTree>
    <p:extLst>
      <p:ext uri="{BB962C8B-B14F-4D97-AF65-F5344CB8AC3E}">
        <p14:creationId xmlns:p14="http://schemas.microsoft.com/office/powerpoint/2010/main" val="39002492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9890-93A4-8F78-C9B2-BFB85570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Engines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41AEFA-1371-423A-9CB0-C1193B1C7CB1}"/>
              </a:ext>
            </a:extLst>
          </p:cNvPr>
          <p:cNvSpPr/>
          <p:nvPr/>
        </p:nvSpPr>
        <p:spPr>
          <a:xfrm>
            <a:off x="3834581" y="1690688"/>
            <a:ext cx="3996813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HTMLish</a:t>
            </a:r>
            <a:r>
              <a:rPr lang="en-US" dirty="0"/>
              <a:t> Template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897EE5-B5FF-5A29-ADD3-58AABF84C979}"/>
              </a:ext>
            </a:extLst>
          </p:cNvPr>
          <p:cNvSpPr/>
          <p:nvPr/>
        </p:nvSpPr>
        <p:spPr>
          <a:xfrm>
            <a:off x="3834580" y="4439264"/>
            <a:ext cx="3996813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Placeholders/Snippets with HTML Content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8D8B1-505D-E86C-C8CE-E0961CB8D374}"/>
              </a:ext>
            </a:extLst>
          </p:cNvPr>
          <p:cNvSpPr/>
          <p:nvPr/>
        </p:nvSpPr>
        <p:spPr>
          <a:xfrm>
            <a:off x="3834581" y="5897563"/>
            <a:ext cx="3996813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DCE2E8-AF67-6DDF-F483-7830DF7F6A3C}"/>
              </a:ext>
            </a:extLst>
          </p:cNvPr>
          <p:cNvSpPr/>
          <p:nvPr/>
        </p:nvSpPr>
        <p:spPr>
          <a:xfrm>
            <a:off x="8893277" y="3198813"/>
            <a:ext cx="3052916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Templating Engine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76632A-1CCF-48A3-653B-F125DA34A4DC}"/>
              </a:ext>
            </a:extLst>
          </p:cNvPr>
          <p:cNvSpPr/>
          <p:nvPr/>
        </p:nvSpPr>
        <p:spPr>
          <a:xfrm>
            <a:off x="245807" y="3016251"/>
            <a:ext cx="3052917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Node/Express Content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5AB2FF31-EB98-C5E5-160A-D25A5DACEFDF}"/>
              </a:ext>
            </a:extLst>
          </p:cNvPr>
          <p:cNvSpPr/>
          <p:nvPr/>
        </p:nvSpPr>
        <p:spPr>
          <a:xfrm>
            <a:off x="5309419" y="2625213"/>
            <a:ext cx="1106129" cy="15633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02EAAACB-E245-6014-B805-F9754010C855}"/>
              </a:ext>
            </a:extLst>
          </p:cNvPr>
          <p:cNvSpPr/>
          <p:nvPr/>
        </p:nvSpPr>
        <p:spPr>
          <a:xfrm>
            <a:off x="5279921" y="5167312"/>
            <a:ext cx="816079" cy="6489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125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39A3-B9F2-B2FC-6BF5-F40E6141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Templating Engines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F1E430-805B-380F-6D2D-F588B4BFE72A}"/>
              </a:ext>
            </a:extLst>
          </p:cNvPr>
          <p:cNvSpPr/>
          <p:nvPr/>
        </p:nvSpPr>
        <p:spPr>
          <a:xfrm>
            <a:off x="486697" y="1572701"/>
            <a:ext cx="1887794" cy="6690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EADB7D-7D28-B0D3-290B-9731C6BE910A}"/>
              </a:ext>
            </a:extLst>
          </p:cNvPr>
          <p:cNvSpPr/>
          <p:nvPr/>
        </p:nvSpPr>
        <p:spPr>
          <a:xfrm>
            <a:off x="4675239" y="1543204"/>
            <a:ext cx="1887794" cy="669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Pug (Jade)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783EC6-2ECC-913B-D3BF-4FCE5D0D7748}"/>
              </a:ext>
            </a:extLst>
          </p:cNvPr>
          <p:cNvSpPr/>
          <p:nvPr/>
        </p:nvSpPr>
        <p:spPr>
          <a:xfrm>
            <a:off x="9398409" y="1572701"/>
            <a:ext cx="1887794" cy="669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Handlebars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18833-A05D-A324-4499-B95C31ED7CA3}"/>
              </a:ext>
            </a:extLst>
          </p:cNvPr>
          <p:cNvSpPr/>
          <p:nvPr/>
        </p:nvSpPr>
        <p:spPr>
          <a:xfrm>
            <a:off x="486697" y="2861187"/>
            <a:ext cx="2772697" cy="5678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&lt;p&gt; &lt;%= name %&gt; &lt;/p&gt;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C2E0FD-44D6-6679-46D6-488E44F35AC0}"/>
              </a:ext>
            </a:extLst>
          </p:cNvPr>
          <p:cNvSpPr/>
          <p:nvPr/>
        </p:nvSpPr>
        <p:spPr>
          <a:xfrm>
            <a:off x="4232787" y="2890890"/>
            <a:ext cx="2772697" cy="5678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 #{name}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7E8835-0B14-0C24-6CEF-F4E310EFB50B}"/>
              </a:ext>
            </a:extLst>
          </p:cNvPr>
          <p:cNvSpPr/>
          <p:nvPr/>
        </p:nvSpPr>
        <p:spPr>
          <a:xfrm>
            <a:off x="8581103" y="2894474"/>
            <a:ext cx="2772697" cy="5678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&lt;p&gt;  { { name } } &lt;/p&gt;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F59BF8-9E70-3A48-AB0D-F42A7BB565D2}"/>
              </a:ext>
            </a:extLst>
          </p:cNvPr>
          <p:cNvSpPr/>
          <p:nvPr/>
        </p:nvSpPr>
        <p:spPr>
          <a:xfrm>
            <a:off x="589936" y="4739608"/>
            <a:ext cx="2772697" cy="14547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normal HTML and plain JS in your </a:t>
            </a:r>
            <a:r>
              <a:rPr lang="en-US" dirty="0" err="1"/>
              <a:t>templats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1EB91B-CD5E-2103-468D-740D290C53C8}"/>
              </a:ext>
            </a:extLst>
          </p:cNvPr>
          <p:cNvSpPr/>
          <p:nvPr/>
        </p:nvSpPr>
        <p:spPr>
          <a:xfrm>
            <a:off x="4232786" y="4677237"/>
            <a:ext cx="2772697" cy="14547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minimal HTML and custom template language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1FF40-1680-EB0D-7A1E-9E2D655AD6EB}"/>
              </a:ext>
            </a:extLst>
          </p:cNvPr>
          <p:cNvSpPr/>
          <p:nvPr/>
        </p:nvSpPr>
        <p:spPr>
          <a:xfrm>
            <a:off x="8581102" y="4666073"/>
            <a:ext cx="2772697" cy="14547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normal HTML and custom template language</a:t>
            </a:r>
          </a:p>
        </p:txBody>
      </p:sp>
    </p:spTree>
    <p:extLst>
      <p:ext uri="{BB962C8B-B14F-4D97-AF65-F5344CB8AC3E}">
        <p14:creationId xmlns:p14="http://schemas.microsoft.com/office/powerpoint/2010/main" val="33644370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7F24-0E9F-1471-5218-E9248540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 (MVC)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F4475A-0DA8-6E6E-4509-40063F4FF444}"/>
              </a:ext>
            </a:extLst>
          </p:cNvPr>
          <p:cNvCxnSpPr/>
          <p:nvPr/>
        </p:nvCxnSpPr>
        <p:spPr>
          <a:xfrm>
            <a:off x="838200" y="2394065"/>
            <a:ext cx="83723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90140C-649F-7C86-7592-502F5840BCFA}"/>
              </a:ext>
            </a:extLst>
          </p:cNvPr>
          <p:cNvSpPr txBox="1"/>
          <p:nvPr/>
        </p:nvSpPr>
        <p:spPr>
          <a:xfrm>
            <a:off x="2660072" y="2805055"/>
            <a:ext cx="3686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Structing your Code</a:t>
            </a:r>
          </a:p>
        </p:txBody>
      </p:sp>
    </p:spTree>
    <p:extLst>
      <p:ext uri="{BB962C8B-B14F-4D97-AF65-F5344CB8AC3E}">
        <p14:creationId xmlns:p14="http://schemas.microsoft.com/office/powerpoint/2010/main" val="15349460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AC6A-E2CE-F718-5AF2-76AD030F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</a:t>
            </a:r>
            <a:r>
              <a:rPr lang="en-US" dirty="0" err="1"/>
              <a:t>MVc</a:t>
            </a:r>
            <a:r>
              <a:rPr lang="en-US" dirty="0"/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2F0D6C-76FF-452B-54EF-328E73425007}"/>
              </a:ext>
            </a:extLst>
          </p:cNvPr>
          <p:cNvSpPr/>
          <p:nvPr/>
        </p:nvSpPr>
        <p:spPr>
          <a:xfrm>
            <a:off x="681644" y="2111433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F244F8-8BA0-6F6D-35B6-C303ED60A85D}"/>
              </a:ext>
            </a:extLst>
          </p:cNvPr>
          <p:cNvSpPr/>
          <p:nvPr/>
        </p:nvSpPr>
        <p:spPr>
          <a:xfrm>
            <a:off x="665019" y="2863735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4FA3D8-8C2F-C8B4-2668-7E3419881C3C}"/>
              </a:ext>
            </a:extLst>
          </p:cNvPr>
          <p:cNvSpPr/>
          <p:nvPr/>
        </p:nvSpPr>
        <p:spPr>
          <a:xfrm>
            <a:off x="681644" y="3761509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Connecting your Models and your Views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6A6987-E57A-7C25-9697-A4D412CDFCFE}"/>
              </a:ext>
            </a:extLst>
          </p:cNvPr>
          <p:cNvSpPr/>
          <p:nvPr/>
        </p:nvSpPr>
        <p:spPr>
          <a:xfrm>
            <a:off x="681644" y="5120640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Contains the “in-between logic”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FBA7BD-D953-0116-15DE-6F3FFE633B33}"/>
              </a:ext>
            </a:extLst>
          </p:cNvPr>
          <p:cNvSpPr/>
          <p:nvPr/>
        </p:nvSpPr>
        <p:spPr>
          <a:xfrm>
            <a:off x="4572001" y="2818015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108F63-79DF-0BCF-B72E-A7C15AF909B5}"/>
              </a:ext>
            </a:extLst>
          </p:cNvPr>
          <p:cNvSpPr/>
          <p:nvPr/>
        </p:nvSpPr>
        <p:spPr>
          <a:xfrm>
            <a:off x="4572000" y="3761509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the users sees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426D1-9F65-DD70-F04D-B7D4D2DF8459}"/>
              </a:ext>
            </a:extLst>
          </p:cNvPr>
          <p:cNvSpPr/>
          <p:nvPr/>
        </p:nvSpPr>
        <p:spPr>
          <a:xfrm>
            <a:off x="4572000" y="5120640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Decoupled from your application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6E2D93-74FB-91EB-BFED-03BC96CC67F7}"/>
              </a:ext>
            </a:extLst>
          </p:cNvPr>
          <p:cNvSpPr/>
          <p:nvPr/>
        </p:nvSpPr>
        <p:spPr>
          <a:xfrm>
            <a:off x="8096597" y="2840398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5E48E9-0514-2666-1F95-43E721B5414D}"/>
              </a:ext>
            </a:extLst>
          </p:cNvPr>
          <p:cNvSpPr/>
          <p:nvPr/>
        </p:nvSpPr>
        <p:spPr>
          <a:xfrm>
            <a:off x="8179724" y="3761509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Represent your data in your 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559547-0BF4-4647-A930-6FAA21A0076F}"/>
              </a:ext>
            </a:extLst>
          </p:cNvPr>
          <p:cNvSpPr/>
          <p:nvPr/>
        </p:nvSpPr>
        <p:spPr>
          <a:xfrm>
            <a:off x="8179724" y="5120640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with your data (e.g. save, fetch)</a:t>
            </a:r>
          </a:p>
        </p:txBody>
      </p:sp>
    </p:spTree>
    <p:extLst>
      <p:ext uri="{BB962C8B-B14F-4D97-AF65-F5344CB8AC3E}">
        <p14:creationId xmlns:p14="http://schemas.microsoft.com/office/powerpoint/2010/main" val="16726455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F22F-DCB4-F60E-1E4F-740F2694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491E3-6588-A63E-260E-5E12FC40A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controllers</a:t>
            </a:r>
          </a:p>
          <a:p>
            <a:r>
              <a:rPr lang="en-US" dirty="0"/>
              <a:t>Finishing the controllers</a:t>
            </a:r>
          </a:p>
          <a:p>
            <a:r>
              <a:rPr lang="en-US" dirty="0"/>
              <a:t>Adding a product model</a:t>
            </a:r>
          </a:p>
          <a:p>
            <a:r>
              <a:rPr lang="en-US" dirty="0"/>
              <a:t>Storing data in files via the Modal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946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E80FC-E76D-39F3-226A-EE065185D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EC4226-A5C3-DC96-F9C5-1CA16C5FA604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C8F506-AD23-EDE9-7C93-01B5D2FD64F6}"/>
              </a:ext>
            </a:extLst>
          </p:cNvPr>
          <p:cNvGrpSpPr/>
          <p:nvPr/>
        </p:nvGrpSpPr>
        <p:grpSpPr>
          <a:xfrm>
            <a:off x="318052" y="766897"/>
            <a:ext cx="5274366" cy="2983468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7900AF-F5CA-4DF9-D050-EBA7FFCBAC7D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Responsible for representing your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Responsible for managing your data (saving, fetching,…)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Doesn’t matter if you manage data in memory, fields, databases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Contains data-related logic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99C237-6150-6104-4430-D742A93FB490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Model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D195CB7-1A1C-AA40-ADC9-ACE1DF547C29}"/>
              </a:ext>
            </a:extLst>
          </p:cNvPr>
          <p:cNvSpPr/>
          <p:nvPr/>
        </p:nvSpPr>
        <p:spPr>
          <a:xfrm>
            <a:off x="6599584" y="1296983"/>
            <a:ext cx="5274366" cy="24533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Connects Model and View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Should only make sure that the two can communicate(in both directions)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762386-71A3-A265-BAF6-1362DFBDFEF9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3E747-497C-2ADE-E9BE-A0DE3E67D8CC}"/>
              </a:ext>
            </a:extLst>
          </p:cNvPr>
          <p:cNvSpPr/>
          <p:nvPr/>
        </p:nvSpPr>
        <p:spPr>
          <a:xfrm>
            <a:off x="318051" y="4324969"/>
            <a:ext cx="527436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What the user sees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Shouldn’t contain too much logic(Handlebars!)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726433-93EA-1B19-1160-C651C52380F2}"/>
              </a:ext>
            </a:extLst>
          </p:cNvPr>
          <p:cNvSpPr/>
          <p:nvPr/>
        </p:nvSpPr>
        <p:spPr>
          <a:xfrm>
            <a:off x="318052" y="3928606"/>
            <a:ext cx="527436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8604123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CFB20D-4F55-0E4D-B199-ED983D9AECA9}"/>
              </a:ext>
            </a:extLst>
          </p:cNvPr>
          <p:cNvSpPr txBox="1"/>
          <p:nvPr/>
        </p:nvSpPr>
        <p:spPr>
          <a:xfrm>
            <a:off x="143691" y="2246810"/>
            <a:ext cx="11769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Dynamic Routes &amp; Advanced Models</a:t>
            </a:r>
          </a:p>
        </p:txBody>
      </p:sp>
    </p:spTree>
    <p:extLst>
      <p:ext uri="{BB962C8B-B14F-4D97-AF65-F5344CB8AC3E}">
        <p14:creationId xmlns:p14="http://schemas.microsoft.com/office/powerpoint/2010/main" val="3774440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2E7D-F11C-F65D-F324-285F1713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AF525-CCF1-6B0F-ED68-2123F35CC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Adding the Product ID to the Path</a:t>
            </a:r>
          </a:p>
          <a:p>
            <a:r>
              <a:rPr lang="en-US" dirty="0"/>
              <a:t>Extracting Dynamic Params</a:t>
            </a:r>
          </a:p>
          <a:p>
            <a:r>
              <a:rPr lang="en-US" dirty="0"/>
              <a:t>Loading Product Detail Data</a:t>
            </a:r>
          </a:p>
          <a:p>
            <a:r>
              <a:rPr lang="en-US" dirty="0"/>
              <a:t>Rendering the Product Detail View</a:t>
            </a:r>
          </a:p>
          <a:p>
            <a:r>
              <a:rPr lang="en-US" dirty="0"/>
              <a:t>Passing Data with POST Requests</a:t>
            </a:r>
          </a:p>
          <a:p>
            <a:r>
              <a:rPr lang="en-US" dirty="0"/>
              <a:t>Adding Cart Model</a:t>
            </a:r>
          </a:p>
          <a:p>
            <a:r>
              <a:rPr lang="en-US" dirty="0"/>
              <a:t>Using Query Params</a:t>
            </a:r>
          </a:p>
          <a:p>
            <a:r>
              <a:rPr lang="en-US" dirty="0"/>
              <a:t>Pre-Populating the Edit Product Page with Data</a:t>
            </a:r>
          </a:p>
          <a:p>
            <a:r>
              <a:rPr lang="en-US" dirty="0"/>
              <a:t>Linking to the Edit Page</a:t>
            </a:r>
          </a:p>
          <a:p>
            <a:r>
              <a:rPr lang="en-US" dirty="0"/>
              <a:t>Editing the Product Data</a:t>
            </a:r>
          </a:p>
          <a:p>
            <a:r>
              <a:rPr lang="en-US" dirty="0"/>
              <a:t>Adding the Product-delete Functionality</a:t>
            </a:r>
          </a:p>
          <a:p>
            <a:r>
              <a:rPr lang="en-US" dirty="0"/>
              <a:t>Deleting Cart Items</a:t>
            </a:r>
          </a:p>
          <a:p>
            <a:r>
              <a:rPr lang="en-US" dirty="0"/>
              <a:t>Displaying Cart Items on the Cart Page</a:t>
            </a:r>
          </a:p>
        </p:txBody>
      </p:sp>
    </p:spTree>
    <p:extLst>
      <p:ext uri="{BB962C8B-B14F-4D97-AF65-F5344CB8AC3E}">
        <p14:creationId xmlns:p14="http://schemas.microsoft.com/office/powerpoint/2010/main" val="4953983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C042B-9973-539E-D080-EC2D59462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E0AFF-F238-2EBC-A280-ED84BACB478F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B02129-CB01-450E-EA86-A60041C4705F}"/>
              </a:ext>
            </a:extLst>
          </p:cNvPr>
          <p:cNvGrpSpPr/>
          <p:nvPr/>
        </p:nvGrpSpPr>
        <p:grpSpPr>
          <a:xfrm>
            <a:off x="318052" y="766897"/>
            <a:ext cx="5274366" cy="5137514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B0EA84-1FD9-3D46-B428-AF754A7DE93A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You can pass dynamic path segments by adding a “:” to the Express router path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The name you add after ”:” is the name by which you can extract the data on </a:t>
              </a:r>
              <a:r>
                <a:rPr lang="en-US" sz="2000" dirty="0" err="1"/>
                <a:t>req.params</a:t>
              </a:r>
              <a:r>
                <a:rPr lang="en-US" sz="2000" dirty="0"/>
                <a:t>.&lt;name&gt;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Optional (query) parameters can also be passed(?param=</a:t>
              </a:r>
              <a:r>
                <a:rPr lang="en-US" sz="2000" dirty="0" err="1"/>
                <a:t>value&amp;b</a:t>
              </a:r>
              <a:r>
                <a:rPr lang="en-US" sz="2000" dirty="0"/>
                <a:t>=2)and extracted(</a:t>
              </a:r>
              <a:r>
                <a:rPr lang="en-US" sz="2000" dirty="0" err="1"/>
                <a:t>req.query.myParam</a:t>
              </a:r>
              <a:r>
                <a:rPr lang="en-US" sz="2000" dirty="0"/>
                <a:t>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540BA2-1739-53E9-F842-3E58A607D288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Dynamic Routing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1154DC9-28E6-4B0F-C337-622CBBC19D16}"/>
              </a:ext>
            </a:extLst>
          </p:cNvPr>
          <p:cNvSpPr/>
          <p:nvPr/>
        </p:nvSpPr>
        <p:spPr>
          <a:xfrm>
            <a:off x="6599584" y="1296983"/>
            <a:ext cx="5274366" cy="46074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 cart model was added – it holds static methods only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interact between models (e.g. delete cart item if a product is deleted)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Working with files for data storage is suboptimal for bigger amounts of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E563D2-D181-ECED-C7BE-C89BC94E6F1F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More on Models</a:t>
            </a:r>
          </a:p>
        </p:txBody>
      </p:sp>
    </p:spTree>
    <p:extLst>
      <p:ext uri="{BB962C8B-B14F-4D97-AF65-F5344CB8AC3E}">
        <p14:creationId xmlns:p14="http://schemas.microsoft.com/office/powerpoint/2010/main" val="38237432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1226EF-AF74-14AF-D997-25264F04C215}"/>
              </a:ext>
            </a:extLst>
          </p:cNvPr>
          <p:cNvSpPr txBox="1"/>
          <p:nvPr/>
        </p:nvSpPr>
        <p:spPr>
          <a:xfrm>
            <a:off x="5081451" y="1175657"/>
            <a:ext cx="160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vs NoSQL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3F60F9-A6BD-B1D5-C5FB-D433F5DA50F4}"/>
              </a:ext>
            </a:extLst>
          </p:cNvPr>
          <p:cNvSpPr/>
          <p:nvPr/>
        </p:nvSpPr>
        <p:spPr>
          <a:xfrm>
            <a:off x="509451" y="1867989"/>
            <a:ext cx="11351623" cy="574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Goal: Store Data and Make it Easily Accessible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60005C0E-BF2D-D726-DD5A-9B255058B332}"/>
              </a:ext>
            </a:extLst>
          </p:cNvPr>
          <p:cNvSpPr/>
          <p:nvPr/>
        </p:nvSpPr>
        <p:spPr>
          <a:xfrm>
            <a:off x="5473337" y="2704011"/>
            <a:ext cx="1110343" cy="11756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A2A7A5-4A86-3AF1-E93B-18D0A808EE5A}"/>
              </a:ext>
            </a:extLst>
          </p:cNvPr>
          <p:cNvSpPr/>
          <p:nvPr/>
        </p:nvSpPr>
        <p:spPr>
          <a:xfrm>
            <a:off x="509451" y="4140926"/>
            <a:ext cx="11351623" cy="574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 Database! (Quicker Access than with a File)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D0D82C-BA76-0B1A-A388-AC1C109A7153}"/>
              </a:ext>
            </a:extLst>
          </p:cNvPr>
          <p:cNvSpPr/>
          <p:nvPr/>
        </p:nvSpPr>
        <p:spPr>
          <a:xfrm>
            <a:off x="1489166" y="5473338"/>
            <a:ext cx="3122023" cy="600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Databases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C58F98-6954-3B26-CEA1-9A62720FB92E}"/>
              </a:ext>
            </a:extLst>
          </p:cNvPr>
          <p:cNvSpPr/>
          <p:nvPr/>
        </p:nvSpPr>
        <p:spPr>
          <a:xfrm>
            <a:off x="6932023" y="5473337"/>
            <a:ext cx="3122023" cy="600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 Databases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A8663-6053-803E-8A2A-83001FE7673B}"/>
              </a:ext>
            </a:extLst>
          </p:cNvPr>
          <p:cNvSpPr txBox="1"/>
          <p:nvPr/>
        </p:nvSpPr>
        <p:spPr>
          <a:xfrm>
            <a:off x="2404808" y="6229197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MySQL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BD746-D4FC-7A50-9526-80013F7E6530}"/>
              </a:ext>
            </a:extLst>
          </p:cNvPr>
          <p:cNvSpPr txBox="1"/>
          <p:nvPr/>
        </p:nvSpPr>
        <p:spPr>
          <a:xfrm>
            <a:off x="7952168" y="6229197"/>
            <a:ext cx="156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MongoDB</a:t>
            </a:r>
          </a:p>
        </p:txBody>
      </p:sp>
    </p:spTree>
    <p:extLst>
      <p:ext uri="{BB962C8B-B14F-4D97-AF65-F5344CB8AC3E}">
        <p14:creationId xmlns:p14="http://schemas.microsoft.com/office/powerpoint/2010/main" val="14739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98CD6-A8CC-CC1C-0D83-069DD4D11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B5FA-7FBC-3C0A-1CDE-A4A7D0F23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Course Outline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7B9281-1006-3E69-C3CD-29FAE802AC10}"/>
              </a:ext>
            </a:extLst>
          </p:cNvPr>
          <p:cNvSpPr txBox="1"/>
          <p:nvPr/>
        </p:nvSpPr>
        <p:spPr>
          <a:xfrm>
            <a:off x="375488" y="1046034"/>
            <a:ext cx="11562512" cy="563231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 Refresher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Efficient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Express.js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Templating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Model-View-Controller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routes &amp;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SQL (MySQL)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Sequelize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NoSQL (MongoDB)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Mongoose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Sessions &amp; Cookies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Sending E-Mails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 Depp Dive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Input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Uploads &amp; Downloads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Async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Handling 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API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REST API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async-await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0594118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02E0-9214-C0A9-9B03-485D7C8F2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567057" cy="719092"/>
          </a:xfrm>
        </p:spPr>
        <p:txBody>
          <a:bodyPr/>
          <a:lstStyle/>
          <a:p>
            <a:r>
              <a:rPr lang="en-US" dirty="0"/>
              <a:t>What’s SQL?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97FC29-C4B6-B8A7-153F-2115ED2CD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778814"/>
              </p:ext>
            </p:extLst>
          </p:nvPr>
        </p:nvGraphicFramePr>
        <p:xfrm>
          <a:off x="838200" y="1185545"/>
          <a:ext cx="6450874" cy="191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814">
                  <a:extLst>
                    <a:ext uri="{9D8B030D-6E8A-4147-A177-3AD203B41FA5}">
                      <a16:colId xmlns:a16="http://schemas.microsoft.com/office/drawing/2014/main" val="153569580"/>
                    </a:ext>
                  </a:extLst>
                </a:gridCol>
                <a:gridCol w="2415655">
                  <a:extLst>
                    <a:ext uri="{9D8B030D-6E8A-4147-A177-3AD203B41FA5}">
                      <a16:colId xmlns:a16="http://schemas.microsoft.com/office/drawing/2014/main" val="3195665159"/>
                    </a:ext>
                  </a:extLst>
                </a:gridCol>
                <a:gridCol w="2041345">
                  <a:extLst>
                    <a:ext uri="{9D8B030D-6E8A-4147-A177-3AD203B41FA5}">
                      <a16:colId xmlns:a16="http://schemas.microsoft.com/office/drawing/2014/main" val="2431613028"/>
                    </a:ext>
                  </a:extLst>
                </a:gridCol>
                <a:gridCol w="1368060">
                  <a:extLst>
                    <a:ext uri="{9D8B030D-6E8A-4147-A177-3AD203B41FA5}">
                      <a16:colId xmlns:a16="http://schemas.microsoft.com/office/drawing/2014/main" val="3566650025"/>
                    </a:ext>
                  </a:extLst>
                </a:gridCol>
              </a:tblGrid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Users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184475"/>
                  </a:ext>
                </a:extLst>
              </a:tr>
              <a:tr h="4873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ram@test.com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 Sharma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164337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mohan@test.com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Mohan Verma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521803"/>
                  </a:ext>
                </a:extLst>
              </a:tr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396209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927A327-AA16-84B2-D327-50AA502EEF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7170406"/>
              </p:ext>
            </p:extLst>
          </p:nvPr>
        </p:nvGraphicFramePr>
        <p:xfrm>
          <a:off x="838200" y="3911328"/>
          <a:ext cx="6450874" cy="191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814">
                  <a:extLst>
                    <a:ext uri="{9D8B030D-6E8A-4147-A177-3AD203B41FA5}">
                      <a16:colId xmlns:a16="http://schemas.microsoft.com/office/drawing/2014/main" val="153569580"/>
                    </a:ext>
                  </a:extLst>
                </a:gridCol>
                <a:gridCol w="2415655">
                  <a:extLst>
                    <a:ext uri="{9D8B030D-6E8A-4147-A177-3AD203B41FA5}">
                      <a16:colId xmlns:a16="http://schemas.microsoft.com/office/drawing/2014/main" val="3195665159"/>
                    </a:ext>
                  </a:extLst>
                </a:gridCol>
                <a:gridCol w="2041345">
                  <a:extLst>
                    <a:ext uri="{9D8B030D-6E8A-4147-A177-3AD203B41FA5}">
                      <a16:colId xmlns:a16="http://schemas.microsoft.com/office/drawing/2014/main" val="2431613028"/>
                    </a:ext>
                  </a:extLst>
                </a:gridCol>
                <a:gridCol w="1368060">
                  <a:extLst>
                    <a:ext uri="{9D8B030D-6E8A-4147-A177-3AD203B41FA5}">
                      <a16:colId xmlns:a16="http://schemas.microsoft.com/office/drawing/2014/main" val="3566650025"/>
                    </a:ext>
                  </a:extLst>
                </a:gridCol>
              </a:tblGrid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Products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184475"/>
                  </a:ext>
                </a:extLst>
              </a:tr>
              <a:tr h="4873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164337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521803"/>
                  </a:ext>
                </a:extLst>
              </a:tr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396209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79E2760-3109-C327-7AA2-7E28599041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5062080"/>
              </p:ext>
            </p:extLst>
          </p:nvPr>
        </p:nvGraphicFramePr>
        <p:xfrm>
          <a:off x="7511142" y="2639877"/>
          <a:ext cx="4463144" cy="191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80">
                  <a:extLst>
                    <a:ext uri="{9D8B030D-6E8A-4147-A177-3AD203B41FA5}">
                      <a16:colId xmlns:a16="http://schemas.microsoft.com/office/drawing/2014/main" val="153569580"/>
                    </a:ext>
                  </a:extLst>
                </a:gridCol>
                <a:gridCol w="1671311">
                  <a:extLst>
                    <a:ext uri="{9D8B030D-6E8A-4147-A177-3AD203B41FA5}">
                      <a16:colId xmlns:a16="http://schemas.microsoft.com/office/drawing/2014/main" val="3195665159"/>
                    </a:ext>
                  </a:extLst>
                </a:gridCol>
                <a:gridCol w="1412338">
                  <a:extLst>
                    <a:ext uri="{9D8B030D-6E8A-4147-A177-3AD203B41FA5}">
                      <a16:colId xmlns:a16="http://schemas.microsoft.com/office/drawing/2014/main" val="2431613028"/>
                    </a:ext>
                  </a:extLst>
                </a:gridCol>
                <a:gridCol w="946515">
                  <a:extLst>
                    <a:ext uri="{9D8B030D-6E8A-4147-A177-3AD203B41FA5}">
                      <a16:colId xmlns:a16="http://schemas.microsoft.com/office/drawing/2014/main" val="3566650025"/>
                    </a:ext>
                  </a:extLst>
                </a:gridCol>
              </a:tblGrid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Orders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184475"/>
                  </a:ext>
                </a:extLst>
              </a:tr>
              <a:tr h="4873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164337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521803"/>
                  </a:ext>
                </a:extLst>
              </a:tr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396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7047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9B91-369D-D051-6843-534D37AE4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SQL Database Characteristics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5CA3A-6C4E-EF53-5E05-709769F5FF24}"/>
              </a:ext>
            </a:extLst>
          </p:cNvPr>
          <p:cNvSpPr/>
          <p:nvPr/>
        </p:nvSpPr>
        <p:spPr>
          <a:xfrm>
            <a:off x="1410789" y="1567543"/>
            <a:ext cx="3644537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7C9009-FEA7-59B9-D9FB-ED98107E87B1}"/>
              </a:ext>
            </a:extLst>
          </p:cNvPr>
          <p:cNvSpPr/>
          <p:nvPr/>
        </p:nvSpPr>
        <p:spPr>
          <a:xfrm>
            <a:off x="1410789" y="2494689"/>
            <a:ext cx="1058091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E869BA-20B2-2E2D-73E8-98B8D5F4F77C}"/>
              </a:ext>
            </a:extLst>
          </p:cNvPr>
          <p:cNvSpPr/>
          <p:nvPr/>
        </p:nvSpPr>
        <p:spPr>
          <a:xfrm>
            <a:off x="2751910" y="2494689"/>
            <a:ext cx="1058092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476EC-3C81-FDBF-06FA-7258D8BC6C89}"/>
              </a:ext>
            </a:extLst>
          </p:cNvPr>
          <p:cNvSpPr/>
          <p:nvPr/>
        </p:nvSpPr>
        <p:spPr>
          <a:xfrm>
            <a:off x="4058196" y="2494689"/>
            <a:ext cx="1058092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5D6F09BF-5088-878A-CB1C-7F34A6D3C09A}"/>
              </a:ext>
            </a:extLst>
          </p:cNvPr>
          <p:cNvSpPr/>
          <p:nvPr/>
        </p:nvSpPr>
        <p:spPr>
          <a:xfrm rot="10961640">
            <a:off x="5355028" y="1659774"/>
            <a:ext cx="2050869" cy="75764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B91DA8-610E-00DC-73B0-E2287BD5AD2C}"/>
              </a:ext>
            </a:extLst>
          </p:cNvPr>
          <p:cNvSpPr/>
          <p:nvPr/>
        </p:nvSpPr>
        <p:spPr>
          <a:xfrm>
            <a:off x="7705599" y="1476894"/>
            <a:ext cx="3644537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Data (in a Table) </a:t>
            </a:r>
          </a:p>
          <a:p>
            <a:pPr algn="ctr"/>
            <a:r>
              <a:rPr lang="en-US" dirty="0"/>
              <a:t>has to fit!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FC0B67-5892-8F6F-6450-92A4ED56D503}"/>
              </a:ext>
            </a:extLst>
          </p:cNvPr>
          <p:cNvSpPr/>
          <p:nvPr/>
        </p:nvSpPr>
        <p:spPr>
          <a:xfrm>
            <a:off x="1693818" y="4095524"/>
            <a:ext cx="3644537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Relations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45C5B0-6B91-90B3-BBAC-3335CE35D4F2}"/>
              </a:ext>
            </a:extLst>
          </p:cNvPr>
          <p:cNvSpPr/>
          <p:nvPr/>
        </p:nvSpPr>
        <p:spPr>
          <a:xfrm>
            <a:off x="2272938" y="5022670"/>
            <a:ext cx="2016036" cy="463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3BBDF-F886-9824-DBFF-4DD513C7BD60}"/>
              </a:ext>
            </a:extLst>
          </p:cNvPr>
          <p:cNvSpPr/>
          <p:nvPr/>
        </p:nvSpPr>
        <p:spPr>
          <a:xfrm>
            <a:off x="2272938" y="5551398"/>
            <a:ext cx="2016036" cy="463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One-to-Many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B60233-0ED3-C86A-0601-B1A4AF8B3751}"/>
              </a:ext>
            </a:extLst>
          </p:cNvPr>
          <p:cNvSpPr/>
          <p:nvPr/>
        </p:nvSpPr>
        <p:spPr>
          <a:xfrm>
            <a:off x="2272938" y="6112149"/>
            <a:ext cx="2016036" cy="463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Many-to-Many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95C8D04D-D399-44C6-3B55-965952D16F70}"/>
              </a:ext>
            </a:extLst>
          </p:cNvPr>
          <p:cNvSpPr/>
          <p:nvPr/>
        </p:nvSpPr>
        <p:spPr>
          <a:xfrm rot="10961640">
            <a:off x="5638058" y="4143302"/>
            <a:ext cx="2050869" cy="75764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CAAA04-CA23-CDB5-E8A0-DB3ACDCDE681}"/>
              </a:ext>
            </a:extLst>
          </p:cNvPr>
          <p:cNvSpPr/>
          <p:nvPr/>
        </p:nvSpPr>
        <p:spPr>
          <a:xfrm>
            <a:off x="7988629" y="3960422"/>
            <a:ext cx="3644537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Tables are connected</a:t>
            </a:r>
          </a:p>
        </p:txBody>
      </p:sp>
    </p:spTree>
    <p:extLst>
      <p:ext uri="{BB962C8B-B14F-4D97-AF65-F5344CB8AC3E}">
        <p14:creationId xmlns:p14="http://schemas.microsoft.com/office/powerpoint/2010/main" val="31815687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59D7-DE40-CF65-EE19-F674B8C20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2C74-4CDF-5F8C-329C-61A81B68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(SQL Keywords/Syntax)</a:t>
            </a:r>
            <a:r>
              <a:rPr lang="en-US" dirty="0">
                <a:solidFill>
                  <a:srgbClr val="FF0000"/>
                </a:solidFill>
              </a:rPr>
              <a:t> *</a:t>
            </a:r>
            <a:r>
              <a:rPr lang="en-US" dirty="0"/>
              <a:t>(Parameters/Data) 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(SQL Keywords/Syntax) </a:t>
            </a:r>
            <a:r>
              <a:rPr lang="en-US" dirty="0">
                <a:solidFill>
                  <a:srgbClr val="FF0000"/>
                </a:solidFill>
              </a:rPr>
              <a:t>users WHERE</a:t>
            </a:r>
            <a:r>
              <a:rPr lang="en-US" dirty="0"/>
              <a:t> (SQL Keywords/Syntax) </a:t>
            </a:r>
            <a:r>
              <a:rPr lang="en-US" dirty="0">
                <a:solidFill>
                  <a:srgbClr val="FF0000"/>
                </a:solidFill>
              </a:rPr>
              <a:t>age &gt; 28</a:t>
            </a:r>
          </a:p>
        </p:txBody>
      </p:sp>
    </p:spTree>
    <p:extLst>
      <p:ext uri="{BB962C8B-B14F-4D97-AF65-F5344CB8AC3E}">
        <p14:creationId xmlns:p14="http://schemas.microsoft.com/office/powerpoint/2010/main" val="16051009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10F3-71DB-46CA-9EEE-66D0230F3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E0DFE-F01B-777E-E2FF-A5CADC667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MySQL</a:t>
            </a:r>
          </a:p>
          <a:p>
            <a:r>
              <a:rPr lang="en-US" dirty="0"/>
              <a:t>Connecting our app to the SQL Database</a:t>
            </a:r>
          </a:p>
          <a:p>
            <a:r>
              <a:rPr lang="en-US" dirty="0"/>
              <a:t>Basic SQL &amp; Creating a Table</a:t>
            </a:r>
          </a:p>
          <a:p>
            <a:r>
              <a:rPr lang="en-US" dirty="0"/>
              <a:t>Retrieving Data</a:t>
            </a:r>
          </a:p>
          <a:p>
            <a:r>
              <a:rPr lang="en-US" dirty="0"/>
              <a:t>Fetching Products from MySQL</a:t>
            </a:r>
          </a:p>
          <a:p>
            <a:r>
              <a:rPr lang="en-US" dirty="0"/>
              <a:t>Inserting data into the database</a:t>
            </a:r>
          </a:p>
          <a:p>
            <a:r>
              <a:rPr lang="en-US" dirty="0"/>
              <a:t>Fetching a single product with the where condition</a:t>
            </a:r>
          </a:p>
        </p:txBody>
      </p:sp>
    </p:spTree>
    <p:extLst>
      <p:ext uri="{BB962C8B-B14F-4D97-AF65-F5344CB8AC3E}">
        <p14:creationId xmlns:p14="http://schemas.microsoft.com/office/powerpoint/2010/main" val="20182955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A76E-40AB-6ADE-2BA2-C573A968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sequelize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67D41-C098-1A96-C97F-F096A705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Focus on Node.js, not on SQL</a:t>
            </a:r>
          </a:p>
        </p:txBody>
      </p:sp>
    </p:spTree>
    <p:extLst>
      <p:ext uri="{BB962C8B-B14F-4D97-AF65-F5344CB8AC3E}">
        <p14:creationId xmlns:p14="http://schemas.microsoft.com/office/powerpoint/2010/main" val="14356423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F5CA-D7C2-FF23-33F5-D9290971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Sequelize?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B3DC7-0C4A-B05A-C2F4-AB6EF3704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13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Object-relation mapping Library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2459D0-C9D9-E7DD-4BAA-0EBE6251B09A}"/>
              </a:ext>
            </a:extLst>
          </p:cNvPr>
          <p:cNvGrpSpPr/>
          <p:nvPr/>
        </p:nvGrpSpPr>
        <p:grpSpPr>
          <a:xfrm>
            <a:off x="699246" y="2581835"/>
            <a:ext cx="2380129" cy="2245659"/>
            <a:chOff x="699246" y="2581835"/>
            <a:chExt cx="2380129" cy="22456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B28E1D-ED3E-16B9-4800-592835FB182B}"/>
                </a:ext>
              </a:extLst>
            </p:cNvPr>
            <p:cNvSpPr/>
            <p:nvPr/>
          </p:nvSpPr>
          <p:spPr>
            <a:xfrm>
              <a:off x="699247" y="2581835"/>
              <a:ext cx="1317812" cy="389965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9AE58F-28A3-B377-D5C4-D94CB573B6EF}"/>
                </a:ext>
              </a:extLst>
            </p:cNvPr>
            <p:cNvSpPr/>
            <p:nvPr/>
          </p:nvSpPr>
          <p:spPr>
            <a:xfrm>
              <a:off x="699246" y="2971800"/>
              <a:ext cx="2380129" cy="1855694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Name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Age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Email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password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3C02C-94AB-B740-153D-AF89367D9F88}"/>
              </a:ext>
            </a:extLst>
          </p:cNvPr>
          <p:cNvGrpSpPr/>
          <p:nvPr/>
        </p:nvGrpSpPr>
        <p:grpSpPr>
          <a:xfrm>
            <a:off x="5759823" y="2407024"/>
            <a:ext cx="5593977" cy="2245659"/>
            <a:chOff x="699246" y="2581835"/>
            <a:chExt cx="2380129" cy="224565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F24257-4665-2CC5-4EE3-00260DEC602D}"/>
                </a:ext>
              </a:extLst>
            </p:cNvPr>
            <p:cNvSpPr/>
            <p:nvPr/>
          </p:nvSpPr>
          <p:spPr>
            <a:xfrm>
              <a:off x="699247" y="2581835"/>
              <a:ext cx="1317812" cy="389965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A4E341D-B241-A852-DF70-DE0EE636E8E2}"/>
                </a:ext>
              </a:extLst>
            </p:cNvPr>
            <p:cNvSpPr/>
            <p:nvPr/>
          </p:nvSpPr>
          <p:spPr>
            <a:xfrm>
              <a:off x="699246" y="2971800"/>
              <a:ext cx="2380129" cy="1855694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F344D96-C62B-7DF9-2FB2-69DE9177A5F3}"/>
              </a:ext>
            </a:extLst>
          </p:cNvPr>
          <p:cNvSpPr/>
          <p:nvPr/>
        </p:nvSpPr>
        <p:spPr>
          <a:xfrm>
            <a:off x="5997388" y="2948082"/>
            <a:ext cx="645459" cy="430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BE4DBC-B8FC-9B98-3343-5DFD6B5DD495}"/>
              </a:ext>
            </a:extLst>
          </p:cNvPr>
          <p:cNvSpPr/>
          <p:nvPr/>
        </p:nvSpPr>
        <p:spPr>
          <a:xfrm>
            <a:off x="7221071" y="2955741"/>
            <a:ext cx="874058" cy="430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1B146F-C0F6-D331-20A8-2C9029F09619}"/>
              </a:ext>
            </a:extLst>
          </p:cNvPr>
          <p:cNvSpPr/>
          <p:nvPr/>
        </p:nvSpPr>
        <p:spPr>
          <a:xfrm>
            <a:off x="8695765" y="2998694"/>
            <a:ext cx="645459" cy="430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AA06-4B1B-7C1E-E532-48B7F4589141}"/>
              </a:ext>
            </a:extLst>
          </p:cNvPr>
          <p:cNvSpPr/>
          <p:nvPr/>
        </p:nvSpPr>
        <p:spPr>
          <a:xfrm>
            <a:off x="9816354" y="2998694"/>
            <a:ext cx="1322294" cy="430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85F262-EFF1-8B04-47F2-D0B526651DF9}"/>
              </a:ext>
            </a:extLst>
          </p:cNvPr>
          <p:cNvSpPr/>
          <p:nvPr/>
        </p:nvSpPr>
        <p:spPr>
          <a:xfrm>
            <a:off x="5997388" y="3771529"/>
            <a:ext cx="645459" cy="43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99DB7-6042-0170-1D03-7FA0755D81F6}"/>
              </a:ext>
            </a:extLst>
          </p:cNvPr>
          <p:cNvSpPr/>
          <p:nvPr/>
        </p:nvSpPr>
        <p:spPr>
          <a:xfrm>
            <a:off x="7221071" y="3779188"/>
            <a:ext cx="874058" cy="43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554308-7A7C-6A76-E3C4-DAD41F80C45E}"/>
              </a:ext>
            </a:extLst>
          </p:cNvPr>
          <p:cNvSpPr/>
          <p:nvPr/>
        </p:nvSpPr>
        <p:spPr>
          <a:xfrm>
            <a:off x="8695765" y="3822141"/>
            <a:ext cx="645459" cy="43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4B5002-30AD-45F7-C2C2-4BCB51E6F77D}"/>
              </a:ext>
            </a:extLst>
          </p:cNvPr>
          <p:cNvSpPr/>
          <p:nvPr/>
        </p:nvSpPr>
        <p:spPr>
          <a:xfrm>
            <a:off x="9816354" y="3822141"/>
            <a:ext cx="1322294" cy="43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admin@12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0E6F6F-4579-9CF2-0AA0-95A949232DFE}"/>
              </a:ext>
            </a:extLst>
          </p:cNvPr>
          <p:cNvSpPr/>
          <p:nvPr/>
        </p:nvSpPr>
        <p:spPr>
          <a:xfrm>
            <a:off x="3079375" y="5042647"/>
            <a:ext cx="6736979" cy="52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INTO users VALUES (1,’ram’,24,’admin@12’)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6A3645-1EA0-6DA1-9152-52C07C7A5552}"/>
              </a:ext>
            </a:extLst>
          </p:cNvPr>
          <p:cNvSpPr/>
          <p:nvPr/>
        </p:nvSpPr>
        <p:spPr>
          <a:xfrm>
            <a:off x="2628898" y="5923058"/>
            <a:ext cx="7644655" cy="52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({name:’ram’,age:24,password:’admin@12’})</a:t>
            </a:r>
          </a:p>
        </p:txBody>
      </p:sp>
      <p:sp>
        <p:nvSpPr>
          <p:cNvPr id="20" name="Multiply 19">
            <a:extLst>
              <a:ext uri="{FF2B5EF4-FFF2-40B4-BE49-F238E27FC236}">
                <a16:creationId xmlns:a16="http://schemas.microsoft.com/office/drawing/2014/main" id="{2871E196-A815-4035-669F-20473B078457}"/>
              </a:ext>
            </a:extLst>
          </p:cNvPr>
          <p:cNvSpPr/>
          <p:nvPr/>
        </p:nvSpPr>
        <p:spPr>
          <a:xfrm>
            <a:off x="4791634" y="4739346"/>
            <a:ext cx="1936377" cy="111610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140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55346-60D7-1B7A-FDC7-DFE8D11A3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647"/>
            <a:ext cx="10515600" cy="5706316"/>
          </a:xfrm>
        </p:spPr>
        <p:txBody>
          <a:bodyPr>
            <a:normAutofit/>
          </a:bodyPr>
          <a:lstStyle/>
          <a:p>
            <a:r>
              <a:rPr lang="en-US" dirty="0"/>
              <a:t>What is Sequelize</a:t>
            </a:r>
          </a:p>
          <a:p>
            <a:r>
              <a:rPr lang="en-US" dirty="0"/>
              <a:t>Connecting to the Database</a:t>
            </a:r>
          </a:p>
          <a:p>
            <a:r>
              <a:rPr lang="en-US" dirty="0"/>
              <a:t>Defining a Model</a:t>
            </a:r>
          </a:p>
          <a:p>
            <a:r>
              <a:rPr lang="en-US" dirty="0"/>
              <a:t>Syncing JS definitions to the database</a:t>
            </a:r>
          </a:p>
          <a:p>
            <a:r>
              <a:rPr lang="en-US" dirty="0"/>
              <a:t>Inserting data &amp; creating a Product</a:t>
            </a:r>
          </a:p>
          <a:p>
            <a:r>
              <a:rPr lang="en-US" dirty="0"/>
              <a:t>Retrieving data &amp; finding Products</a:t>
            </a:r>
          </a:p>
          <a:p>
            <a:r>
              <a:rPr lang="en-US" dirty="0"/>
              <a:t>Getting a single product with the where condition</a:t>
            </a:r>
          </a:p>
          <a:p>
            <a:r>
              <a:rPr lang="en-US" dirty="0"/>
              <a:t>Fetching admin products</a:t>
            </a:r>
          </a:p>
          <a:p>
            <a:r>
              <a:rPr lang="en-US" dirty="0"/>
              <a:t>Updating products</a:t>
            </a:r>
          </a:p>
          <a:p>
            <a:r>
              <a:rPr lang="en-US" dirty="0"/>
              <a:t>Deleting products</a:t>
            </a:r>
          </a:p>
          <a:p>
            <a:r>
              <a:rPr lang="en-US" dirty="0"/>
              <a:t>Creating a user Model</a:t>
            </a:r>
          </a:p>
        </p:txBody>
      </p:sp>
    </p:spTree>
    <p:extLst>
      <p:ext uri="{BB962C8B-B14F-4D97-AF65-F5344CB8AC3E}">
        <p14:creationId xmlns:p14="http://schemas.microsoft.com/office/powerpoint/2010/main" val="39307424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25C1E-614B-3856-F7A3-B2BED9BF1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89029-6B56-9E84-F254-DBC2114B4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576" y="400237"/>
            <a:ext cx="5804647" cy="4334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Adding one-to-many /relationship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46EE7F-E299-E9C6-3FB9-A004BCD57EC0}"/>
              </a:ext>
            </a:extLst>
          </p:cNvPr>
          <p:cNvSpPr/>
          <p:nvPr/>
        </p:nvSpPr>
        <p:spPr>
          <a:xfrm>
            <a:off x="968188" y="1250576"/>
            <a:ext cx="2259106" cy="658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3F5842-D999-959E-35B5-277CC0E991B0}"/>
              </a:ext>
            </a:extLst>
          </p:cNvPr>
          <p:cNvSpPr/>
          <p:nvPr/>
        </p:nvSpPr>
        <p:spPr>
          <a:xfrm>
            <a:off x="8745070" y="1244786"/>
            <a:ext cx="2259106" cy="658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6DC8C-827D-A150-EA19-9A63FA465A98}"/>
              </a:ext>
            </a:extLst>
          </p:cNvPr>
          <p:cNvSpPr/>
          <p:nvPr/>
        </p:nvSpPr>
        <p:spPr>
          <a:xfrm>
            <a:off x="4547346" y="4065494"/>
            <a:ext cx="2259106" cy="658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A3637F-A869-7C33-2003-F9017A448A9E}"/>
              </a:ext>
            </a:extLst>
          </p:cNvPr>
          <p:cNvSpPr/>
          <p:nvPr/>
        </p:nvSpPr>
        <p:spPr>
          <a:xfrm>
            <a:off x="4547346" y="5508812"/>
            <a:ext cx="2259106" cy="658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70A56B6B-0C3C-BD0C-C4EF-2BC619CB16F3}"/>
              </a:ext>
            </a:extLst>
          </p:cNvPr>
          <p:cNvCxnSpPr>
            <a:stCxn id="6" idx="2"/>
            <a:endCxn id="7" idx="3"/>
          </p:cNvCxnSpPr>
          <p:nvPr/>
        </p:nvCxnSpPr>
        <p:spPr>
          <a:xfrm rot="5400000">
            <a:off x="7094911" y="1615234"/>
            <a:ext cx="2491255" cy="30681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5F4B01C-AEB0-2C30-AE07-803D8694668D}"/>
              </a:ext>
            </a:extLst>
          </p:cNvPr>
          <p:cNvCxnSpPr>
            <a:stCxn id="5" idx="2"/>
            <a:endCxn id="7" idx="1"/>
          </p:cNvCxnSpPr>
          <p:nvPr/>
        </p:nvCxnSpPr>
        <p:spPr>
          <a:xfrm rot="16200000" flipH="1">
            <a:off x="2079811" y="1927411"/>
            <a:ext cx="2485465" cy="24496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060F28-5C93-EB14-DD8A-07D3D00A01F2}"/>
              </a:ext>
            </a:extLst>
          </p:cNvPr>
          <p:cNvSpPr txBox="1"/>
          <p:nvPr/>
        </p:nvSpPr>
        <p:spPr>
          <a:xfrm>
            <a:off x="7816997" y="4005676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One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4080ED-1616-008A-40CF-C52BD2F7F9D7}"/>
              </a:ext>
            </a:extLst>
          </p:cNvPr>
          <p:cNvSpPr txBox="1"/>
          <p:nvPr/>
        </p:nvSpPr>
        <p:spPr>
          <a:xfrm>
            <a:off x="2511488" y="4043543"/>
            <a:ext cx="18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373F1F6-AEA3-7897-FDEE-E25DB99D983A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1358152" y="2649070"/>
            <a:ext cx="3928783" cy="24496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C9ABE9C5-4333-F004-7901-92BC97CB9850}"/>
              </a:ext>
            </a:extLst>
          </p:cNvPr>
          <p:cNvCxnSpPr>
            <a:stCxn id="6" idx="2"/>
            <a:endCxn id="8" idx="3"/>
          </p:cNvCxnSpPr>
          <p:nvPr/>
        </p:nvCxnSpPr>
        <p:spPr>
          <a:xfrm rot="5400000">
            <a:off x="6373252" y="2336893"/>
            <a:ext cx="3934573" cy="30681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756A452-411E-523F-533A-CCB5D57A6848}"/>
              </a:ext>
            </a:extLst>
          </p:cNvPr>
          <p:cNvSpPr txBox="1"/>
          <p:nvPr/>
        </p:nvSpPr>
        <p:spPr>
          <a:xfrm>
            <a:off x="2511488" y="5468933"/>
            <a:ext cx="18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F78865-C04C-7F7A-17ED-1A8F574561AD}"/>
              </a:ext>
            </a:extLst>
          </p:cNvPr>
          <p:cNvSpPr txBox="1"/>
          <p:nvPr/>
        </p:nvSpPr>
        <p:spPr>
          <a:xfrm>
            <a:off x="7486028" y="5428548"/>
            <a:ext cx="112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Many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D63E1A-A7A8-CE6F-59E5-DD3C2571E111}"/>
              </a:ext>
            </a:extLst>
          </p:cNvPr>
          <p:cNvSpPr txBox="1"/>
          <p:nvPr/>
        </p:nvSpPr>
        <p:spPr>
          <a:xfrm>
            <a:off x="4881282" y="2097741"/>
            <a:ext cx="14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Associations</a:t>
            </a:r>
          </a:p>
        </p:txBody>
      </p:sp>
    </p:spTree>
    <p:extLst>
      <p:ext uri="{BB962C8B-B14F-4D97-AF65-F5344CB8AC3E}">
        <p14:creationId xmlns:p14="http://schemas.microsoft.com/office/powerpoint/2010/main" val="27278945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03CE9-FE3E-B962-4F67-9A182456A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B9DA5-5006-20C1-B506-0FC9C331F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647"/>
            <a:ext cx="10515600" cy="5706316"/>
          </a:xfrm>
        </p:spPr>
        <p:txBody>
          <a:bodyPr>
            <a:normAutofit/>
          </a:bodyPr>
          <a:lstStyle/>
          <a:p>
            <a:r>
              <a:rPr lang="en-US" dirty="0"/>
              <a:t>Creating &amp; Managing a Dummy User</a:t>
            </a:r>
          </a:p>
          <a:p>
            <a:r>
              <a:rPr lang="en-US" dirty="0"/>
              <a:t>Using magic association methods</a:t>
            </a:r>
          </a:p>
          <a:p>
            <a:r>
              <a:rPr lang="en-US" dirty="0"/>
              <a:t>Fetching related products</a:t>
            </a:r>
          </a:p>
          <a:p>
            <a:r>
              <a:rPr lang="en-US" dirty="0"/>
              <a:t>One to many &amp; many to many</a:t>
            </a:r>
          </a:p>
          <a:p>
            <a:r>
              <a:rPr lang="en-US" dirty="0"/>
              <a:t>creating &amp; fetching a Cart</a:t>
            </a:r>
          </a:p>
          <a:p>
            <a:r>
              <a:rPr lang="en-US" dirty="0"/>
              <a:t>Adding new products to the cart</a:t>
            </a:r>
          </a:p>
          <a:p>
            <a:r>
              <a:rPr lang="en-US" dirty="0"/>
              <a:t>Adding existing products &amp; retrieving cart items</a:t>
            </a:r>
          </a:p>
          <a:p>
            <a:r>
              <a:rPr lang="en-US" dirty="0"/>
              <a:t>Deleting related items &amp; deleting cart products</a:t>
            </a:r>
          </a:p>
          <a:p>
            <a:r>
              <a:rPr lang="en-US" dirty="0"/>
              <a:t>Adding an Order Model</a:t>
            </a:r>
          </a:p>
          <a:p>
            <a:r>
              <a:rPr lang="en-US" dirty="0"/>
              <a:t>Storing </a:t>
            </a:r>
            <a:r>
              <a:rPr lang="en-US" dirty="0" err="1"/>
              <a:t>cartitems</a:t>
            </a:r>
            <a:r>
              <a:rPr lang="en-US" dirty="0"/>
              <a:t> as </a:t>
            </a:r>
            <a:r>
              <a:rPr lang="en-US" dirty="0" err="1"/>
              <a:t>orderitems</a:t>
            </a:r>
            <a:endParaRPr lang="en-US" dirty="0"/>
          </a:p>
          <a:p>
            <a:r>
              <a:rPr lang="en-US" dirty="0"/>
              <a:t>Resetting the Cart &amp; Fetching and </a:t>
            </a:r>
            <a:r>
              <a:rPr lang="en-US"/>
              <a:t>Outputting orders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175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167E8D-EFD6-8A8A-B189-65F5188601CA}"/>
              </a:ext>
            </a:extLst>
          </p:cNvPr>
          <p:cNvSpPr/>
          <p:nvPr/>
        </p:nvSpPr>
        <p:spPr>
          <a:xfrm>
            <a:off x="383458" y="604684"/>
            <a:ext cx="4576916" cy="41295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25EE5D-9ED0-F034-5BE0-3036D99B276D}"/>
              </a:ext>
            </a:extLst>
          </p:cNvPr>
          <p:cNvSpPr/>
          <p:nvPr/>
        </p:nvSpPr>
        <p:spPr>
          <a:xfrm>
            <a:off x="383458" y="1017639"/>
            <a:ext cx="4576916" cy="33036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SQL uses strict data schemas and relations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You can connect your Node.js app via packages like mysql2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Writing SQL queries is not directly related to Node.js and something you have to learn in addition to Node.js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4A192C-ACFC-CC4C-5943-B0E6BE17DD37}"/>
              </a:ext>
            </a:extLst>
          </p:cNvPr>
          <p:cNvSpPr/>
          <p:nvPr/>
        </p:nvSpPr>
        <p:spPr>
          <a:xfrm>
            <a:off x="6700683" y="560440"/>
            <a:ext cx="4576916" cy="41295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Sequelize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976463-BC21-91BE-020F-45E89CBE22AB}"/>
              </a:ext>
            </a:extLst>
          </p:cNvPr>
          <p:cNvSpPr/>
          <p:nvPr/>
        </p:nvSpPr>
        <p:spPr>
          <a:xfrm>
            <a:off x="6700683" y="973395"/>
            <a:ext cx="4576916" cy="33036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Instead of writing SQL queries manually, you can use packages (ORMs) like Sequelize to focus on the Node.js code and work with native JS objects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Sequelize allows you define models and interact with the database through them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You can also easily set up relations (“Associations”) and interact with your related </a:t>
            </a:r>
            <a:r>
              <a:rPr lang="en-US" sz="2000" dirty="0" err="1">
                <a:solidFill>
                  <a:schemeClr val="tx1"/>
                </a:solidFill>
              </a:rPr>
              <a:t>modles</a:t>
            </a:r>
            <a:r>
              <a:rPr lang="en-US" sz="2000" dirty="0">
                <a:solidFill>
                  <a:schemeClr val="tx1"/>
                </a:solidFill>
              </a:rPr>
              <a:t> through them</a:t>
            </a:r>
          </a:p>
        </p:txBody>
      </p:sp>
    </p:spTree>
    <p:extLst>
      <p:ext uri="{BB962C8B-B14F-4D97-AF65-F5344CB8AC3E}">
        <p14:creationId xmlns:p14="http://schemas.microsoft.com/office/powerpoint/2010/main" val="357092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C2C0-9E7A-CCF0-6DC4-E8BCE2A4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8179C-5740-D46D-A931-516CBB36E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884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57F8-3CEC-B064-D8CB-2A8A8743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Databases /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F00D7-8A9E-07DE-45E9-AD7235ED5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Storing Data in a different kind of database</a:t>
            </a:r>
          </a:p>
        </p:txBody>
      </p:sp>
    </p:spTree>
    <p:extLst>
      <p:ext uri="{BB962C8B-B14F-4D97-AF65-F5344CB8AC3E}">
        <p14:creationId xmlns:p14="http://schemas.microsoft.com/office/powerpoint/2010/main" val="28251599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2108-8943-DFC5-64C3-AB8B8AEA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7892A-26C8-BBEE-30ED-153F2F5A7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Because it can store lots and lots of data</a:t>
            </a:r>
          </a:p>
        </p:txBody>
      </p:sp>
    </p:spTree>
    <p:extLst>
      <p:ext uri="{BB962C8B-B14F-4D97-AF65-F5344CB8AC3E}">
        <p14:creationId xmlns:p14="http://schemas.microsoft.com/office/powerpoint/2010/main" val="3990319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49C6C-E3CB-E999-91E6-90E4F5FD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C3947-F5E5-2A11-F31D-680E9EC17740}"/>
              </a:ext>
            </a:extLst>
          </p:cNvPr>
          <p:cNvSpPr txBox="1"/>
          <p:nvPr/>
        </p:nvSpPr>
        <p:spPr>
          <a:xfrm>
            <a:off x="1460090" y="1690688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BFEBA-BCBA-97B8-55A3-E154006781C7}"/>
              </a:ext>
            </a:extLst>
          </p:cNvPr>
          <p:cNvSpPr txBox="1"/>
          <p:nvPr/>
        </p:nvSpPr>
        <p:spPr>
          <a:xfrm>
            <a:off x="1460090" y="2374030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90C4F2-3314-5C61-C2AD-48B9D04F494A}"/>
              </a:ext>
            </a:extLst>
          </p:cNvPr>
          <p:cNvSpPr txBox="1"/>
          <p:nvPr/>
        </p:nvSpPr>
        <p:spPr>
          <a:xfrm>
            <a:off x="1460090" y="3385583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Documents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4B3C5-1C5A-24FE-958A-9298C162C033}"/>
              </a:ext>
            </a:extLst>
          </p:cNvPr>
          <p:cNvSpPr txBox="1"/>
          <p:nvPr/>
        </p:nvSpPr>
        <p:spPr>
          <a:xfrm>
            <a:off x="3896032" y="1690688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3CC77B-1024-9F6E-8CDD-E7FF68D65155}"/>
              </a:ext>
            </a:extLst>
          </p:cNvPr>
          <p:cNvSpPr txBox="1"/>
          <p:nvPr/>
        </p:nvSpPr>
        <p:spPr>
          <a:xfrm>
            <a:off x="3896032" y="2353469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79490-0A92-83F7-C02F-61AF3EFE4C6F}"/>
              </a:ext>
            </a:extLst>
          </p:cNvPr>
          <p:cNvSpPr txBox="1"/>
          <p:nvPr/>
        </p:nvSpPr>
        <p:spPr>
          <a:xfrm>
            <a:off x="6685936" y="2353469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868C4-6775-DFC0-AB98-2CE0E80BACD4}"/>
              </a:ext>
            </a:extLst>
          </p:cNvPr>
          <p:cNvSpPr txBox="1"/>
          <p:nvPr/>
        </p:nvSpPr>
        <p:spPr>
          <a:xfrm>
            <a:off x="3896031" y="3385583"/>
            <a:ext cx="247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{name: ‘Ram’, age:24}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242348-CAE7-54D5-23ED-BCAFF885EEAC}"/>
              </a:ext>
            </a:extLst>
          </p:cNvPr>
          <p:cNvSpPr txBox="1"/>
          <p:nvPr/>
        </p:nvSpPr>
        <p:spPr>
          <a:xfrm>
            <a:off x="3896031" y="3754915"/>
            <a:ext cx="247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{name: ‘Ram’, age:24}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6871D7-ED10-3E39-3FD2-76F0DE364409}"/>
              </a:ext>
            </a:extLst>
          </p:cNvPr>
          <p:cNvSpPr txBox="1"/>
          <p:nvPr/>
        </p:nvSpPr>
        <p:spPr>
          <a:xfrm>
            <a:off x="6685936" y="3385583"/>
            <a:ext cx="247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{…}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BD7526-692F-D23E-3903-52BB0ED8F058}"/>
              </a:ext>
            </a:extLst>
          </p:cNvPr>
          <p:cNvSpPr txBox="1"/>
          <p:nvPr/>
        </p:nvSpPr>
        <p:spPr>
          <a:xfrm>
            <a:off x="6685935" y="3754915"/>
            <a:ext cx="247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{…}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DB6DBAF0-C19B-9306-3FE5-BE101F6F6DB8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4656334" y="2206744"/>
            <a:ext cx="293449" cy="127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CE9C004-4ED0-AB50-0888-BBB4309851DB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5710084" y="1875354"/>
            <a:ext cx="1882878" cy="4781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62C7C0-01D7-0CD4-063E-627DFBFA4923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flipH="1">
            <a:off x="3896031" y="2722801"/>
            <a:ext cx="907027" cy="847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A1F965-8B58-D157-DECE-D8A81B741771}"/>
              </a:ext>
            </a:extLst>
          </p:cNvPr>
          <p:cNvCxnSpPr/>
          <p:nvPr/>
        </p:nvCxnSpPr>
        <p:spPr>
          <a:xfrm flipH="1">
            <a:off x="6823585" y="2668409"/>
            <a:ext cx="907027" cy="847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2241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45C52-4D0D-B1AD-CAA4-4E60CBF50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662F294C-5D38-414A-0E17-B8E48B7FC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JSON(BSON) Data Format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CB2-817B-56DE-734E-3E2488810BC8}"/>
              </a:ext>
            </a:extLst>
          </p:cNvPr>
          <p:cNvSpPr txBox="1"/>
          <p:nvPr/>
        </p:nvSpPr>
        <p:spPr>
          <a:xfrm>
            <a:off x="2462980" y="2094271"/>
            <a:ext cx="77429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</a:t>
            </a:r>
          </a:p>
          <a:p>
            <a:r>
              <a:rPr lang="en-US" sz="2400" dirty="0"/>
              <a:t>	”</a:t>
            </a:r>
            <a:r>
              <a:rPr lang="en-US" sz="2400" dirty="0" err="1"/>
              <a:t>name”:”Ram</a:t>
            </a:r>
            <a:r>
              <a:rPr lang="en-US" sz="2400" dirty="0"/>
              <a:t>”,</a:t>
            </a:r>
          </a:p>
          <a:p>
            <a:r>
              <a:rPr lang="en-US" sz="2400" dirty="0"/>
              <a:t>	“age”:24,</a:t>
            </a:r>
          </a:p>
          <a:p>
            <a:r>
              <a:rPr lang="en-US" sz="2400" dirty="0"/>
              <a:t>	“address”:{</a:t>
            </a:r>
          </a:p>
          <a:p>
            <a:r>
              <a:rPr lang="en-US" sz="2400" dirty="0"/>
              <a:t>			“city”: “Jaipur”</a:t>
            </a:r>
          </a:p>
          <a:p>
            <a:r>
              <a:rPr lang="en-US" sz="2400" dirty="0"/>
              <a:t>			}</a:t>
            </a:r>
          </a:p>
          <a:p>
            <a:r>
              <a:rPr lang="en-US" sz="2400" dirty="0"/>
              <a:t>	“hobbies”: [</a:t>
            </a:r>
          </a:p>
          <a:p>
            <a:r>
              <a:rPr lang="en-US" sz="2400" dirty="0"/>
              <a:t>			{“</a:t>
            </a:r>
            <a:r>
              <a:rPr lang="en-US" sz="2400" dirty="0" err="1"/>
              <a:t>name”:”Cooking</a:t>
            </a:r>
            <a:r>
              <a:rPr lang="en-US" sz="2400" dirty="0"/>
              <a:t>”}</a:t>
            </a:r>
          </a:p>
          <a:p>
            <a:r>
              <a:rPr lang="en-US" sz="2400" dirty="0"/>
              <a:t>			{“</a:t>
            </a:r>
            <a:r>
              <a:rPr lang="en-US" sz="2400" dirty="0" err="1"/>
              <a:t>name”:”Coding</a:t>
            </a:r>
            <a:r>
              <a:rPr lang="en-US" sz="2400" dirty="0"/>
              <a:t>”}</a:t>
            </a:r>
          </a:p>
          <a:p>
            <a:r>
              <a:rPr lang="en-US" sz="2400" dirty="0"/>
              <a:t>			]</a:t>
            </a:r>
          </a:p>
          <a:p>
            <a:endParaRPr lang="en-US" sz="2400" dirty="0"/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52495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9CE78-C4A7-A5B7-4432-D765C506A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87D271FB-490B-A35C-0645-4CA474B6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JSON(BSON) Data Format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F32ECF-805D-CC58-90E2-68900C0A650A}"/>
              </a:ext>
            </a:extLst>
          </p:cNvPr>
          <p:cNvSpPr txBox="1"/>
          <p:nvPr/>
        </p:nvSpPr>
        <p:spPr>
          <a:xfrm>
            <a:off x="2462980" y="2094271"/>
            <a:ext cx="77429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</a:t>
            </a:r>
          </a:p>
          <a:p>
            <a:r>
              <a:rPr lang="en-US" sz="2400" dirty="0"/>
              <a:t>	”</a:t>
            </a:r>
            <a:r>
              <a:rPr lang="en-US" sz="2400" dirty="0" err="1"/>
              <a:t>name”:”Ram</a:t>
            </a:r>
            <a:r>
              <a:rPr lang="en-US" sz="2400" dirty="0"/>
              <a:t>”,</a:t>
            </a:r>
          </a:p>
          <a:p>
            <a:r>
              <a:rPr lang="en-US" sz="2400" dirty="0"/>
              <a:t>	“age”:24,</a:t>
            </a:r>
          </a:p>
          <a:p>
            <a:r>
              <a:rPr lang="en-US" sz="2400" dirty="0"/>
              <a:t>	“address”:{</a:t>
            </a:r>
          </a:p>
          <a:p>
            <a:r>
              <a:rPr lang="en-US" sz="2400" dirty="0"/>
              <a:t>			“city”: “Jaipur”</a:t>
            </a:r>
          </a:p>
          <a:p>
            <a:r>
              <a:rPr lang="en-US" sz="2400" dirty="0"/>
              <a:t>			}</a:t>
            </a:r>
          </a:p>
          <a:p>
            <a:r>
              <a:rPr lang="en-US" sz="2400" dirty="0"/>
              <a:t>	“hobbies”: [</a:t>
            </a:r>
          </a:p>
          <a:p>
            <a:r>
              <a:rPr lang="en-US" sz="2400" dirty="0"/>
              <a:t>			{“</a:t>
            </a:r>
            <a:r>
              <a:rPr lang="en-US" sz="2400" dirty="0" err="1"/>
              <a:t>name”:”Cooking</a:t>
            </a:r>
            <a:r>
              <a:rPr lang="en-US" sz="2400" dirty="0"/>
              <a:t>”}</a:t>
            </a:r>
          </a:p>
          <a:p>
            <a:r>
              <a:rPr lang="en-US" sz="2400" dirty="0"/>
              <a:t>			{“</a:t>
            </a:r>
            <a:r>
              <a:rPr lang="en-US" sz="2400" dirty="0" err="1"/>
              <a:t>name”:”Coding</a:t>
            </a:r>
            <a:r>
              <a:rPr lang="en-US" sz="2400" dirty="0"/>
              <a:t>”}</a:t>
            </a:r>
          </a:p>
          <a:p>
            <a:r>
              <a:rPr lang="en-US" sz="2400" dirty="0"/>
              <a:t>			]</a:t>
            </a:r>
          </a:p>
          <a:p>
            <a:endParaRPr lang="en-US" sz="2400" dirty="0"/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29185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0A74C-4F30-A9C5-6D3A-36C3D7FB2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F2D967-3FD9-9714-48EB-AC6EC078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Mongoose?</a:t>
            </a:r>
            <a:br>
              <a:rPr lang="en-US" dirty="0"/>
            </a:br>
            <a:r>
              <a:rPr lang="en-US" dirty="0"/>
              <a:t>A Object-Document Mapping Library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3C7A4E-7027-0E4D-4C16-27ED2D6FA943}"/>
              </a:ext>
            </a:extLst>
          </p:cNvPr>
          <p:cNvSpPr txBox="1"/>
          <p:nvPr/>
        </p:nvSpPr>
        <p:spPr>
          <a:xfrm>
            <a:off x="1297858" y="2168013"/>
            <a:ext cx="14428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3BB56-9284-E377-AD7C-B9D512C0F5AE}"/>
              </a:ext>
            </a:extLst>
          </p:cNvPr>
          <p:cNvSpPr txBox="1"/>
          <p:nvPr/>
        </p:nvSpPr>
        <p:spPr>
          <a:xfrm>
            <a:off x="7674078" y="2168013"/>
            <a:ext cx="28310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  <a:p>
            <a:r>
              <a:rPr lang="en-US" dirty="0"/>
              <a:t>Id - 1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‘ram’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 ‘</a:t>
            </a:r>
            <a:r>
              <a:rPr lang="en-US" dirty="0" err="1"/>
              <a:t>ram@gmail.com</a:t>
            </a:r>
            <a:r>
              <a:rPr lang="en-US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 ‘</a:t>
            </a:r>
            <a:r>
              <a:rPr lang="en-US" dirty="0" err="1"/>
              <a:t>klsjdkl</a:t>
            </a:r>
            <a:r>
              <a:rPr lang="en-US" dirty="0"/>
              <a:t>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AB89A-A9D7-B7F0-CC19-63F6E7392C79}"/>
              </a:ext>
            </a:extLst>
          </p:cNvPr>
          <p:cNvSpPr txBox="1"/>
          <p:nvPr/>
        </p:nvSpPr>
        <p:spPr>
          <a:xfrm>
            <a:off x="1622323" y="4793226"/>
            <a:ext cx="97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Db.collection</a:t>
            </a:r>
            <a:r>
              <a:rPr lang="en-US" dirty="0"/>
              <a:t>(‘users).</a:t>
            </a:r>
            <a:r>
              <a:rPr lang="en-US" dirty="0" err="1"/>
              <a:t>insertone</a:t>
            </a:r>
            <a:r>
              <a:rPr lang="en-US" dirty="0"/>
              <a:t>({name: ‘</a:t>
            </a:r>
            <a:r>
              <a:rPr lang="en-US" dirty="0" err="1"/>
              <a:t>ram’,age</a:t>
            </a:r>
            <a:r>
              <a:rPr lang="en-US" dirty="0"/>
              <a:t>: 24, email:</a:t>
            </a:r>
            <a:r>
              <a:rPr lang="en-US" dirty="0">
                <a:hlinkClick r:id="rId2"/>
              </a:rPr>
              <a:t>ram@gmail.com</a:t>
            </a:r>
            <a:r>
              <a:rPr lang="en-US" dirty="0"/>
              <a:t>,password:’</a:t>
            </a:r>
            <a:r>
              <a:rPr lang="en-US" dirty="0" err="1"/>
              <a:t>klsjdkl</a:t>
            </a:r>
            <a:r>
              <a:rPr lang="en-US" dirty="0"/>
              <a:t>’})</a:t>
            </a:r>
          </a:p>
        </p:txBody>
      </p:sp>
      <p:sp>
        <p:nvSpPr>
          <p:cNvPr id="5" name="Multiply 4">
            <a:extLst>
              <a:ext uri="{FF2B5EF4-FFF2-40B4-BE49-F238E27FC236}">
                <a16:creationId xmlns:a16="http://schemas.microsoft.com/office/drawing/2014/main" id="{05C6C05E-80D4-79EF-6217-549F1CB6D810}"/>
              </a:ext>
            </a:extLst>
          </p:cNvPr>
          <p:cNvSpPr/>
          <p:nvPr/>
        </p:nvSpPr>
        <p:spPr>
          <a:xfrm>
            <a:off x="5294671" y="4498258"/>
            <a:ext cx="1327355" cy="104713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F0DC9C-B956-0C5D-B26B-F5A56FE0C33E}"/>
              </a:ext>
            </a:extLst>
          </p:cNvPr>
          <p:cNvSpPr txBox="1"/>
          <p:nvPr/>
        </p:nvSpPr>
        <p:spPr>
          <a:xfrm>
            <a:off x="838200" y="6033445"/>
            <a:ext cx="912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 ({name: ‘</a:t>
            </a:r>
            <a:r>
              <a:rPr lang="en-US" dirty="0" err="1"/>
              <a:t>ram’,age</a:t>
            </a:r>
            <a:r>
              <a:rPr lang="en-US" dirty="0"/>
              <a:t>: 24, email:</a:t>
            </a:r>
            <a:r>
              <a:rPr lang="en-US" dirty="0">
                <a:hlinkClick r:id="rId2"/>
              </a:rPr>
              <a:t>ram@gmail.com</a:t>
            </a:r>
            <a:r>
              <a:rPr lang="en-US" dirty="0"/>
              <a:t>,password:’</a:t>
            </a:r>
            <a:r>
              <a:rPr lang="en-US" dirty="0" err="1"/>
              <a:t>klsjdkl</a:t>
            </a:r>
            <a:r>
              <a:rPr lang="en-US"/>
              <a:t>’})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949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34A49-4933-A3BD-4770-0639107A7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48003-1D85-0459-F5EE-1783A2089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647"/>
            <a:ext cx="10515600" cy="570631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Connecting to the </a:t>
            </a:r>
            <a:r>
              <a:rPr lang="en-US" dirty="0" err="1"/>
              <a:t>mongodb</a:t>
            </a:r>
            <a:r>
              <a:rPr lang="en-US" dirty="0"/>
              <a:t> server with mongoose</a:t>
            </a:r>
          </a:p>
          <a:p>
            <a:r>
              <a:rPr lang="en-US" dirty="0"/>
              <a:t>Creating the product schema</a:t>
            </a:r>
          </a:p>
          <a:p>
            <a:r>
              <a:rPr lang="en-US" dirty="0"/>
              <a:t>Saving data through mongoose</a:t>
            </a:r>
          </a:p>
          <a:p>
            <a:r>
              <a:rPr lang="en-US" dirty="0"/>
              <a:t>Fetching all products</a:t>
            </a:r>
          </a:p>
          <a:p>
            <a:r>
              <a:rPr lang="en-US" dirty="0"/>
              <a:t>Fetching a single product</a:t>
            </a:r>
          </a:p>
          <a:p>
            <a:r>
              <a:rPr lang="en-US" dirty="0"/>
              <a:t>Updating Product</a:t>
            </a:r>
          </a:p>
          <a:p>
            <a:r>
              <a:rPr lang="en-US" dirty="0"/>
              <a:t>Deleting products</a:t>
            </a:r>
          </a:p>
          <a:p>
            <a:r>
              <a:rPr lang="en-US" dirty="0"/>
              <a:t>Adding and using a user model</a:t>
            </a:r>
          </a:p>
          <a:p>
            <a:r>
              <a:rPr lang="en-US" dirty="0"/>
              <a:t>Using relations in mongoose</a:t>
            </a:r>
          </a:p>
          <a:p>
            <a:r>
              <a:rPr lang="en-US" dirty="0"/>
              <a:t>Add shopping Cart</a:t>
            </a:r>
          </a:p>
          <a:p>
            <a:r>
              <a:rPr lang="en-US" dirty="0"/>
              <a:t>Loading the Cart</a:t>
            </a:r>
          </a:p>
          <a:p>
            <a:r>
              <a:rPr lang="en-US" dirty="0"/>
              <a:t>Deleting Cart items</a:t>
            </a:r>
          </a:p>
          <a:p>
            <a:r>
              <a:rPr lang="en-US" dirty="0"/>
              <a:t>Creating &amp; getting orders</a:t>
            </a:r>
          </a:p>
          <a:p>
            <a:r>
              <a:rPr lang="en-US" dirty="0"/>
              <a:t>Storing all order related data</a:t>
            </a:r>
          </a:p>
          <a:p>
            <a:r>
              <a:rPr lang="en-US" dirty="0"/>
              <a:t>Clearing cart after storing an Order</a:t>
            </a:r>
          </a:p>
          <a:p>
            <a:r>
              <a:rPr lang="en-US" dirty="0"/>
              <a:t>Getting &amp; displaying the Order</a:t>
            </a:r>
          </a:p>
        </p:txBody>
      </p:sp>
    </p:spTree>
    <p:extLst>
      <p:ext uri="{BB962C8B-B14F-4D97-AF65-F5344CB8AC3E}">
        <p14:creationId xmlns:p14="http://schemas.microsoft.com/office/powerpoint/2010/main" val="41852197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3D21-A56A-7E09-ED11-B01B28C9F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Sessions &amp; Cookies</a:t>
            </a:r>
          </a:p>
        </p:txBody>
      </p:sp>
    </p:spTree>
    <p:extLst>
      <p:ext uri="{BB962C8B-B14F-4D97-AF65-F5344CB8AC3E}">
        <p14:creationId xmlns:p14="http://schemas.microsoft.com/office/powerpoint/2010/main" val="3201756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BA469-BBDF-CD81-5C12-7F9294138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729"/>
            <a:ext cx="10515600" cy="5854234"/>
          </a:xfrm>
        </p:spPr>
        <p:txBody>
          <a:bodyPr/>
          <a:lstStyle/>
          <a:p>
            <a:r>
              <a:rPr lang="en-US" dirty="0"/>
              <a:t>Creating the Login form</a:t>
            </a:r>
          </a:p>
          <a:p>
            <a:r>
              <a:rPr lang="en-US" dirty="0"/>
              <a:t>Request driven login solution</a:t>
            </a:r>
          </a:p>
          <a:p>
            <a:r>
              <a:rPr lang="en-US" dirty="0"/>
              <a:t>Setting </a:t>
            </a:r>
            <a:r>
              <a:rPr lang="en-US"/>
              <a:t>a Cookie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4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C2694-B179-A64E-C262-568CD5621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9E31-81B6-DC88-E857-BB8ABE829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The REPL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45B60D-23FE-1FF5-0F44-D4053D561EDC}"/>
              </a:ext>
            </a:extLst>
          </p:cNvPr>
          <p:cNvSpPr/>
          <p:nvPr/>
        </p:nvSpPr>
        <p:spPr>
          <a:xfrm>
            <a:off x="2501900" y="1282700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D2545-F215-0783-0E94-F087009884B9}"/>
              </a:ext>
            </a:extLst>
          </p:cNvPr>
          <p:cNvSpPr txBox="1"/>
          <p:nvPr/>
        </p:nvSpPr>
        <p:spPr>
          <a:xfrm>
            <a:off x="3238500" y="145998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ead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EAA676-F27E-739D-6244-48105C301FFA}"/>
              </a:ext>
            </a:extLst>
          </p:cNvPr>
          <p:cNvSpPr/>
          <p:nvPr/>
        </p:nvSpPr>
        <p:spPr>
          <a:xfrm>
            <a:off x="2501900" y="2243266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1C99B-A51E-3A9B-C553-682ABBEEF1FC}"/>
              </a:ext>
            </a:extLst>
          </p:cNvPr>
          <p:cNvSpPr txBox="1"/>
          <p:nvPr/>
        </p:nvSpPr>
        <p:spPr>
          <a:xfrm>
            <a:off x="3268426" y="2420550"/>
            <a:ext cx="47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CFDE90-16DA-3FC6-B9A5-21D44C43876F}"/>
              </a:ext>
            </a:extLst>
          </p:cNvPr>
          <p:cNvSpPr/>
          <p:nvPr/>
        </p:nvSpPr>
        <p:spPr>
          <a:xfrm>
            <a:off x="2501900" y="3161098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8E72FE-03C7-27EF-AA9D-6419E9FD5DCD}"/>
              </a:ext>
            </a:extLst>
          </p:cNvPr>
          <p:cNvSpPr txBox="1"/>
          <p:nvPr/>
        </p:nvSpPr>
        <p:spPr>
          <a:xfrm>
            <a:off x="3260239" y="333838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rint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452092-F406-C5D8-6C5E-8885A870940A}"/>
              </a:ext>
            </a:extLst>
          </p:cNvPr>
          <p:cNvSpPr/>
          <p:nvPr/>
        </p:nvSpPr>
        <p:spPr>
          <a:xfrm>
            <a:off x="2501900" y="4078930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9B7F73-1F4E-3B18-5B80-B2BD0126DA78}"/>
              </a:ext>
            </a:extLst>
          </p:cNvPr>
          <p:cNvSpPr txBox="1"/>
          <p:nvPr/>
        </p:nvSpPr>
        <p:spPr>
          <a:xfrm>
            <a:off x="3260239" y="4256215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oop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C56F20-D672-1650-5968-810291214263}"/>
              </a:ext>
            </a:extLst>
          </p:cNvPr>
          <p:cNvCxnSpPr/>
          <p:nvPr/>
        </p:nvCxnSpPr>
        <p:spPr>
          <a:xfrm>
            <a:off x="3996839" y="1644650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9123F9-6084-D3BB-D305-003D2704C56C}"/>
              </a:ext>
            </a:extLst>
          </p:cNvPr>
          <p:cNvCxnSpPr/>
          <p:nvPr/>
        </p:nvCxnSpPr>
        <p:spPr>
          <a:xfrm>
            <a:off x="3996838" y="2586166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F6B80-7400-0D56-CB60-018C094A0E6D}"/>
              </a:ext>
            </a:extLst>
          </p:cNvPr>
          <p:cNvCxnSpPr/>
          <p:nvPr/>
        </p:nvCxnSpPr>
        <p:spPr>
          <a:xfrm>
            <a:off x="3996838" y="3518414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CA6C74-0681-C02F-EE3C-8063EAE14A7E}"/>
              </a:ext>
            </a:extLst>
          </p:cNvPr>
          <p:cNvCxnSpPr/>
          <p:nvPr/>
        </p:nvCxnSpPr>
        <p:spPr>
          <a:xfrm>
            <a:off x="3996838" y="4441394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60BA0A-9D22-25FF-1375-F786B44AE0CD}"/>
              </a:ext>
            </a:extLst>
          </p:cNvPr>
          <p:cNvSpPr txBox="1"/>
          <p:nvPr/>
        </p:nvSpPr>
        <p:spPr>
          <a:xfrm>
            <a:off x="6870700" y="1446768"/>
            <a:ext cx="177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User Input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87EA9E-0236-20A4-45E3-53B22932E39F}"/>
              </a:ext>
            </a:extLst>
          </p:cNvPr>
          <p:cNvSpPr txBox="1"/>
          <p:nvPr/>
        </p:nvSpPr>
        <p:spPr>
          <a:xfrm>
            <a:off x="6870700" y="2353616"/>
            <a:ext cx="212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 User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9A9EE4-E56C-DBAB-1B6C-7DC0DFE852BD}"/>
              </a:ext>
            </a:extLst>
          </p:cNvPr>
          <p:cNvSpPr txBox="1"/>
          <p:nvPr/>
        </p:nvSpPr>
        <p:spPr>
          <a:xfrm>
            <a:off x="6870700" y="3333748"/>
            <a:ext cx="221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Output (Result)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91F7A8-C9DD-7DED-4D74-8C11C794D453}"/>
              </a:ext>
            </a:extLst>
          </p:cNvPr>
          <p:cNvSpPr txBox="1"/>
          <p:nvPr/>
        </p:nvSpPr>
        <p:spPr>
          <a:xfrm>
            <a:off x="6870700" y="4256214"/>
            <a:ext cx="19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for new Input</a:t>
            </a: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E519CE4A-E3AB-8BEB-C790-B8F6693878AF}"/>
              </a:ext>
            </a:extLst>
          </p:cNvPr>
          <p:cNvSpPr/>
          <p:nvPr/>
        </p:nvSpPr>
        <p:spPr>
          <a:xfrm>
            <a:off x="1550817" y="1644650"/>
            <a:ext cx="841829" cy="2809446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9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F9D70-2AFE-D909-96E7-ADB136FE2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6467-9EE0-7B6C-035F-C8E3FDCCD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Running Node.js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757BF2-153A-D76F-599A-4D2C218650E4}"/>
              </a:ext>
            </a:extLst>
          </p:cNvPr>
          <p:cNvSpPr/>
          <p:nvPr/>
        </p:nvSpPr>
        <p:spPr>
          <a:xfrm>
            <a:off x="2501900" y="128270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777D95-D95D-7588-6C02-FB63B973192B}"/>
              </a:ext>
            </a:extLst>
          </p:cNvPr>
          <p:cNvSpPr/>
          <p:nvPr/>
        </p:nvSpPr>
        <p:spPr>
          <a:xfrm>
            <a:off x="6232070" y="1282700"/>
            <a:ext cx="2594429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REPL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660A0D-B340-DDD5-0EAA-64ADD2833DCC}"/>
              </a:ext>
            </a:extLst>
          </p:cNvPr>
          <p:cNvSpPr/>
          <p:nvPr/>
        </p:nvSpPr>
        <p:spPr>
          <a:xfrm>
            <a:off x="2501900" y="277907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for real apps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9AD1A-C630-9AE6-EC78-6D7B6EC4F68A}"/>
              </a:ext>
            </a:extLst>
          </p:cNvPr>
          <p:cNvSpPr/>
          <p:nvPr/>
        </p:nvSpPr>
        <p:spPr>
          <a:xfrm>
            <a:off x="2501900" y="407893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Predictable sequence of steps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2513A-75CB-2FE4-7FAF-0BF56DF31B00}"/>
              </a:ext>
            </a:extLst>
          </p:cNvPr>
          <p:cNvSpPr/>
          <p:nvPr/>
        </p:nvSpPr>
        <p:spPr>
          <a:xfrm>
            <a:off x="6451602" y="277907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Great playground!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1E0DA5-8B43-50EF-1D89-64E621C5EAD1}"/>
              </a:ext>
            </a:extLst>
          </p:cNvPr>
          <p:cNvSpPr/>
          <p:nvPr/>
        </p:nvSpPr>
        <p:spPr>
          <a:xfrm>
            <a:off x="6451602" y="407893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code as you write it</a:t>
            </a:r>
          </a:p>
        </p:txBody>
      </p:sp>
    </p:spTree>
    <p:extLst>
      <p:ext uri="{BB962C8B-B14F-4D97-AF65-F5344CB8AC3E}">
        <p14:creationId xmlns:p14="http://schemas.microsoft.com/office/powerpoint/2010/main" val="358665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7763</TotalTime>
  <Words>3385</Words>
  <Application>Microsoft Macintosh PowerPoint</Application>
  <PresentationFormat>Widescreen</PresentationFormat>
  <Paragraphs>652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2" baseType="lpstr">
      <vt:lpstr>Aptos</vt:lpstr>
      <vt:lpstr>Aptos Display</vt:lpstr>
      <vt:lpstr>Arial</vt:lpstr>
      <vt:lpstr>Office Theme</vt:lpstr>
      <vt:lpstr>Node js</vt:lpstr>
      <vt:lpstr>What Does that Mean?</vt:lpstr>
      <vt:lpstr>JavaScript on the Server</vt:lpstr>
      <vt:lpstr>Node.js Role (in Web Development)</vt:lpstr>
      <vt:lpstr>Alternatives</vt:lpstr>
      <vt:lpstr>Course Outline</vt:lpstr>
      <vt:lpstr>PowerPoint Presentation</vt:lpstr>
      <vt:lpstr>The REPL</vt:lpstr>
      <vt:lpstr>Running Node.js Code</vt:lpstr>
      <vt:lpstr>JavaScript Summary</vt:lpstr>
      <vt:lpstr>Refreshing the Core Syntax</vt:lpstr>
      <vt:lpstr>Functions is First Class Citizens  1. In JavaScript we can assign a function to a variable. 2. Pass a function as an Argument 3. Returning functions  </vt:lpstr>
      <vt:lpstr>Callback Function  Any function that is passed as an argument is called a callback function.   A callback is a function that is to be executed after another function has finished executing – hence the name ‘call back’.</vt:lpstr>
      <vt:lpstr>Why Callback Function  JavaScript is an event driven language. This means that instead of waiting for a response before moving on, JavaScript will keep executing while listening for other events.  Callbacks are a way to make sure certain code doesn’t execute until other code has already finished execution.</vt:lpstr>
      <vt:lpstr>Callback in JavaScript Callbacks are just the name of a convention for using JavaScript functions. There isn’t a special thing called a ’callback’ in the JS lang, it’s just a convention. Instead of immediately returning some result like most functions, functions that use callbacks take some time to produce a result.  The word ‘asynchronous’ means ‘ takes some time’ or ‘happens in the future, not right now.” Usually, callbacks only used when doing I/O, e.g. downloading thins, reading files, talking to databases, etc.¯</vt:lpstr>
      <vt:lpstr>What’s In this Module?</vt:lpstr>
      <vt:lpstr>How the Web works</vt:lpstr>
      <vt:lpstr>HTTP,HTTPS</vt:lpstr>
      <vt:lpstr>Creating a Node Server</vt:lpstr>
      <vt:lpstr>The Node.js Program Lifecycle</vt:lpstr>
      <vt:lpstr>Understanding Requests</vt:lpstr>
      <vt:lpstr>Streams &amp; Buffers</vt:lpstr>
      <vt:lpstr>PowerPoint Presentation</vt:lpstr>
      <vt:lpstr>What is Node.js?</vt:lpstr>
      <vt:lpstr>Why Node.js?</vt:lpstr>
      <vt:lpstr>When to use Node.js?</vt:lpstr>
      <vt:lpstr>What is V8 JS Engine?</vt:lpstr>
      <vt:lpstr>What you need to know?</vt:lpstr>
      <vt:lpstr>Why buffer?</vt:lpstr>
      <vt:lpstr>What is buffer?</vt:lpstr>
      <vt:lpstr>How to work buffer?</vt:lpstr>
      <vt:lpstr>Streams</vt:lpstr>
      <vt:lpstr>Streams</vt:lpstr>
      <vt:lpstr>Type of Streams</vt:lpstr>
      <vt:lpstr>File System</vt:lpstr>
      <vt:lpstr>PowerPoint Presentation</vt:lpstr>
      <vt:lpstr>Npm &amp; Packages</vt:lpstr>
      <vt:lpstr>PowerPoint Presentation</vt:lpstr>
      <vt:lpstr>Express.js</vt:lpstr>
      <vt:lpstr>Module</vt:lpstr>
      <vt:lpstr>What and Why?</vt:lpstr>
      <vt:lpstr>Alternative</vt:lpstr>
      <vt:lpstr>It’s all about Middleware</vt:lpstr>
      <vt:lpstr>Express</vt:lpstr>
      <vt:lpstr>Express</vt:lpstr>
      <vt:lpstr>PowerPoint Presentation</vt:lpstr>
      <vt:lpstr>PowerPoint Presentation</vt:lpstr>
      <vt:lpstr>PowerPoint Presentation</vt:lpstr>
      <vt:lpstr>Template Engine</vt:lpstr>
      <vt:lpstr>Templating Engines</vt:lpstr>
      <vt:lpstr>Available Templating Engines</vt:lpstr>
      <vt:lpstr>Model View Controller (MVC) </vt:lpstr>
      <vt:lpstr>What’s MVc?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SQL?</vt:lpstr>
      <vt:lpstr>Core SQL Database Characteristics</vt:lpstr>
      <vt:lpstr>SQL Queries</vt:lpstr>
      <vt:lpstr>PowerPoint Presentation</vt:lpstr>
      <vt:lpstr>sequelize</vt:lpstr>
      <vt:lpstr>What is Sequelize?</vt:lpstr>
      <vt:lpstr>PowerPoint Presentation</vt:lpstr>
      <vt:lpstr>PowerPoint Presentation</vt:lpstr>
      <vt:lpstr>PowerPoint Presentation</vt:lpstr>
      <vt:lpstr>PowerPoint Presentation</vt:lpstr>
      <vt:lpstr>NoSQL Databases / MongoDB</vt:lpstr>
      <vt:lpstr>What MongoDB</vt:lpstr>
      <vt:lpstr>How it works</vt:lpstr>
      <vt:lpstr>JSON(BSON) Data Format</vt:lpstr>
      <vt:lpstr>JSON(BSON) Data Format</vt:lpstr>
      <vt:lpstr>What is Mongoose? A Object-Document Mapping Library</vt:lpstr>
      <vt:lpstr>PowerPoint Presentation</vt:lpstr>
      <vt:lpstr>Sessions &amp; Cookies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36</cp:revision>
  <dcterms:created xsi:type="dcterms:W3CDTF">2025-01-06T13:42:45Z</dcterms:created>
  <dcterms:modified xsi:type="dcterms:W3CDTF">2025-04-07T15:32:29Z</dcterms:modified>
</cp:coreProperties>
</file>