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3" r:id="rId56"/>
    <p:sldId id="311" r:id="rId57"/>
    <p:sldId id="312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16"/>
    <p:restoredTop sz="91405"/>
  </p:normalViewPr>
  <p:slideViewPr>
    <p:cSldViewPr snapToGrid="0">
      <p:cViewPr varScale="1">
        <p:scale>
          <a:sx n="87" d="100"/>
          <a:sy n="87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@test.com" TargetMode="External"/><Relationship Id="rId2" Type="http://schemas.openxmlformats.org/officeDocument/2006/relationships/hyperlink" Target="mailto:ram@test.co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ailto:ram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1A-0A74-7A9C-E212-D66D0776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194323"/>
          </a:xfrm>
        </p:spPr>
        <p:txBody>
          <a:bodyPr/>
          <a:lstStyle/>
          <a:p>
            <a:r>
              <a:rPr lang="en-US" dirty="0"/>
              <a:t>Change template engine in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GET &amp; </a:t>
            </a:r>
            <a:r>
              <a:rPr lang="en-US"/>
              <a:t>POST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2896-B1F3-F12F-F3F5-B9626792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404 page</a:t>
            </a:r>
          </a:p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</a:t>
            </a:r>
          </a:p>
          <a:p>
            <a:r>
              <a:rPr lang="en-US" dirty="0"/>
              <a:t>Serving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17793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59-E2B3-BBDB-915B-5175E6E4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33E14-4FC9-53FF-0C46-0F805DFE1775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23AE32-B2B9-50EC-7F0D-B47C86B39FDA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EBE83-A496-4F7D-BED2-DE77A95FB141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Express.js is Node.js framework – a package that adds a bunch of utility functions and tools and a clear set of rules on how the app should be built (middleware!)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It’s highly extensible and other packages can be plugged into it (middleware!)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0616A-F6EA-4089-6749-A416D659FBFC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What is Express.js?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540D23-7FE9-E506-BEAB-E066CADB44A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filter requests by path and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you filter by method, paths are matched exactly, otherwise, the first segment of a URL is matched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use the </a:t>
            </a:r>
            <a:r>
              <a:rPr lang="en-US" dirty="0" err="1"/>
              <a:t>express.Router</a:t>
            </a:r>
            <a:r>
              <a:rPr lang="en-US" dirty="0"/>
              <a:t>() to split your routes across files </a:t>
            </a:r>
            <a:r>
              <a:rPr lang="en-US" dirty="0" err="1"/>
              <a:t>elegately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ED2D-8FAF-A012-81EA-47F131BF8DBD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C5EFD-6434-5727-A713-6876F3AC7F13}"/>
              </a:ext>
            </a:extLst>
          </p:cNvPr>
          <p:cNvSpPr/>
          <p:nvPr/>
        </p:nvSpPr>
        <p:spPr>
          <a:xfrm>
            <a:off x="5973097" y="4675093"/>
            <a:ext cx="606650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You’re not limited to serving dummy text as a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 err="1"/>
              <a:t>sendFile</a:t>
            </a:r>
            <a:r>
              <a:rPr lang="en-US" dirty="0"/>
              <a:t>() to your users – e.g. HTML files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a request is directly made for a file(e.g. a .</a:t>
            </a:r>
            <a:r>
              <a:rPr lang="en-US" dirty="0" err="1"/>
              <a:t>css</a:t>
            </a:r>
            <a:r>
              <a:rPr lang="en-US" dirty="0"/>
              <a:t> file is requested), you can enable static  serving for such files via </a:t>
            </a:r>
            <a:r>
              <a:rPr lang="en-US" dirty="0" err="1"/>
              <a:t>express.static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F11DD-B5AA-A527-D51B-FA7F555CE02A}"/>
              </a:ext>
            </a:extLst>
          </p:cNvPr>
          <p:cNvSpPr/>
          <p:nvPr/>
        </p:nvSpPr>
        <p:spPr>
          <a:xfrm>
            <a:off x="5973100" y="4007588"/>
            <a:ext cx="6066504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430D-BC77-A6D0-1D8E-9004B76E1474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Express.js relies heavily on middleware functions – you can easily add them by calling use().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Middleware functions handle a request and should call next() to forward the request to the next function in line or send a response.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2647-8B66-2947-2115-435187C2EAFC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Middleware, next() and res()</a:t>
            </a:r>
          </a:p>
        </p:txBody>
      </p:sp>
    </p:spTree>
    <p:extLst>
      <p:ext uri="{BB962C8B-B14F-4D97-AF65-F5344CB8AC3E}">
        <p14:creationId xmlns:p14="http://schemas.microsoft.com/office/powerpoint/2010/main" val="408669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7BB0-394E-193E-AAB2-84A5A823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828E-23B8-D2F5-4E5C-42D3F06C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Sharing Data Across Requests &amp; Users</a:t>
            </a:r>
          </a:p>
          <a:p>
            <a:r>
              <a:rPr lang="en-US" dirty="0"/>
              <a:t>Installing &amp; implementing Pug</a:t>
            </a:r>
          </a:p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Working with Handlebars</a:t>
            </a:r>
          </a:p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</a:t>
            </a:r>
          </a:p>
        </p:txBody>
      </p:sp>
    </p:spTree>
    <p:extLst>
      <p:ext uri="{BB962C8B-B14F-4D97-AF65-F5344CB8AC3E}">
        <p14:creationId xmlns:p14="http://schemas.microsoft.com/office/powerpoint/2010/main" val="342095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9890-93A4-8F78-C9B2-BFB85570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1AEFA-1371-423A-9CB0-C1193B1C7CB1}"/>
              </a:ext>
            </a:extLst>
          </p:cNvPr>
          <p:cNvSpPr/>
          <p:nvPr/>
        </p:nvSpPr>
        <p:spPr>
          <a:xfrm>
            <a:off x="3834581" y="1690688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HTMLish</a:t>
            </a:r>
            <a:r>
              <a:rPr lang="en-US" dirty="0"/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97EE5-B5FF-5A29-ADD3-58AABF84C979}"/>
              </a:ext>
            </a:extLst>
          </p:cNvPr>
          <p:cNvSpPr/>
          <p:nvPr/>
        </p:nvSpPr>
        <p:spPr>
          <a:xfrm>
            <a:off x="3834580" y="4439264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Placeholders/Snippets with HTML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8D8B1-505D-E86C-C8CE-E0961CB8D374}"/>
              </a:ext>
            </a:extLst>
          </p:cNvPr>
          <p:cNvSpPr/>
          <p:nvPr/>
        </p:nvSpPr>
        <p:spPr>
          <a:xfrm>
            <a:off x="3834581" y="5897563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CE2E8-AF67-6DDF-F483-7830DF7F6A3C}"/>
              </a:ext>
            </a:extLst>
          </p:cNvPr>
          <p:cNvSpPr/>
          <p:nvPr/>
        </p:nvSpPr>
        <p:spPr>
          <a:xfrm>
            <a:off x="8893277" y="3198813"/>
            <a:ext cx="3052916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Templating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6632A-1CCF-48A3-653B-F125DA34A4DC}"/>
              </a:ext>
            </a:extLst>
          </p:cNvPr>
          <p:cNvSpPr/>
          <p:nvPr/>
        </p:nvSpPr>
        <p:spPr>
          <a:xfrm>
            <a:off x="245807" y="3016251"/>
            <a:ext cx="3052917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Node/Express Content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AB2FF31-EB98-C5E5-160A-D25A5DACEFDF}"/>
              </a:ext>
            </a:extLst>
          </p:cNvPr>
          <p:cNvSpPr/>
          <p:nvPr/>
        </p:nvSpPr>
        <p:spPr>
          <a:xfrm>
            <a:off x="5309419" y="2625213"/>
            <a:ext cx="1106129" cy="1563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2EAAACB-E245-6014-B805-F9754010C855}"/>
              </a:ext>
            </a:extLst>
          </p:cNvPr>
          <p:cNvSpPr/>
          <p:nvPr/>
        </p:nvSpPr>
        <p:spPr>
          <a:xfrm>
            <a:off x="5279921" y="5167312"/>
            <a:ext cx="816079" cy="6489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2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39A3-B9F2-B2FC-6BF5-F40E6141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1E430-805B-380F-6D2D-F588B4BFE72A}"/>
              </a:ext>
            </a:extLst>
          </p:cNvPr>
          <p:cNvSpPr/>
          <p:nvPr/>
        </p:nvSpPr>
        <p:spPr>
          <a:xfrm>
            <a:off x="486697" y="1572701"/>
            <a:ext cx="1887794" cy="6690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ADB7D-7D28-B0D3-290B-9731C6BE910A}"/>
              </a:ext>
            </a:extLst>
          </p:cNvPr>
          <p:cNvSpPr/>
          <p:nvPr/>
        </p:nvSpPr>
        <p:spPr>
          <a:xfrm>
            <a:off x="4675239" y="1543204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Pug (Jade)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83EC6-2ECC-913B-D3BF-4FCE5D0D7748}"/>
              </a:ext>
            </a:extLst>
          </p:cNvPr>
          <p:cNvSpPr/>
          <p:nvPr/>
        </p:nvSpPr>
        <p:spPr>
          <a:xfrm>
            <a:off x="9398409" y="1572701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18833-A05D-A324-4499-B95C31ED7CA3}"/>
              </a:ext>
            </a:extLst>
          </p:cNvPr>
          <p:cNvSpPr/>
          <p:nvPr/>
        </p:nvSpPr>
        <p:spPr>
          <a:xfrm>
            <a:off x="486697" y="2861187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&lt;%= name %&gt; 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2E0FD-44D6-6679-46D6-488E44F35AC0}"/>
              </a:ext>
            </a:extLst>
          </p:cNvPr>
          <p:cNvSpPr/>
          <p:nvPr/>
        </p:nvSpPr>
        <p:spPr>
          <a:xfrm>
            <a:off x="4232787" y="2890890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#{name}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E8835-0B14-0C24-6CEF-F4E310EFB50B}"/>
              </a:ext>
            </a:extLst>
          </p:cNvPr>
          <p:cNvSpPr/>
          <p:nvPr/>
        </p:nvSpPr>
        <p:spPr>
          <a:xfrm>
            <a:off x="8581103" y="2894474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 { { name } } 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59BF8-9E70-3A48-AB0D-F42A7BB565D2}"/>
              </a:ext>
            </a:extLst>
          </p:cNvPr>
          <p:cNvSpPr/>
          <p:nvPr/>
        </p:nvSpPr>
        <p:spPr>
          <a:xfrm>
            <a:off x="589936" y="4739608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plain JS in your </a:t>
            </a:r>
            <a:r>
              <a:rPr lang="en-US" dirty="0" err="1"/>
              <a:t>templats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EB91B-CD5E-2103-468D-740D290C53C8}"/>
              </a:ext>
            </a:extLst>
          </p:cNvPr>
          <p:cNvSpPr/>
          <p:nvPr/>
        </p:nvSpPr>
        <p:spPr>
          <a:xfrm>
            <a:off x="4232786" y="4677237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minimal HTML and custom template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1FF40-1680-EB0D-7A1E-9E2D655AD6EB}"/>
              </a:ext>
            </a:extLst>
          </p:cNvPr>
          <p:cNvSpPr/>
          <p:nvPr/>
        </p:nvSpPr>
        <p:spPr>
          <a:xfrm>
            <a:off x="8581102" y="4666073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custom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3364437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7F24-0E9F-1471-5218-E9248540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F4475A-0DA8-6E6E-4509-40063F4FF444}"/>
              </a:ext>
            </a:extLst>
          </p:cNvPr>
          <p:cNvCxnSpPr/>
          <p:nvPr/>
        </p:nvCxnSpPr>
        <p:spPr>
          <a:xfrm>
            <a:off x="838200" y="2394065"/>
            <a:ext cx="83723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90140C-649F-7C86-7592-502F5840BCFA}"/>
              </a:ext>
            </a:extLst>
          </p:cNvPr>
          <p:cNvSpPr txBox="1"/>
          <p:nvPr/>
        </p:nvSpPr>
        <p:spPr>
          <a:xfrm>
            <a:off x="2660072" y="2805055"/>
            <a:ext cx="3686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Structing your Code</a:t>
            </a:r>
          </a:p>
        </p:txBody>
      </p:sp>
    </p:spTree>
    <p:extLst>
      <p:ext uri="{BB962C8B-B14F-4D97-AF65-F5344CB8AC3E}">
        <p14:creationId xmlns:p14="http://schemas.microsoft.com/office/powerpoint/2010/main" val="1534946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AC6A-E2CE-F718-5AF2-76AD030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MVc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F0D6C-76FF-452B-54EF-328E73425007}"/>
              </a:ext>
            </a:extLst>
          </p:cNvPr>
          <p:cNvSpPr/>
          <p:nvPr/>
        </p:nvSpPr>
        <p:spPr>
          <a:xfrm>
            <a:off x="681644" y="2111433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244F8-8BA0-6F6D-35B6-C303ED60A85D}"/>
              </a:ext>
            </a:extLst>
          </p:cNvPr>
          <p:cNvSpPr/>
          <p:nvPr/>
        </p:nvSpPr>
        <p:spPr>
          <a:xfrm>
            <a:off x="665019" y="286373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FA3D8-8C2F-C8B4-2668-7E3419881C3C}"/>
              </a:ext>
            </a:extLst>
          </p:cNvPr>
          <p:cNvSpPr/>
          <p:nvPr/>
        </p:nvSpPr>
        <p:spPr>
          <a:xfrm>
            <a:off x="68164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Connecting your Models and your 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A6987-E57A-7C25-9697-A4D412CDFCFE}"/>
              </a:ext>
            </a:extLst>
          </p:cNvPr>
          <p:cNvSpPr/>
          <p:nvPr/>
        </p:nvSpPr>
        <p:spPr>
          <a:xfrm>
            <a:off x="68164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the “in-between logic”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BA7BD-D953-0116-15DE-6F3FFE633B33}"/>
              </a:ext>
            </a:extLst>
          </p:cNvPr>
          <p:cNvSpPr/>
          <p:nvPr/>
        </p:nvSpPr>
        <p:spPr>
          <a:xfrm>
            <a:off x="4572001" y="281801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08F63-79DF-0BCF-B72E-A7C15AF909B5}"/>
              </a:ext>
            </a:extLst>
          </p:cNvPr>
          <p:cNvSpPr/>
          <p:nvPr/>
        </p:nvSpPr>
        <p:spPr>
          <a:xfrm>
            <a:off x="4572000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the users sees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426D1-9F65-DD70-F04D-B7D4D2DF8459}"/>
              </a:ext>
            </a:extLst>
          </p:cNvPr>
          <p:cNvSpPr/>
          <p:nvPr/>
        </p:nvSpPr>
        <p:spPr>
          <a:xfrm>
            <a:off x="4572000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Decoupled from your application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E2D93-74FB-91EB-BFED-03BC96CC67F7}"/>
              </a:ext>
            </a:extLst>
          </p:cNvPr>
          <p:cNvSpPr/>
          <p:nvPr/>
        </p:nvSpPr>
        <p:spPr>
          <a:xfrm>
            <a:off x="8096597" y="2840398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E48E9-0514-2666-1F95-43E721B5414D}"/>
              </a:ext>
            </a:extLst>
          </p:cNvPr>
          <p:cNvSpPr/>
          <p:nvPr/>
        </p:nvSpPr>
        <p:spPr>
          <a:xfrm>
            <a:off x="817972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 your data in your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59547-0BF4-4647-A930-6FAA21A0076F}"/>
              </a:ext>
            </a:extLst>
          </p:cNvPr>
          <p:cNvSpPr/>
          <p:nvPr/>
        </p:nvSpPr>
        <p:spPr>
          <a:xfrm>
            <a:off x="817972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with your data (e.g. save, fetch)</a:t>
            </a:r>
          </a:p>
        </p:txBody>
      </p:sp>
    </p:spTree>
    <p:extLst>
      <p:ext uri="{BB962C8B-B14F-4D97-AF65-F5344CB8AC3E}">
        <p14:creationId xmlns:p14="http://schemas.microsoft.com/office/powerpoint/2010/main" val="1672645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F22F-DCB4-F60E-1E4F-740F26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91E3-6588-A63E-260E-5E12FC40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the controllers</a:t>
            </a:r>
          </a:p>
          <a:p>
            <a:r>
              <a:rPr lang="en-US" dirty="0"/>
              <a:t>Adding a product model</a:t>
            </a:r>
          </a:p>
          <a:p>
            <a:r>
              <a:rPr lang="en-US" dirty="0"/>
              <a:t>Storing data in files via the Modal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94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80FC-E76D-39F3-226A-EE065185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C4226-A5C3-DC96-F9C5-1CA16C5FA60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8F506-AD23-EDE9-7C93-01B5D2FD64F6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7900AF-F5CA-4DF9-D050-EBA7FFCBAC7D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representing your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managing your data (saving, fetching,…)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Doesn’t matter if you manage data in memory, fields, databases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Contains data-related logic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99C237-6150-6104-4430-D742A93FB490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Model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195CB7-1A1C-AA40-ADC9-ACE1DF547C2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Connects Model and View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 only make sure that the two can communicate(in both directions)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62386-71A3-A265-BAF6-1362DFBDFEF9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3E747-497C-2ADE-E9BE-A0DE3E67D8CC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What the user sees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Shouldn’t contain too much logic(Handlebars!)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26433-93EA-1B19-1160-C651C52380F2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60412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FB20D-4F55-0E4D-B199-ED983D9AECA9}"/>
              </a:ext>
            </a:extLst>
          </p:cNvPr>
          <p:cNvSpPr txBox="1"/>
          <p:nvPr/>
        </p:nvSpPr>
        <p:spPr>
          <a:xfrm>
            <a:off x="143691" y="2246810"/>
            <a:ext cx="1176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Dynamic Routes &amp; Advanced Models</a:t>
            </a:r>
          </a:p>
        </p:txBody>
      </p:sp>
    </p:spTree>
    <p:extLst>
      <p:ext uri="{BB962C8B-B14F-4D97-AF65-F5344CB8AC3E}">
        <p14:creationId xmlns:p14="http://schemas.microsoft.com/office/powerpoint/2010/main" val="377444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2E7D-F11C-F65D-F324-285F1713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F525-CCF1-6B0F-ED68-2123F35C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Adding the Product ID to the Path</a:t>
            </a:r>
          </a:p>
          <a:p>
            <a:r>
              <a:rPr lang="en-US" dirty="0"/>
              <a:t>Extracting Dynamic Params</a:t>
            </a:r>
          </a:p>
          <a:p>
            <a:r>
              <a:rPr lang="en-US" dirty="0"/>
              <a:t>Loading Product Detail Data</a:t>
            </a:r>
          </a:p>
          <a:p>
            <a:r>
              <a:rPr lang="en-US" dirty="0"/>
              <a:t>Rendering the Product Detail View</a:t>
            </a:r>
          </a:p>
          <a:p>
            <a:r>
              <a:rPr lang="en-US" dirty="0"/>
              <a:t>Passing Data with POST Requests</a:t>
            </a:r>
          </a:p>
          <a:p>
            <a:r>
              <a:rPr lang="en-US" dirty="0"/>
              <a:t>Adding Cart Model</a:t>
            </a:r>
          </a:p>
          <a:p>
            <a:r>
              <a:rPr lang="en-US" dirty="0"/>
              <a:t>Using Query Params</a:t>
            </a:r>
          </a:p>
          <a:p>
            <a:r>
              <a:rPr lang="en-US" dirty="0"/>
              <a:t>Pre-Populating the Edit Product Page with Data</a:t>
            </a:r>
          </a:p>
          <a:p>
            <a:r>
              <a:rPr lang="en-US" dirty="0"/>
              <a:t>Linking to the Edit Page</a:t>
            </a:r>
          </a:p>
          <a:p>
            <a:r>
              <a:rPr lang="en-US" dirty="0"/>
              <a:t>Editing the Product Data</a:t>
            </a:r>
          </a:p>
          <a:p>
            <a:r>
              <a:rPr lang="en-US" dirty="0"/>
              <a:t>Adding the Product-delete Functionality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Displaying Cart Items on the Cart Page</a:t>
            </a:r>
          </a:p>
        </p:txBody>
      </p:sp>
    </p:spTree>
    <p:extLst>
      <p:ext uri="{BB962C8B-B14F-4D97-AF65-F5344CB8AC3E}">
        <p14:creationId xmlns:p14="http://schemas.microsoft.com/office/powerpoint/2010/main" val="495398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C042B-9973-539E-D080-EC2D59462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E0AFF-F238-2EBC-A280-ED84BACB478F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B02129-CB01-450E-EA86-A60041C4705F}"/>
              </a:ext>
            </a:extLst>
          </p:cNvPr>
          <p:cNvGrpSpPr/>
          <p:nvPr/>
        </p:nvGrpSpPr>
        <p:grpSpPr>
          <a:xfrm>
            <a:off x="318052" y="766897"/>
            <a:ext cx="5274366" cy="5137514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0EA84-1FD9-3D46-B428-AF754A7DE93A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You can pass dynamic path segments by adding a “:” to the Express router path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The name you add after ”:” is the name by which you can extract the data on </a:t>
              </a:r>
              <a:r>
                <a:rPr lang="en-US" sz="2000" dirty="0" err="1"/>
                <a:t>req.params</a:t>
              </a:r>
              <a:r>
                <a:rPr lang="en-US" sz="2000" dirty="0"/>
                <a:t>.&lt;name&gt;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Optional (query) parameters can also be passed(?param=</a:t>
              </a:r>
              <a:r>
                <a:rPr lang="en-US" sz="2000" dirty="0" err="1"/>
                <a:t>value&amp;b</a:t>
              </a:r>
              <a:r>
                <a:rPr lang="en-US" sz="2000" dirty="0"/>
                <a:t>=2)and extracted(</a:t>
              </a:r>
              <a:r>
                <a:rPr lang="en-US" sz="2000" dirty="0" err="1"/>
                <a:t>req.query.myParam</a:t>
              </a:r>
              <a:r>
                <a:rPr lang="en-US" sz="2000" dirty="0"/>
                <a:t>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540BA2-1739-53E9-F842-3E58A607D28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Dynamic Routing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1154DC9-28E6-4B0F-C337-622CBBC19D16}"/>
              </a:ext>
            </a:extLst>
          </p:cNvPr>
          <p:cNvSpPr/>
          <p:nvPr/>
        </p:nvSpPr>
        <p:spPr>
          <a:xfrm>
            <a:off x="6599584" y="1296983"/>
            <a:ext cx="5274366" cy="4607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cart model was added – it holds static methods only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interact between models (e.g. delete cart item if a product is deleted)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Working with files for data storage is suboptimal for bigger amounts of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E563D2-D181-ECED-C7BE-C89BC94E6F1F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on Models</a:t>
            </a:r>
          </a:p>
        </p:txBody>
      </p:sp>
    </p:spTree>
    <p:extLst>
      <p:ext uri="{BB962C8B-B14F-4D97-AF65-F5344CB8AC3E}">
        <p14:creationId xmlns:p14="http://schemas.microsoft.com/office/powerpoint/2010/main" val="3823743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1226EF-AF74-14AF-D997-25264F04C215}"/>
              </a:ext>
            </a:extLst>
          </p:cNvPr>
          <p:cNvSpPr txBox="1"/>
          <p:nvPr/>
        </p:nvSpPr>
        <p:spPr>
          <a:xfrm>
            <a:off x="5081451" y="1175657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F60F9-A6BD-B1D5-C5FB-D433F5DA50F4}"/>
              </a:ext>
            </a:extLst>
          </p:cNvPr>
          <p:cNvSpPr/>
          <p:nvPr/>
        </p:nvSpPr>
        <p:spPr>
          <a:xfrm>
            <a:off x="509451" y="1867989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Goal: Store Data and Make it Easily Accessible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60005C0E-BF2D-D726-DD5A-9B255058B332}"/>
              </a:ext>
            </a:extLst>
          </p:cNvPr>
          <p:cNvSpPr/>
          <p:nvPr/>
        </p:nvSpPr>
        <p:spPr>
          <a:xfrm>
            <a:off x="5473337" y="2704011"/>
            <a:ext cx="1110343" cy="11756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2A7A5-4A86-3AF1-E93B-18D0A808EE5A}"/>
              </a:ext>
            </a:extLst>
          </p:cNvPr>
          <p:cNvSpPr/>
          <p:nvPr/>
        </p:nvSpPr>
        <p:spPr>
          <a:xfrm>
            <a:off x="509451" y="4140926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 (Quicker Access than with a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D0D82C-BA76-0B1A-A388-AC1C109A7153}"/>
              </a:ext>
            </a:extLst>
          </p:cNvPr>
          <p:cNvSpPr/>
          <p:nvPr/>
        </p:nvSpPr>
        <p:spPr>
          <a:xfrm>
            <a:off x="1489166" y="5473338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58F98-6954-3B26-CEA1-9A62720FB92E}"/>
              </a:ext>
            </a:extLst>
          </p:cNvPr>
          <p:cNvSpPr/>
          <p:nvPr/>
        </p:nvSpPr>
        <p:spPr>
          <a:xfrm>
            <a:off x="6932023" y="5473337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A8663-6053-803E-8A2A-83001FE7673B}"/>
              </a:ext>
            </a:extLst>
          </p:cNvPr>
          <p:cNvSpPr txBox="1"/>
          <p:nvPr/>
        </p:nvSpPr>
        <p:spPr>
          <a:xfrm>
            <a:off x="2404808" y="622919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BD746-D4FC-7A50-9526-80013F7E6530}"/>
              </a:ext>
            </a:extLst>
          </p:cNvPr>
          <p:cNvSpPr txBox="1"/>
          <p:nvPr/>
        </p:nvSpPr>
        <p:spPr>
          <a:xfrm>
            <a:off x="7952168" y="6229197"/>
            <a:ext cx="156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473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02E0-9214-C0A9-9B03-485D7C8F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7057" cy="719092"/>
          </a:xfrm>
        </p:spPr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97FC29-C4B6-B8A7-153F-2115ED2CD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778814"/>
              </p:ext>
            </p:extLst>
          </p:nvPr>
        </p:nvGraphicFramePr>
        <p:xfrm>
          <a:off x="838200" y="1185545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ram@test.com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mohan@test.com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Mohan Verma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927A327-AA16-84B2-D327-50AA502EE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170406"/>
              </p:ext>
            </p:extLst>
          </p:nvPr>
        </p:nvGraphicFramePr>
        <p:xfrm>
          <a:off x="838200" y="3911328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79E2760-3109-C327-7AA2-7E2859904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062080"/>
              </p:ext>
            </p:extLst>
          </p:nvPr>
        </p:nvGraphicFramePr>
        <p:xfrm>
          <a:off x="7511142" y="2639877"/>
          <a:ext cx="446314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80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1671311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1412338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946515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04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9B91-369D-D051-6843-534D37AE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5CA3A-6C4E-EF53-5E05-709769F5FF24}"/>
              </a:ext>
            </a:extLst>
          </p:cNvPr>
          <p:cNvSpPr/>
          <p:nvPr/>
        </p:nvSpPr>
        <p:spPr>
          <a:xfrm>
            <a:off x="1410789" y="1567543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C9009-FEA7-59B9-D9FB-ED98107E87B1}"/>
              </a:ext>
            </a:extLst>
          </p:cNvPr>
          <p:cNvSpPr/>
          <p:nvPr/>
        </p:nvSpPr>
        <p:spPr>
          <a:xfrm>
            <a:off x="1410789" y="2494689"/>
            <a:ext cx="1058091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869BA-20B2-2E2D-73E8-98B8D5F4F77C}"/>
              </a:ext>
            </a:extLst>
          </p:cNvPr>
          <p:cNvSpPr/>
          <p:nvPr/>
        </p:nvSpPr>
        <p:spPr>
          <a:xfrm>
            <a:off x="2751910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476EC-3C81-FDBF-06FA-7258D8BC6C89}"/>
              </a:ext>
            </a:extLst>
          </p:cNvPr>
          <p:cNvSpPr/>
          <p:nvPr/>
        </p:nvSpPr>
        <p:spPr>
          <a:xfrm>
            <a:off x="4058196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D6F09BF-5088-878A-CB1C-7F34A6D3C09A}"/>
              </a:ext>
            </a:extLst>
          </p:cNvPr>
          <p:cNvSpPr/>
          <p:nvPr/>
        </p:nvSpPr>
        <p:spPr>
          <a:xfrm rot="10961640">
            <a:off x="5355028" y="1659774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91DA8-610E-00DC-73B0-E2287BD5AD2C}"/>
              </a:ext>
            </a:extLst>
          </p:cNvPr>
          <p:cNvSpPr/>
          <p:nvPr/>
        </p:nvSpPr>
        <p:spPr>
          <a:xfrm>
            <a:off x="7705599" y="147689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Data (in a Table) </a:t>
            </a:r>
          </a:p>
          <a:p>
            <a:pPr algn="ctr"/>
            <a:r>
              <a:rPr lang="en-US" dirty="0"/>
              <a:t>has to fit!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C0B67-5892-8F6F-6450-92A4ED56D503}"/>
              </a:ext>
            </a:extLst>
          </p:cNvPr>
          <p:cNvSpPr/>
          <p:nvPr/>
        </p:nvSpPr>
        <p:spPr>
          <a:xfrm>
            <a:off x="1693818" y="409552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5C5B0-6B91-90B3-BBAC-3335CE35D4F2}"/>
              </a:ext>
            </a:extLst>
          </p:cNvPr>
          <p:cNvSpPr/>
          <p:nvPr/>
        </p:nvSpPr>
        <p:spPr>
          <a:xfrm>
            <a:off x="2272938" y="5022670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3BBDF-F886-9824-DBFF-4DD513C7BD60}"/>
              </a:ext>
            </a:extLst>
          </p:cNvPr>
          <p:cNvSpPr/>
          <p:nvPr/>
        </p:nvSpPr>
        <p:spPr>
          <a:xfrm>
            <a:off x="2272938" y="5551398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60233-0ED3-C86A-0601-B1A4AF8B3751}"/>
              </a:ext>
            </a:extLst>
          </p:cNvPr>
          <p:cNvSpPr/>
          <p:nvPr/>
        </p:nvSpPr>
        <p:spPr>
          <a:xfrm>
            <a:off x="2272938" y="6112149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95C8D04D-D399-44C6-3B55-965952D16F70}"/>
              </a:ext>
            </a:extLst>
          </p:cNvPr>
          <p:cNvSpPr/>
          <p:nvPr/>
        </p:nvSpPr>
        <p:spPr>
          <a:xfrm rot="10961640">
            <a:off x="5638058" y="4143302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AAA04-CA23-CDB5-E8A0-DB3ACDCDE681}"/>
              </a:ext>
            </a:extLst>
          </p:cNvPr>
          <p:cNvSpPr/>
          <p:nvPr/>
        </p:nvSpPr>
        <p:spPr>
          <a:xfrm>
            <a:off x="7988629" y="3960422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</p:spTree>
    <p:extLst>
      <p:ext uri="{BB962C8B-B14F-4D97-AF65-F5344CB8AC3E}">
        <p14:creationId xmlns:p14="http://schemas.microsoft.com/office/powerpoint/2010/main" val="3181568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59D7-DE40-CF65-EE19-F674B8C2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2C74-4CDF-5F8C-329C-61A81B68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(SQL Keywords/Syntax)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/>
              <a:t>(Parameters/Data)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users WHERE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age &gt; 28</a:t>
            </a:r>
          </a:p>
        </p:txBody>
      </p:sp>
    </p:spTree>
    <p:extLst>
      <p:ext uri="{BB962C8B-B14F-4D97-AF65-F5344CB8AC3E}">
        <p14:creationId xmlns:p14="http://schemas.microsoft.com/office/powerpoint/2010/main" val="1605100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10F3-71DB-46CA-9EEE-66D0230F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0DFE-F01B-777E-E2FF-A5CADC66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 from MySQL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2018295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A76E-40AB-6ADE-2BA2-C573A96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7D41-C098-1A96-C97F-F096A70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1435642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F5CA-D7C2-FF23-33F5-D929097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3DC7-0C4A-B05A-C2F4-AB6EF370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1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2459D0-C9D9-E7DD-4BAA-0EBE6251B09A}"/>
              </a:ext>
            </a:extLst>
          </p:cNvPr>
          <p:cNvGrpSpPr/>
          <p:nvPr/>
        </p:nvGrpSpPr>
        <p:grpSpPr>
          <a:xfrm>
            <a:off x="699246" y="2581835"/>
            <a:ext cx="2380129" cy="2245659"/>
            <a:chOff x="699246" y="2581835"/>
            <a:chExt cx="2380129" cy="2245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B28E1D-ED3E-16B9-4800-592835FB182B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9AE58F-28A3-B377-D5C4-D94CB573B6EF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Name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Age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Email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password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3C02C-94AB-B740-153D-AF89367D9F88}"/>
              </a:ext>
            </a:extLst>
          </p:cNvPr>
          <p:cNvGrpSpPr/>
          <p:nvPr/>
        </p:nvGrpSpPr>
        <p:grpSpPr>
          <a:xfrm>
            <a:off x="5759823" y="2407024"/>
            <a:ext cx="5593977" cy="2245659"/>
            <a:chOff x="699246" y="2581835"/>
            <a:chExt cx="2380129" cy="22456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F24257-4665-2CC5-4EE3-00260DEC602D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4E341D-B241-A852-DF70-DE0EE636E8E2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344D96-C62B-7DF9-2FB2-69DE9177A5F3}"/>
              </a:ext>
            </a:extLst>
          </p:cNvPr>
          <p:cNvSpPr/>
          <p:nvPr/>
        </p:nvSpPr>
        <p:spPr>
          <a:xfrm>
            <a:off x="5997388" y="2948082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BE4DBC-B8FC-9B98-3343-5DFD6B5DD495}"/>
              </a:ext>
            </a:extLst>
          </p:cNvPr>
          <p:cNvSpPr/>
          <p:nvPr/>
        </p:nvSpPr>
        <p:spPr>
          <a:xfrm>
            <a:off x="7221071" y="2955741"/>
            <a:ext cx="874058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B146F-C0F6-D331-20A8-2C9029F09619}"/>
              </a:ext>
            </a:extLst>
          </p:cNvPr>
          <p:cNvSpPr/>
          <p:nvPr/>
        </p:nvSpPr>
        <p:spPr>
          <a:xfrm>
            <a:off x="8695765" y="2998694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AA06-4B1B-7C1E-E532-48B7F4589141}"/>
              </a:ext>
            </a:extLst>
          </p:cNvPr>
          <p:cNvSpPr/>
          <p:nvPr/>
        </p:nvSpPr>
        <p:spPr>
          <a:xfrm>
            <a:off x="9816354" y="2998694"/>
            <a:ext cx="1322294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5F262-EFF1-8B04-47F2-D0B526651DF9}"/>
              </a:ext>
            </a:extLst>
          </p:cNvPr>
          <p:cNvSpPr/>
          <p:nvPr/>
        </p:nvSpPr>
        <p:spPr>
          <a:xfrm>
            <a:off x="5997388" y="3771529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99DB7-6042-0170-1D03-7FA0755D81F6}"/>
              </a:ext>
            </a:extLst>
          </p:cNvPr>
          <p:cNvSpPr/>
          <p:nvPr/>
        </p:nvSpPr>
        <p:spPr>
          <a:xfrm>
            <a:off x="7221071" y="3779188"/>
            <a:ext cx="874058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54308-7A7C-6A76-E3C4-DAD41F80C45E}"/>
              </a:ext>
            </a:extLst>
          </p:cNvPr>
          <p:cNvSpPr/>
          <p:nvPr/>
        </p:nvSpPr>
        <p:spPr>
          <a:xfrm>
            <a:off x="8695765" y="3822141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4B5002-30AD-45F7-C2C2-4BCB51E6F77D}"/>
              </a:ext>
            </a:extLst>
          </p:cNvPr>
          <p:cNvSpPr/>
          <p:nvPr/>
        </p:nvSpPr>
        <p:spPr>
          <a:xfrm>
            <a:off x="9816354" y="3822141"/>
            <a:ext cx="1322294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admin@12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E6F6F-4579-9CF2-0AA0-95A949232DFE}"/>
              </a:ext>
            </a:extLst>
          </p:cNvPr>
          <p:cNvSpPr/>
          <p:nvPr/>
        </p:nvSpPr>
        <p:spPr>
          <a:xfrm>
            <a:off x="3079375" y="5042647"/>
            <a:ext cx="6736979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(1,’ram’,24,’admin@12’)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A3645-1EA0-6DA1-9152-52C07C7A5552}"/>
              </a:ext>
            </a:extLst>
          </p:cNvPr>
          <p:cNvSpPr/>
          <p:nvPr/>
        </p:nvSpPr>
        <p:spPr>
          <a:xfrm>
            <a:off x="2628898" y="5923058"/>
            <a:ext cx="7644655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({name:’ram’,age:24,password:’admin@12’})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2871E196-A815-4035-669F-20473B078457}"/>
              </a:ext>
            </a:extLst>
          </p:cNvPr>
          <p:cNvSpPr/>
          <p:nvPr/>
        </p:nvSpPr>
        <p:spPr>
          <a:xfrm>
            <a:off x="4791634" y="4739346"/>
            <a:ext cx="1936377" cy="11161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40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5346-60D7-1B7A-FDC7-DFE8D11A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/>
          </a:bodyPr>
          <a:lstStyle/>
          <a:p>
            <a:r>
              <a:rPr lang="en-US" dirty="0"/>
              <a:t>What is Sequelize</a:t>
            </a:r>
          </a:p>
          <a:p>
            <a:r>
              <a:rPr lang="en-US" dirty="0"/>
              <a:t>Connecting to the Database</a:t>
            </a:r>
          </a:p>
          <a:p>
            <a:r>
              <a:rPr lang="en-US" dirty="0"/>
              <a:t>Defining a Model</a:t>
            </a:r>
          </a:p>
          <a:p>
            <a:r>
              <a:rPr lang="en-US" dirty="0"/>
              <a:t>Syncing JS definitions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Products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a user Model</a:t>
            </a:r>
          </a:p>
        </p:txBody>
      </p:sp>
    </p:spTree>
    <p:extLst>
      <p:ext uri="{BB962C8B-B14F-4D97-AF65-F5344CB8AC3E}">
        <p14:creationId xmlns:p14="http://schemas.microsoft.com/office/powerpoint/2010/main" val="39307424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25C1E-614B-3856-F7A3-B2BED9BF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89029-6B56-9E84-F254-DBC2114B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576" y="400237"/>
            <a:ext cx="5804647" cy="433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one-to-many /relationship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6EE7F-E299-E9C6-3FB9-A004BCD57EC0}"/>
              </a:ext>
            </a:extLst>
          </p:cNvPr>
          <p:cNvSpPr/>
          <p:nvPr/>
        </p:nvSpPr>
        <p:spPr>
          <a:xfrm>
            <a:off x="968188" y="1250576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F5842-D999-959E-35B5-277CC0E991B0}"/>
              </a:ext>
            </a:extLst>
          </p:cNvPr>
          <p:cNvSpPr/>
          <p:nvPr/>
        </p:nvSpPr>
        <p:spPr>
          <a:xfrm>
            <a:off x="8745070" y="1244786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C8C-827D-A150-EA19-9A63FA465A98}"/>
              </a:ext>
            </a:extLst>
          </p:cNvPr>
          <p:cNvSpPr/>
          <p:nvPr/>
        </p:nvSpPr>
        <p:spPr>
          <a:xfrm>
            <a:off x="4547346" y="4065494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A3637F-A869-7C33-2003-F9017A448A9E}"/>
              </a:ext>
            </a:extLst>
          </p:cNvPr>
          <p:cNvSpPr/>
          <p:nvPr/>
        </p:nvSpPr>
        <p:spPr>
          <a:xfrm>
            <a:off x="4547346" y="5508812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0A56B6B-0C3C-BD0C-C4EF-2BC619CB16F3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094911" y="1615234"/>
            <a:ext cx="2491255" cy="3068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5F4B01C-AEB0-2C30-AE07-803D8694668D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2079811" y="1927411"/>
            <a:ext cx="2485465" cy="24496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060F28-5C93-EB14-DD8A-07D3D00A01F2}"/>
              </a:ext>
            </a:extLst>
          </p:cNvPr>
          <p:cNvSpPr txBox="1"/>
          <p:nvPr/>
        </p:nvSpPr>
        <p:spPr>
          <a:xfrm>
            <a:off x="7816997" y="400567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080ED-1616-008A-40CF-C52BD2F7F9D7}"/>
              </a:ext>
            </a:extLst>
          </p:cNvPr>
          <p:cNvSpPr txBox="1"/>
          <p:nvPr/>
        </p:nvSpPr>
        <p:spPr>
          <a:xfrm>
            <a:off x="2511488" y="4043543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373F1F6-AEA3-7897-FDEE-E25DB99D983A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358152" y="2649070"/>
            <a:ext cx="3928783" cy="24496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9ABE9C5-4333-F004-7901-92BC97CB9850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6373252" y="2336893"/>
            <a:ext cx="3934573" cy="3068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56A452-411E-523F-533A-CCB5D57A6848}"/>
              </a:ext>
            </a:extLst>
          </p:cNvPr>
          <p:cNvSpPr txBox="1"/>
          <p:nvPr/>
        </p:nvSpPr>
        <p:spPr>
          <a:xfrm>
            <a:off x="2511488" y="5468933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78865-C04C-7F7A-17ED-1A8F574561AD}"/>
              </a:ext>
            </a:extLst>
          </p:cNvPr>
          <p:cNvSpPr txBox="1"/>
          <p:nvPr/>
        </p:nvSpPr>
        <p:spPr>
          <a:xfrm>
            <a:off x="7486028" y="5428548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63E1A-A7A8-CE6F-59E5-DD3C2571E111}"/>
              </a:ext>
            </a:extLst>
          </p:cNvPr>
          <p:cNvSpPr txBox="1"/>
          <p:nvPr/>
        </p:nvSpPr>
        <p:spPr>
          <a:xfrm>
            <a:off x="4881282" y="2097741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27278945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03CE9-FE3E-B962-4F67-9A182456A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9DA5-5006-20C1-B506-0FC9C331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/>
          </a:bodyPr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methods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 to many &amp; many to many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Adding existing products &amp; retrieving cart items</a:t>
            </a:r>
          </a:p>
          <a:p>
            <a:r>
              <a:rPr lang="en-US" dirty="0"/>
              <a:t>Deleting related items &amp; deleting cart products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the Cart &amp; Fetching and </a:t>
            </a:r>
            <a:r>
              <a:rPr lang="en-US"/>
              <a:t>Outputting orders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175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67E8D-EFD6-8A8A-B189-65F5188601CA}"/>
              </a:ext>
            </a:extLst>
          </p:cNvPr>
          <p:cNvSpPr/>
          <p:nvPr/>
        </p:nvSpPr>
        <p:spPr>
          <a:xfrm>
            <a:off x="383458" y="604684"/>
            <a:ext cx="4576916" cy="412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5EE5D-9ED0-F034-5BE0-3036D99B276D}"/>
              </a:ext>
            </a:extLst>
          </p:cNvPr>
          <p:cNvSpPr/>
          <p:nvPr/>
        </p:nvSpPr>
        <p:spPr>
          <a:xfrm>
            <a:off x="383458" y="1017639"/>
            <a:ext cx="4576916" cy="3303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SQL uses strict data schemas and relations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connect your Node.js app via packages like mysql2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A192C-ACFC-CC4C-5943-B0E6BE17DD37}"/>
              </a:ext>
            </a:extLst>
          </p:cNvPr>
          <p:cNvSpPr/>
          <p:nvPr/>
        </p:nvSpPr>
        <p:spPr>
          <a:xfrm>
            <a:off x="6700683" y="560440"/>
            <a:ext cx="4576916" cy="412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76463-BC21-91BE-020F-45E89CBE22AB}"/>
              </a:ext>
            </a:extLst>
          </p:cNvPr>
          <p:cNvSpPr/>
          <p:nvPr/>
        </p:nvSpPr>
        <p:spPr>
          <a:xfrm>
            <a:off x="6700683" y="973395"/>
            <a:ext cx="4576916" cy="3303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Instead of writing SQL queries manually, you can use packages (ORMs) like Sequelize to focus on the Node.js code and work with native JS objects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Sequelize allows you define models and interact with the database through them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also easily set up relations (“Associations”) and interact with your related </a:t>
            </a:r>
            <a:r>
              <a:rPr lang="en-US" sz="2000" dirty="0" err="1">
                <a:solidFill>
                  <a:schemeClr val="tx1"/>
                </a:solidFill>
              </a:rPr>
              <a:t>modles</a:t>
            </a:r>
            <a:r>
              <a:rPr lang="en-US" sz="2000" dirty="0">
                <a:solidFill>
                  <a:schemeClr val="tx1"/>
                </a:solidFill>
              </a:rPr>
              <a:t> through them</a:t>
            </a:r>
          </a:p>
        </p:txBody>
      </p:sp>
    </p:spTree>
    <p:extLst>
      <p:ext uri="{BB962C8B-B14F-4D97-AF65-F5344CB8AC3E}">
        <p14:creationId xmlns:p14="http://schemas.microsoft.com/office/powerpoint/2010/main" val="357092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2C0-9E7A-CCF0-6DC4-E8BCE2A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179C-5740-D46D-A931-516CBB3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8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57F8-3CEC-B064-D8CB-2A8A8743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 /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F00D7-8A9E-07DE-45E9-AD7235ED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2825159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2108-8943-DFC5-64C3-AB8B8AEA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892A-26C8-BBEE-30ED-153F2F5A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399031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9C6C-E3CB-E999-91E6-90E4F5FD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C3947-F5E5-2A11-F31D-680E9EC17740}"/>
              </a:ext>
            </a:extLst>
          </p:cNvPr>
          <p:cNvSpPr txBox="1"/>
          <p:nvPr/>
        </p:nvSpPr>
        <p:spPr>
          <a:xfrm>
            <a:off x="1460090" y="1690688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BFEBA-BCBA-97B8-55A3-E154006781C7}"/>
              </a:ext>
            </a:extLst>
          </p:cNvPr>
          <p:cNvSpPr txBox="1"/>
          <p:nvPr/>
        </p:nvSpPr>
        <p:spPr>
          <a:xfrm>
            <a:off x="1460090" y="237403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0C4F2-3314-5C61-C2AD-48B9D04F494A}"/>
              </a:ext>
            </a:extLst>
          </p:cNvPr>
          <p:cNvSpPr txBox="1"/>
          <p:nvPr/>
        </p:nvSpPr>
        <p:spPr>
          <a:xfrm>
            <a:off x="1460090" y="3385583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4B3C5-1C5A-24FE-958A-9298C162C033}"/>
              </a:ext>
            </a:extLst>
          </p:cNvPr>
          <p:cNvSpPr txBox="1"/>
          <p:nvPr/>
        </p:nvSpPr>
        <p:spPr>
          <a:xfrm>
            <a:off x="3896032" y="1690688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CC77B-1024-9F6E-8CDD-E7FF68D65155}"/>
              </a:ext>
            </a:extLst>
          </p:cNvPr>
          <p:cNvSpPr txBox="1"/>
          <p:nvPr/>
        </p:nvSpPr>
        <p:spPr>
          <a:xfrm>
            <a:off x="3896032" y="2353469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79490-0A92-83F7-C02F-61AF3EFE4C6F}"/>
              </a:ext>
            </a:extLst>
          </p:cNvPr>
          <p:cNvSpPr txBox="1"/>
          <p:nvPr/>
        </p:nvSpPr>
        <p:spPr>
          <a:xfrm>
            <a:off x="6685936" y="2353469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868C4-6775-DFC0-AB98-2CE0E80BACD4}"/>
              </a:ext>
            </a:extLst>
          </p:cNvPr>
          <p:cNvSpPr txBox="1"/>
          <p:nvPr/>
        </p:nvSpPr>
        <p:spPr>
          <a:xfrm>
            <a:off x="3896031" y="3385583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‘Ram’, age:24}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42348-CAE7-54D5-23ED-BCAFF885EEAC}"/>
              </a:ext>
            </a:extLst>
          </p:cNvPr>
          <p:cNvSpPr txBox="1"/>
          <p:nvPr/>
        </p:nvSpPr>
        <p:spPr>
          <a:xfrm>
            <a:off x="3896031" y="3754915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‘Ram’, age:24}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871D7-ED10-3E39-3FD2-76F0DE364409}"/>
              </a:ext>
            </a:extLst>
          </p:cNvPr>
          <p:cNvSpPr txBox="1"/>
          <p:nvPr/>
        </p:nvSpPr>
        <p:spPr>
          <a:xfrm>
            <a:off x="6685936" y="3385583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{…}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D7526-692F-D23E-3903-52BB0ED8F058}"/>
              </a:ext>
            </a:extLst>
          </p:cNvPr>
          <p:cNvSpPr txBox="1"/>
          <p:nvPr/>
        </p:nvSpPr>
        <p:spPr>
          <a:xfrm>
            <a:off x="6685935" y="3754915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{…}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B6DBAF0-C19B-9306-3FE5-BE101F6F6DB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656334" y="2206744"/>
            <a:ext cx="293449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CE9C004-4ED0-AB50-0888-BBB4309851DB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5710084" y="1875354"/>
            <a:ext cx="1882878" cy="4781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2C7C0-01D7-0CD4-063E-627DFBFA492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3896031" y="2722801"/>
            <a:ext cx="907027" cy="847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A1F965-8B58-D157-DECE-D8A81B741771}"/>
              </a:ext>
            </a:extLst>
          </p:cNvPr>
          <p:cNvCxnSpPr/>
          <p:nvPr/>
        </p:nvCxnSpPr>
        <p:spPr>
          <a:xfrm flipH="1">
            <a:off x="6823585" y="2668409"/>
            <a:ext cx="907027" cy="847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241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5C52-4D0D-B1AD-CAA4-4E60CBF50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62F294C-5D38-414A-0E17-B8E48B7F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JSON(BSON) Data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CB2-817B-56DE-734E-3E2488810BC8}"/>
              </a:ext>
            </a:extLst>
          </p:cNvPr>
          <p:cNvSpPr txBox="1"/>
          <p:nvPr/>
        </p:nvSpPr>
        <p:spPr>
          <a:xfrm>
            <a:off x="2462980" y="2094271"/>
            <a:ext cx="7742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  <a:p>
            <a:r>
              <a:rPr lang="en-US" sz="2400" dirty="0"/>
              <a:t>	”</a:t>
            </a:r>
            <a:r>
              <a:rPr lang="en-US" sz="2400" dirty="0" err="1"/>
              <a:t>name”:”Ram</a:t>
            </a:r>
            <a:r>
              <a:rPr lang="en-US" sz="2400" dirty="0"/>
              <a:t>”,</a:t>
            </a:r>
          </a:p>
          <a:p>
            <a:r>
              <a:rPr lang="en-US" sz="2400" dirty="0"/>
              <a:t>	“age”:24,</a:t>
            </a:r>
          </a:p>
          <a:p>
            <a:r>
              <a:rPr lang="en-US" sz="2400" dirty="0"/>
              <a:t>	“address”:{</a:t>
            </a:r>
          </a:p>
          <a:p>
            <a:r>
              <a:rPr lang="en-US" sz="2400" dirty="0"/>
              <a:t>			“city”: “Jaipur”</a:t>
            </a:r>
          </a:p>
          <a:p>
            <a:r>
              <a:rPr lang="en-US" sz="2400" dirty="0"/>
              <a:t>			}</a:t>
            </a:r>
          </a:p>
          <a:p>
            <a:r>
              <a:rPr lang="en-US" sz="2400" dirty="0"/>
              <a:t>	“hobbies”: [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name”:”Cooking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name”:”Coding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]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5249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9CE78-C4A7-A5B7-4432-D765C506A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7D271FB-490B-A35C-0645-4CA474B6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JSON(BSON) Data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32ECF-805D-CC58-90E2-68900C0A650A}"/>
              </a:ext>
            </a:extLst>
          </p:cNvPr>
          <p:cNvSpPr txBox="1"/>
          <p:nvPr/>
        </p:nvSpPr>
        <p:spPr>
          <a:xfrm>
            <a:off x="2462980" y="2094271"/>
            <a:ext cx="7742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  <a:p>
            <a:r>
              <a:rPr lang="en-US" sz="2400" dirty="0"/>
              <a:t>	”</a:t>
            </a:r>
            <a:r>
              <a:rPr lang="en-US" sz="2400" dirty="0" err="1"/>
              <a:t>name”:”Ram</a:t>
            </a:r>
            <a:r>
              <a:rPr lang="en-US" sz="2400" dirty="0"/>
              <a:t>”,</a:t>
            </a:r>
          </a:p>
          <a:p>
            <a:r>
              <a:rPr lang="en-US" sz="2400" dirty="0"/>
              <a:t>	“age”:24,</a:t>
            </a:r>
          </a:p>
          <a:p>
            <a:r>
              <a:rPr lang="en-US" sz="2400" dirty="0"/>
              <a:t>	“address”:{</a:t>
            </a:r>
          </a:p>
          <a:p>
            <a:r>
              <a:rPr lang="en-US" sz="2400" dirty="0"/>
              <a:t>			“city”: “Jaipur”</a:t>
            </a:r>
          </a:p>
          <a:p>
            <a:r>
              <a:rPr lang="en-US" sz="2400" dirty="0"/>
              <a:t>			}</a:t>
            </a:r>
          </a:p>
          <a:p>
            <a:r>
              <a:rPr lang="en-US" sz="2400" dirty="0"/>
              <a:t>	“hobbies”: [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name”:”Cooking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name”:”Coding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]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29185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A74C-4F30-A9C5-6D3A-36C3D7FB2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F2D967-3FD9-9714-48EB-AC6EC078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Mongoose?</a:t>
            </a:r>
            <a:br>
              <a:rPr lang="en-US" dirty="0"/>
            </a:br>
            <a:r>
              <a:rPr lang="en-US" dirty="0"/>
              <a:t>A Object-Document Mapping Library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3C7A4E-7027-0E4D-4C16-27ED2D6FA943}"/>
              </a:ext>
            </a:extLst>
          </p:cNvPr>
          <p:cNvSpPr txBox="1"/>
          <p:nvPr/>
        </p:nvSpPr>
        <p:spPr>
          <a:xfrm>
            <a:off x="1297858" y="2168013"/>
            <a:ext cx="14428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3BB56-9284-E377-AD7C-B9D512C0F5AE}"/>
              </a:ext>
            </a:extLst>
          </p:cNvPr>
          <p:cNvSpPr txBox="1"/>
          <p:nvPr/>
        </p:nvSpPr>
        <p:spPr>
          <a:xfrm>
            <a:off x="7674078" y="2168013"/>
            <a:ext cx="28310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Id - 1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‘ram’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 ‘</a:t>
            </a:r>
            <a:r>
              <a:rPr lang="en-US" dirty="0" err="1"/>
              <a:t>ram@gmail.com</a:t>
            </a:r>
            <a:r>
              <a:rPr lang="en-US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Password ‘</a:t>
            </a:r>
            <a:r>
              <a:rPr lang="en-US" dirty="0" err="1"/>
              <a:t>klsjdkl</a:t>
            </a:r>
            <a:r>
              <a:rPr lang="en-US" dirty="0"/>
              <a:t>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AB89A-A9D7-B7F0-CC19-63F6E7392C79}"/>
              </a:ext>
            </a:extLst>
          </p:cNvPr>
          <p:cNvSpPr txBox="1"/>
          <p:nvPr/>
        </p:nvSpPr>
        <p:spPr>
          <a:xfrm>
            <a:off x="1622323" y="4793226"/>
            <a:ext cx="97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Db.collection</a:t>
            </a:r>
            <a:r>
              <a:rPr lang="en-US" dirty="0"/>
              <a:t>(‘users).</a:t>
            </a:r>
            <a:r>
              <a:rPr lang="en-US" dirty="0" err="1"/>
              <a:t>insertone</a:t>
            </a:r>
            <a:r>
              <a:rPr lang="en-US" dirty="0"/>
              <a:t>({name: ‘</a:t>
            </a:r>
            <a:r>
              <a:rPr lang="en-US" dirty="0" err="1"/>
              <a:t>ram’,age</a:t>
            </a:r>
            <a:r>
              <a:rPr lang="en-US" dirty="0"/>
              <a:t>: 24, email:</a:t>
            </a:r>
            <a:r>
              <a:rPr lang="en-US" dirty="0">
                <a:hlinkClick r:id="rId2"/>
              </a:rPr>
              <a:t>ram@gmail.com</a:t>
            </a:r>
            <a:r>
              <a:rPr lang="en-US" dirty="0"/>
              <a:t>,password:’</a:t>
            </a:r>
            <a:r>
              <a:rPr lang="en-US" dirty="0" err="1"/>
              <a:t>klsjdkl</a:t>
            </a:r>
            <a:r>
              <a:rPr lang="en-US" dirty="0"/>
              <a:t>’})</a:t>
            </a:r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05C6C05E-80D4-79EF-6217-549F1CB6D810}"/>
              </a:ext>
            </a:extLst>
          </p:cNvPr>
          <p:cNvSpPr/>
          <p:nvPr/>
        </p:nvSpPr>
        <p:spPr>
          <a:xfrm>
            <a:off x="5294671" y="4498258"/>
            <a:ext cx="1327355" cy="104713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0DC9C-B956-0C5D-B26B-F5A56FE0C33E}"/>
              </a:ext>
            </a:extLst>
          </p:cNvPr>
          <p:cNvSpPr txBox="1"/>
          <p:nvPr/>
        </p:nvSpPr>
        <p:spPr>
          <a:xfrm>
            <a:off x="838200" y="6033445"/>
            <a:ext cx="912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 ({name: ‘</a:t>
            </a:r>
            <a:r>
              <a:rPr lang="en-US" dirty="0" err="1"/>
              <a:t>ram’,age</a:t>
            </a:r>
            <a:r>
              <a:rPr lang="en-US" dirty="0"/>
              <a:t>: 24, email:</a:t>
            </a:r>
            <a:r>
              <a:rPr lang="en-US" dirty="0">
                <a:hlinkClick r:id="rId2"/>
              </a:rPr>
              <a:t>ram@gmail.com</a:t>
            </a:r>
            <a:r>
              <a:rPr lang="en-US" dirty="0"/>
              <a:t>,password:’</a:t>
            </a:r>
            <a:r>
              <a:rPr lang="en-US" dirty="0" err="1"/>
              <a:t>klsjdkl</a:t>
            </a:r>
            <a:r>
              <a:rPr lang="en-US"/>
              <a:t>’})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9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7497</TotalTime>
  <Words>3306</Words>
  <Application>Microsoft Macintosh PowerPoint</Application>
  <PresentationFormat>Widescreen</PresentationFormat>
  <Paragraphs>632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PowerPoint Presentation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  <vt:lpstr>PowerPoint Presentation</vt:lpstr>
      <vt:lpstr>PowerPoint Presentation</vt:lpstr>
      <vt:lpstr>PowerPoint Presentation</vt:lpstr>
      <vt:lpstr>Template Engine</vt:lpstr>
      <vt:lpstr>Templating Engines</vt:lpstr>
      <vt:lpstr>Available Templating Engines</vt:lpstr>
      <vt:lpstr>Model View Controller (MVC) </vt:lpstr>
      <vt:lpstr>What’s MVc?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SQL?</vt:lpstr>
      <vt:lpstr>Core SQL Database Characteristics</vt:lpstr>
      <vt:lpstr>SQL Queries</vt:lpstr>
      <vt:lpstr>PowerPoint Presentation</vt:lpstr>
      <vt:lpstr>sequelize</vt:lpstr>
      <vt:lpstr>What is Sequelize?</vt:lpstr>
      <vt:lpstr>PowerPoint Presentation</vt:lpstr>
      <vt:lpstr>PowerPoint Presentation</vt:lpstr>
      <vt:lpstr>PowerPoint Presentation</vt:lpstr>
      <vt:lpstr>PowerPoint Presentation</vt:lpstr>
      <vt:lpstr>NoSQL Databases / MongoDB</vt:lpstr>
      <vt:lpstr>What MongoDB</vt:lpstr>
      <vt:lpstr>How it works</vt:lpstr>
      <vt:lpstr>JSON(BSON) Data Format</vt:lpstr>
      <vt:lpstr>JSON(BSON) Data Format</vt:lpstr>
      <vt:lpstr>What is Mongoose? A Object-Document Mapping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32</cp:revision>
  <dcterms:created xsi:type="dcterms:W3CDTF">2025-01-06T13:42:45Z</dcterms:created>
  <dcterms:modified xsi:type="dcterms:W3CDTF">2025-03-21T15:09:43Z</dcterms:modified>
</cp:coreProperties>
</file>