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052F2-134C-44D1-8EEB-2A18FB72323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1FE8959-29C8-46A1-8E8F-E4D0D58AC228}">
      <dgm:prSet phldrT="[Text]"/>
      <dgm:spPr>
        <a:solidFill>
          <a:srgbClr val="FF000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IDENTIFY</a:t>
          </a:r>
        </a:p>
      </dgm:t>
    </dgm:pt>
    <dgm:pt modelId="{C6025E58-CF96-45C3-96B7-563DBD74D5EF}" type="parTrans" cxnId="{2C15C46A-9416-4ED3-872D-12F9329769E5}">
      <dgm:prSet/>
      <dgm:spPr/>
      <dgm:t>
        <a:bodyPr/>
        <a:lstStyle/>
        <a:p>
          <a:endParaRPr lang="en-US"/>
        </a:p>
      </dgm:t>
    </dgm:pt>
    <dgm:pt modelId="{FD93A5B7-90F4-4817-B1BF-05A831857958}" type="sibTrans" cxnId="{2C15C46A-9416-4ED3-872D-12F9329769E5}">
      <dgm:prSet/>
      <dgm:spPr/>
      <dgm:t>
        <a:bodyPr/>
        <a:lstStyle/>
        <a:p>
          <a:endParaRPr lang="en-US"/>
        </a:p>
      </dgm:t>
    </dgm:pt>
    <dgm:pt modelId="{52284BAA-3540-434F-8A0D-196591A27AF5}">
      <dgm:prSet phldrT="[Text]"/>
      <dgm:spPr>
        <a:solidFill>
          <a:srgbClr val="92D05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FIX</a:t>
          </a:r>
        </a:p>
      </dgm:t>
    </dgm:pt>
    <dgm:pt modelId="{6346812D-99E8-4546-BF9B-9260BB8C292E}" type="parTrans" cxnId="{D099C1E2-4BC0-488E-B21A-3E780169706A}">
      <dgm:prSet/>
      <dgm:spPr/>
      <dgm:t>
        <a:bodyPr/>
        <a:lstStyle/>
        <a:p>
          <a:endParaRPr lang="en-US"/>
        </a:p>
      </dgm:t>
    </dgm:pt>
    <dgm:pt modelId="{ED245419-6F98-4AAB-A480-2BD6D5B03876}" type="sibTrans" cxnId="{D099C1E2-4BC0-488E-B21A-3E780169706A}">
      <dgm:prSet/>
      <dgm:spPr/>
      <dgm:t>
        <a:bodyPr/>
        <a:lstStyle/>
        <a:p>
          <a:endParaRPr lang="en-US"/>
        </a:p>
      </dgm:t>
    </dgm:pt>
    <dgm:pt modelId="{95353E7B-A6A7-4B97-B27F-B5836B667ED4}">
      <dgm:prSet phldrT="[Text]"/>
      <dgm:spPr/>
      <dgm:t>
        <a:bodyPr/>
        <a:lstStyle/>
        <a:p>
          <a:r>
            <a:rPr lang="en-US" dirty="0"/>
            <a:t>PREVENT</a:t>
          </a:r>
        </a:p>
      </dgm:t>
    </dgm:pt>
    <dgm:pt modelId="{2164BD54-B06F-4601-B436-3B03066993DC}" type="parTrans" cxnId="{2DFAE6F6-0ACA-4024-90BA-E7AA74C049CB}">
      <dgm:prSet/>
      <dgm:spPr/>
      <dgm:t>
        <a:bodyPr/>
        <a:lstStyle/>
        <a:p>
          <a:endParaRPr lang="en-US"/>
        </a:p>
      </dgm:t>
    </dgm:pt>
    <dgm:pt modelId="{2F9C0648-03F2-43A5-9538-053EE67DFA34}" type="sibTrans" cxnId="{2DFAE6F6-0ACA-4024-90BA-E7AA74C049CB}">
      <dgm:prSet/>
      <dgm:spPr/>
      <dgm:t>
        <a:bodyPr/>
        <a:lstStyle/>
        <a:p>
          <a:endParaRPr lang="en-US"/>
        </a:p>
      </dgm:t>
    </dgm:pt>
    <dgm:pt modelId="{793655EE-3FB8-40E2-AA24-A6C17864446F}">
      <dgm:prSet phldrT="[Text]"/>
      <dgm:spPr>
        <a:solidFill>
          <a:srgbClr val="FFFF0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</a:t>
          </a:r>
        </a:p>
      </dgm:t>
    </dgm:pt>
    <dgm:pt modelId="{A46BA98C-ACDD-493B-AB38-053D46EB5AFE}" type="parTrans" cxnId="{6DA1CD34-1152-404B-8D8E-7239CD2D4AA8}">
      <dgm:prSet/>
      <dgm:spPr/>
      <dgm:t>
        <a:bodyPr/>
        <a:lstStyle/>
        <a:p>
          <a:endParaRPr lang="en-US"/>
        </a:p>
      </dgm:t>
    </dgm:pt>
    <dgm:pt modelId="{F10B47C9-1D13-49E4-851F-56B9B0B5D9C1}" type="sibTrans" cxnId="{6DA1CD34-1152-404B-8D8E-7239CD2D4AA8}">
      <dgm:prSet/>
      <dgm:spPr/>
      <dgm:t>
        <a:bodyPr/>
        <a:lstStyle/>
        <a:p>
          <a:endParaRPr lang="en-US"/>
        </a:p>
      </dgm:t>
    </dgm:pt>
    <dgm:pt modelId="{C0541030-EC1F-4005-B26D-2CCCA9F19D89}" type="pres">
      <dgm:prSet presAssocID="{01D052F2-134C-44D1-8EEB-2A18FB723239}" presName="Name0" presStyleCnt="0">
        <dgm:presLayoutVars>
          <dgm:dir/>
          <dgm:resizeHandles val="exact"/>
        </dgm:presLayoutVars>
      </dgm:prSet>
      <dgm:spPr/>
    </dgm:pt>
    <dgm:pt modelId="{AAB056A8-C4A5-4805-8209-B2F52B3FD88C}" type="pres">
      <dgm:prSet presAssocID="{41FE8959-29C8-46A1-8E8F-E4D0D58AC228}" presName="node" presStyleLbl="node1" presStyleIdx="0" presStyleCnt="4" custScaleY="53982" custLinFactNeighborY="-33326">
        <dgm:presLayoutVars>
          <dgm:bulletEnabled val="1"/>
        </dgm:presLayoutVars>
      </dgm:prSet>
      <dgm:spPr/>
    </dgm:pt>
    <dgm:pt modelId="{4FD2AE1B-32E7-47F6-A1B4-523AB0098D07}" type="pres">
      <dgm:prSet presAssocID="{FD93A5B7-90F4-4817-B1BF-05A831857958}" presName="sibTrans" presStyleLbl="sibTrans2D1" presStyleIdx="0" presStyleCnt="3" custScaleY="53982"/>
      <dgm:spPr/>
    </dgm:pt>
    <dgm:pt modelId="{3FE82692-D1ED-4858-8C86-E31AA515B76D}" type="pres">
      <dgm:prSet presAssocID="{FD93A5B7-90F4-4817-B1BF-05A831857958}" presName="connectorText" presStyleLbl="sibTrans2D1" presStyleIdx="0" presStyleCnt="3"/>
      <dgm:spPr/>
    </dgm:pt>
    <dgm:pt modelId="{C36F2AC7-E901-49E4-86EA-66C3968236A0}" type="pres">
      <dgm:prSet presAssocID="{793655EE-3FB8-40E2-AA24-A6C17864446F}" presName="node" presStyleLbl="node1" presStyleIdx="1" presStyleCnt="4" custScaleY="53982" custLinFactNeighborY="-33326">
        <dgm:presLayoutVars>
          <dgm:bulletEnabled val="1"/>
        </dgm:presLayoutVars>
      </dgm:prSet>
      <dgm:spPr/>
    </dgm:pt>
    <dgm:pt modelId="{DCB6BF50-5925-4A83-8BEE-DAE82CDDA817}" type="pres">
      <dgm:prSet presAssocID="{F10B47C9-1D13-49E4-851F-56B9B0B5D9C1}" presName="sibTrans" presStyleLbl="sibTrans2D1" presStyleIdx="1" presStyleCnt="3" custScaleY="53982"/>
      <dgm:spPr/>
    </dgm:pt>
    <dgm:pt modelId="{4BD04897-4534-4702-8F62-D00D778F3B7A}" type="pres">
      <dgm:prSet presAssocID="{F10B47C9-1D13-49E4-851F-56B9B0B5D9C1}" presName="connectorText" presStyleLbl="sibTrans2D1" presStyleIdx="1" presStyleCnt="3"/>
      <dgm:spPr/>
    </dgm:pt>
    <dgm:pt modelId="{1FB45DE8-CB55-4A79-B452-D221552A4AFF}" type="pres">
      <dgm:prSet presAssocID="{52284BAA-3540-434F-8A0D-196591A27AF5}" presName="node" presStyleLbl="node1" presStyleIdx="2" presStyleCnt="4" custScaleY="53982" custLinFactNeighborY="-33326">
        <dgm:presLayoutVars>
          <dgm:bulletEnabled val="1"/>
        </dgm:presLayoutVars>
      </dgm:prSet>
      <dgm:spPr/>
    </dgm:pt>
    <dgm:pt modelId="{3811656A-0A3D-40BA-A6B2-514A66CA802E}" type="pres">
      <dgm:prSet presAssocID="{ED245419-6F98-4AAB-A480-2BD6D5B03876}" presName="sibTrans" presStyleLbl="sibTrans2D1" presStyleIdx="2" presStyleCnt="3" custScaleY="53982"/>
      <dgm:spPr/>
    </dgm:pt>
    <dgm:pt modelId="{42343EDD-56B8-49EA-B435-5F013BC574CC}" type="pres">
      <dgm:prSet presAssocID="{ED245419-6F98-4AAB-A480-2BD6D5B03876}" presName="connectorText" presStyleLbl="sibTrans2D1" presStyleIdx="2" presStyleCnt="3"/>
      <dgm:spPr/>
    </dgm:pt>
    <dgm:pt modelId="{806DFA7D-3DB9-4A5A-A245-8E639FAE4144}" type="pres">
      <dgm:prSet presAssocID="{95353E7B-A6A7-4B97-B27F-B5836B667ED4}" presName="node" presStyleLbl="node1" presStyleIdx="3" presStyleCnt="4" custScaleY="53982" custLinFactNeighborY="-33326">
        <dgm:presLayoutVars>
          <dgm:bulletEnabled val="1"/>
        </dgm:presLayoutVars>
      </dgm:prSet>
      <dgm:spPr/>
    </dgm:pt>
  </dgm:ptLst>
  <dgm:cxnLst>
    <dgm:cxn modelId="{C836D513-7A78-406C-9817-9FD2022A93AA}" type="presOf" srcId="{F10B47C9-1D13-49E4-851F-56B9B0B5D9C1}" destId="{4BD04897-4534-4702-8F62-D00D778F3B7A}" srcOrd="1" destOrd="0" presId="urn:microsoft.com/office/officeart/2005/8/layout/process1"/>
    <dgm:cxn modelId="{1EE87615-4E16-439F-AF20-0CC9659B1802}" type="presOf" srcId="{52284BAA-3540-434F-8A0D-196591A27AF5}" destId="{1FB45DE8-CB55-4A79-B452-D221552A4AFF}" srcOrd="0" destOrd="0" presId="urn:microsoft.com/office/officeart/2005/8/layout/process1"/>
    <dgm:cxn modelId="{3E55F02F-4FA4-4916-97E6-68D506C3A06A}" type="presOf" srcId="{01D052F2-134C-44D1-8EEB-2A18FB723239}" destId="{C0541030-EC1F-4005-B26D-2CCCA9F19D89}" srcOrd="0" destOrd="0" presId="urn:microsoft.com/office/officeart/2005/8/layout/process1"/>
    <dgm:cxn modelId="{6DA1CD34-1152-404B-8D8E-7239CD2D4AA8}" srcId="{01D052F2-134C-44D1-8EEB-2A18FB723239}" destId="{793655EE-3FB8-40E2-AA24-A6C17864446F}" srcOrd="1" destOrd="0" parTransId="{A46BA98C-ACDD-493B-AB38-053D46EB5AFE}" sibTransId="{F10B47C9-1D13-49E4-851F-56B9B0B5D9C1}"/>
    <dgm:cxn modelId="{84CAFB45-E018-464A-A4F0-64C493CA367F}" type="presOf" srcId="{95353E7B-A6A7-4B97-B27F-B5836B667ED4}" destId="{806DFA7D-3DB9-4A5A-A245-8E639FAE4144}" srcOrd="0" destOrd="0" presId="urn:microsoft.com/office/officeart/2005/8/layout/process1"/>
    <dgm:cxn modelId="{2C15C46A-9416-4ED3-872D-12F9329769E5}" srcId="{01D052F2-134C-44D1-8EEB-2A18FB723239}" destId="{41FE8959-29C8-46A1-8E8F-E4D0D58AC228}" srcOrd="0" destOrd="0" parTransId="{C6025E58-CF96-45C3-96B7-563DBD74D5EF}" sibTransId="{FD93A5B7-90F4-4817-B1BF-05A831857958}"/>
    <dgm:cxn modelId="{B264B36E-CC1E-49B1-BAEB-127174C88F60}" type="presOf" srcId="{ED245419-6F98-4AAB-A480-2BD6D5B03876}" destId="{42343EDD-56B8-49EA-B435-5F013BC574CC}" srcOrd="1" destOrd="0" presId="urn:microsoft.com/office/officeart/2005/8/layout/process1"/>
    <dgm:cxn modelId="{7F451058-BFEF-45D7-A77E-9356662A7F92}" type="presOf" srcId="{FD93A5B7-90F4-4817-B1BF-05A831857958}" destId="{4FD2AE1B-32E7-47F6-A1B4-523AB0098D07}" srcOrd="0" destOrd="0" presId="urn:microsoft.com/office/officeart/2005/8/layout/process1"/>
    <dgm:cxn modelId="{7DDB34B1-D709-4C02-8E88-9F4FD04DF64B}" type="presOf" srcId="{793655EE-3FB8-40E2-AA24-A6C17864446F}" destId="{C36F2AC7-E901-49E4-86EA-66C3968236A0}" srcOrd="0" destOrd="0" presId="urn:microsoft.com/office/officeart/2005/8/layout/process1"/>
    <dgm:cxn modelId="{4B0BA3BC-49BF-4CAE-A9DB-882D2B4E42DC}" type="presOf" srcId="{ED245419-6F98-4AAB-A480-2BD6D5B03876}" destId="{3811656A-0A3D-40BA-A6B2-514A66CA802E}" srcOrd="0" destOrd="0" presId="urn:microsoft.com/office/officeart/2005/8/layout/process1"/>
    <dgm:cxn modelId="{3EA9ABC4-17BE-4EC9-ABA0-4D1C899C5651}" type="presOf" srcId="{FD93A5B7-90F4-4817-B1BF-05A831857958}" destId="{3FE82692-D1ED-4858-8C86-E31AA515B76D}" srcOrd="1" destOrd="0" presId="urn:microsoft.com/office/officeart/2005/8/layout/process1"/>
    <dgm:cxn modelId="{E947DAC8-3D23-445C-838E-912339AD1C47}" type="presOf" srcId="{F10B47C9-1D13-49E4-851F-56B9B0B5D9C1}" destId="{DCB6BF50-5925-4A83-8BEE-DAE82CDDA817}" srcOrd="0" destOrd="0" presId="urn:microsoft.com/office/officeart/2005/8/layout/process1"/>
    <dgm:cxn modelId="{D099C1E2-4BC0-488E-B21A-3E780169706A}" srcId="{01D052F2-134C-44D1-8EEB-2A18FB723239}" destId="{52284BAA-3540-434F-8A0D-196591A27AF5}" srcOrd="2" destOrd="0" parTransId="{6346812D-99E8-4546-BF9B-9260BB8C292E}" sibTransId="{ED245419-6F98-4AAB-A480-2BD6D5B03876}"/>
    <dgm:cxn modelId="{7EE970F2-43CE-4F20-AB64-783F7405645C}" type="presOf" srcId="{41FE8959-29C8-46A1-8E8F-E4D0D58AC228}" destId="{AAB056A8-C4A5-4805-8209-B2F52B3FD88C}" srcOrd="0" destOrd="0" presId="urn:microsoft.com/office/officeart/2005/8/layout/process1"/>
    <dgm:cxn modelId="{2DFAE6F6-0ACA-4024-90BA-E7AA74C049CB}" srcId="{01D052F2-134C-44D1-8EEB-2A18FB723239}" destId="{95353E7B-A6A7-4B97-B27F-B5836B667ED4}" srcOrd="3" destOrd="0" parTransId="{2164BD54-B06F-4601-B436-3B03066993DC}" sibTransId="{2F9C0648-03F2-43A5-9538-053EE67DFA34}"/>
    <dgm:cxn modelId="{16E98B08-4B7E-4C98-9D6D-A6DC89D481BE}" type="presParOf" srcId="{C0541030-EC1F-4005-B26D-2CCCA9F19D89}" destId="{AAB056A8-C4A5-4805-8209-B2F52B3FD88C}" srcOrd="0" destOrd="0" presId="urn:microsoft.com/office/officeart/2005/8/layout/process1"/>
    <dgm:cxn modelId="{C7903A8A-0B39-4F9F-BDAF-2B36A99FDC40}" type="presParOf" srcId="{C0541030-EC1F-4005-B26D-2CCCA9F19D89}" destId="{4FD2AE1B-32E7-47F6-A1B4-523AB0098D07}" srcOrd="1" destOrd="0" presId="urn:microsoft.com/office/officeart/2005/8/layout/process1"/>
    <dgm:cxn modelId="{B29F8D0E-FF3A-4411-95F6-89F351B0F1D6}" type="presParOf" srcId="{4FD2AE1B-32E7-47F6-A1B4-523AB0098D07}" destId="{3FE82692-D1ED-4858-8C86-E31AA515B76D}" srcOrd="0" destOrd="0" presId="urn:microsoft.com/office/officeart/2005/8/layout/process1"/>
    <dgm:cxn modelId="{A5CFA7B3-AB7D-4778-90A6-2FC62D2238E3}" type="presParOf" srcId="{C0541030-EC1F-4005-B26D-2CCCA9F19D89}" destId="{C36F2AC7-E901-49E4-86EA-66C3968236A0}" srcOrd="2" destOrd="0" presId="urn:microsoft.com/office/officeart/2005/8/layout/process1"/>
    <dgm:cxn modelId="{91E3487E-2F1E-47A1-8594-FB0DC17E866D}" type="presParOf" srcId="{C0541030-EC1F-4005-B26D-2CCCA9F19D89}" destId="{DCB6BF50-5925-4A83-8BEE-DAE82CDDA817}" srcOrd="3" destOrd="0" presId="urn:microsoft.com/office/officeart/2005/8/layout/process1"/>
    <dgm:cxn modelId="{A9F9A1F0-632B-4A6A-ACBE-A9FF54B771BA}" type="presParOf" srcId="{DCB6BF50-5925-4A83-8BEE-DAE82CDDA817}" destId="{4BD04897-4534-4702-8F62-D00D778F3B7A}" srcOrd="0" destOrd="0" presId="urn:microsoft.com/office/officeart/2005/8/layout/process1"/>
    <dgm:cxn modelId="{9A4F1FAA-D719-49DE-82C6-CCB55C1153F9}" type="presParOf" srcId="{C0541030-EC1F-4005-B26D-2CCCA9F19D89}" destId="{1FB45DE8-CB55-4A79-B452-D221552A4AFF}" srcOrd="4" destOrd="0" presId="urn:microsoft.com/office/officeart/2005/8/layout/process1"/>
    <dgm:cxn modelId="{EE376A93-07F5-499F-AC0C-21D8D3BFC737}" type="presParOf" srcId="{C0541030-EC1F-4005-B26D-2CCCA9F19D89}" destId="{3811656A-0A3D-40BA-A6B2-514A66CA802E}" srcOrd="5" destOrd="0" presId="urn:microsoft.com/office/officeart/2005/8/layout/process1"/>
    <dgm:cxn modelId="{72AA9DCB-64D7-4CD6-BD20-631CD7914873}" type="presParOf" srcId="{3811656A-0A3D-40BA-A6B2-514A66CA802E}" destId="{42343EDD-56B8-49EA-B435-5F013BC574CC}" srcOrd="0" destOrd="0" presId="urn:microsoft.com/office/officeart/2005/8/layout/process1"/>
    <dgm:cxn modelId="{0AA3B7F6-AF44-41C0-91D1-31FEF583148D}" type="presParOf" srcId="{C0541030-EC1F-4005-B26D-2CCCA9F19D89}" destId="{806DFA7D-3DB9-4A5A-A245-8E639FAE414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056A8-C4A5-4805-8209-B2F52B3FD88C}">
      <dsp:nvSpPr>
        <dsp:cNvPr id="0" name=""/>
        <dsp:cNvSpPr/>
      </dsp:nvSpPr>
      <dsp:spPr>
        <a:xfrm>
          <a:off x="4981" y="2098374"/>
          <a:ext cx="2178017" cy="70544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IDENTIFY</a:t>
          </a:r>
        </a:p>
      </dsp:txBody>
      <dsp:txXfrm>
        <a:off x="25643" y="2119036"/>
        <a:ext cx="2136693" cy="664118"/>
      </dsp:txXfrm>
    </dsp:sp>
    <dsp:sp modelId="{4FD2AE1B-32E7-47F6-A1B4-523AB0098D07}">
      <dsp:nvSpPr>
        <dsp:cNvPr id="0" name=""/>
        <dsp:cNvSpPr/>
      </dsp:nvSpPr>
      <dsp:spPr>
        <a:xfrm>
          <a:off x="2400801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00801" y="2363620"/>
        <a:ext cx="374264" cy="174950"/>
      </dsp:txXfrm>
    </dsp:sp>
    <dsp:sp modelId="{C36F2AC7-E901-49E4-86EA-66C3968236A0}">
      <dsp:nvSpPr>
        <dsp:cNvPr id="0" name=""/>
        <dsp:cNvSpPr/>
      </dsp:nvSpPr>
      <dsp:spPr>
        <a:xfrm>
          <a:off x="3054206" y="2098374"/>
          <a:ext cx="2178017" cy="705442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</a:t>
          </a:r>
        </a:p>
      </dsp:txBody>
      <dsp:txXfrm>
        <a:off x="3074868" y="2119036"/>
        <a:ext cx="2136693" cy="664118"/>
      </dsp:txXfrm>
    </dsp:sp>
    <dsp:sp modelId="{DCB6BF50-5925-4A83-8BEE-DAE82CDDA817}">
      <dsp:nvSpPr>
        <dsp:cNvPr id="0" name=""/>
        <dsp:cNvSpPr/>
      </dsp:nvSpPr>
      <dsp:spPr>
        <a:xfrm>
          <a:off x="5450026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450026" y="2363620"/>
        <a:ext cx="374264" cy="174950"/>
      </dsp:txXfrm>
    </dsp:sp>
    <dsp:sp modelId="{1FB45DE8-CB55-4A79-B452-D221552A4AFF}">
      <dsp:nvSpPr>
        <dsp:cNvPr id="0" name=""/>
        <dsp:cNvSpPr/>
      </dsp:nvSpPr>
      <dsp:spPr>
        <a:xfrm>
          <a:off x="6103431" y="2098374"/>
          <a:ext cx="2178017" cy="70544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FIX</a:t>
          </a:r>
        </a:p>
      </dsp:txBody>
      <dsp:txXfrm>
        <a:off x="6124093" y="2119036"/>
        <a:ext cx="2136693" cy="664118"/>
      </dsp:txXfrm>
    </dsp:sp>
    <dsp:sp modelId="{3811656A-0A3D-40BA-A6B2-514A66CA802E}">
      <dsp:nvSpPr>
        <dsp:cNvPr id="0" name=""/>
        <dsp:cNvSpPr/>
      </dsp:nvSpPr>
      <dsp:spPr>
        <a:xfrm>
          <a:off x="8499251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499251" y="2363620"/>
        <a:ext cx="374264" cy="174950"/>
      </dsp:txXfrm>
    </dsp:sp>
    <dsp:sp modelId="{806DFA7D-3DB9-4A5A-A245-8E639FAE4144}">
      <dsp:nvSpPr>
        <dsp:cNvPr id="0" name=""/>
        <dsp:cNvSpPr/>
      </dsp:nvSpPr>
      <dsp:spPr>
        <a:xfrm>
          <a:off x="9152656" y="2098374"/>
          <a:ext cx="2178017" cy="705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PREVENT</a:t>
          </a:r>
        </a:p>
      </dsp:txBody>
      <dsp:txXfrm>
        <a:off x="9173318" y="2119036"/>
        <a:ext cx="2136693" cy="664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3:27.63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4304 3431 24575,'0'0'0,"0"-7"0,-8-3 0,-8 2 0,-9-7 0,-6-6 0,-6 1 0,-2 3 0,-2 4 0,-1-3 0,0 3 0,1 3 0,-1 3 0,1 3 0,0-7 0,1 2 0,-1 1 0,-7 1 0,8-5 0,-8 1 0,1 2 0,0 1 0,2-4 0,-7 1 0,1-7 0,1 3 0,2 2 0,3 3 0,2 4 0,1 2 0,2-5 0,0 1 0,0-8 0,0 1 0,0 3 0,0-6 0,0 4 0,-1 2 0,1 4 0,-8-6 0,-1 3 0,9-6 0,1 1 0,2 4 0,0 2 0,-8 4 0,-1 3 0,-1 2 0,9-8 0,1 1 0,10-7 0,0-8 0,-1 2 0,-3-5 0,-2-3 0,5-4 0,-2-12 0,-1 7 0,-11-10 0,-10-8 0,-10-8 0,-9-7 0,3 4 0,4-4 0,15 6 0,-2 14 0,4 7 0,11 5 0,2 2 0,1 0 0,-9 1 0,-10-10 0,-1-1 0,0-8 0,2 0 0,3 2 0,10 3 0,4 3 0,1 10 0,7 3 0,-1 10 0,7-1 0,5-2 0,6-3 0,3-3 0,-4 5 0,-7-2 0,1-1 0,2-3 0,-5-2 0,-4 6 0,2-16 0,4-3 0,-3 7 0,3 1 0,-3 9 0,3 2 0,-4 0 0,3-2 0,5-2 0,3-2 0,-4-3 0,2 0 0,3-1 0,2-9 0,3 0 0,1 0 0,-5 9 0,-1 3 0,1 2 0,2 0 0,2-2 0,1 0 0,2-1 0,0-1 0,1-1 0,1 0 0,-1-1 0,-8 9 0,-8 8 0,0 16 0,-7 7 0,-5 5 0,-5 10 0,4 8 0,7 7 0,-2-2 0,6 3 0,-3 3 0,4 1 0,-4 3 0,4 2 0,3 1 0,-3-8 0,-5-8 0,2 1 0,4 0 0,-3 4 0,-5-4 0,3 2 0,4 3 0,-2 3 0,-5-6 0,3 3 0,4 1 0,6 2 0,3 3 0,-4-6 0,-6-7 0,2 0 0,1-14 0,4-12 0,12-22 0,12-18 0,1-8 0,1-11 0,5 8 0,5-5 0,5 5 0,5 2 0,2-4 0,-5 3 0,0 3 0,1 2 0,-7 3 0,3 10 0,0 2 0,-5 1 0,-5-1 0,2 6 0,2 7 0,-2-2 0,3 6 0,4 4 0,4 4 0,3 4 0,2 2 0,-5 10 0,-8 9 0,1 0 0,0-1 0,5 4 0,2-3 0,-4 5 0,2 3 0,-7 6 0,2-5 0,-5 3 0,3-5 0,3-7 0,-4 2 0,4-4 0,3 4 0,3-3 0,3 5 0,3 4 0,1-2 0,1-5 0,-7 2 0,0 5 0,-1 3 0,3 6 0,0-6 0,-5 3 0,0 1 0,-6 2 0,-7 2 0,2-6 0,4-7 0,4-7 0,-4 1 0,-3 3 0,1-2 0,-4 5 0,-4-5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5:05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4:07:0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2908 24575,'0'-6'0,"1"0"0,0 0 0,1 0 0,-1 1 0,1-1 0,0 1 0,0-1 0,1 1 0,-1 0 0,1 0 0,6-8 0,-2 3 0,0 2 0,1-1 0,0 1 0,0 0 0,11-7 0,291-193 0,-61 30 0,82-62 0,272-241 0,-543 436 0,133-109 0,-132 103 0,116-74 0,-68 52 0,-76 52 0,59-28 0,-1 1 0,-62 33 0,1 1 0,1 1 0,0 2 0,0 1 0,1 1 0,0 2 0,44-4 0,102-24 0,-168 32 0,0-1 0,-1 1 0,1-2 0,-1 1 0,0-2 0,13-9 0,-14 9 0,0 1 0,1 0 0,-1 0 0,1 0 0,0 1 0,0 1 0,19-5 0,69 0 0,-73 7 0,0 0 0,0-2 0,26-6 0,159-29 0,-136 28 0,-14 4 0,-48 6 0,1 0 0,0-1 0,-1-1 0,1 0 0,-1 0 0,1-1 0,-1 0 0,0-1 0,0-1 0,13-7 0,-1-1 0,0 0 0,1 1 0,0 1 0,1 2 0,0 0 0,1 2 0,27-5 0,51-16 0,79-13 0,-36 10 0,-59 0 0,-69 22 0,1 2 0,0 0 0,0 1 0,26-4 0,193-30 0,-160 21 0,-54 12 0,1 1 0,48-5 0,35 6 0,143 11 0,-245-5 0,1-1 0,-1 1 0,0 1 0,0-1 0,0 1 0,0 0 0,-1 1 0,1-1 0,12 8 0,-17-3 0,-12-5 0,-13-3 0,-16-11 0,0-2 0,1-2 0,1-1 0,0-2 0,2-2 0,0-1 0,1-1 0,1-2 0,2-2 0,-31-32 0,36 36 0,-45-32 0,42 34 0,-34-31 0,49 39 0,10 10 0,-1-1 0,1 0 0,0 0 0,0 0 0,0-1 0,1 1 0,-5-8 0,8 11 0,0 1 0,0-1 0,0 1 0,0-1 0,0 0 0,0 1 0,0-1 0,0 1 0,0-1 0,0 1 0,0-1 0,0 1 0,0-1 0,1 1 0,-1-1 0,0 1 0,0-1 0,1 1 0,-1-1 0,0 1 0,1-1 0,-1 1 0,0 0 0,1-1 0,-1 1 0,0 0 0,1-1 0,-1 1 0,1 0 0,-1-1 0,1 1 0,-1 0 0,1 0 0,-1 0 0,1-1 0,-1 1 0,1 0 0,-1 0 0,1 0 0,-1 0 0,2 0 0,25-4 0,-25 4 0,10-1 0,-1 0 0,1 1 0,0 1 0,0 0 0,-1 0 0,1 1 0,0 1 0,-1 0 0,0 0 0,0 1 0,0 0 0,0 1 0,-1 1 0,1 0 0,-1 0 0,-1 1 0,17 14 0,27 23 0,1-3 0,96 55 0,-94-61 0,-24-16 0,-25-17 0,-1 2 0,0-1 0,0 1 0,0 0 0,0 0 0,-1 0 0,1 1 0,-1 0 0,0 0 0,-1 0 0,1 1 0,-1-1 0,4 9 0,1 0 0,0 0 0,1-1 0,12 13 0,-14-18 0,-1 1 0,0 0 0,0 0 0,-1 1 0,0-1 0,0 1 0,-1 1 0,5 13 0,-9-20 0,-1 0 0,0-1 0,0 1 0,0-1 0,0 1 0,-1-1 0,1 1 0,-1 0 0,0-1 0,0 0 0,0 1 0,0-1 0,-1 0 0,0 1 0,1-1 0,-1 0 0,0 0 0,0 0 0,-1-1 0,1 1 0,-1 0 0,1-1 0,-7 4 0,-6 7 0,-2-1 0,0-1 0,-18 9 0,18-11 0,-20 15 0,1 2 0,-38 33 0,43-31 0,-2-2 0,-59 35 0,26-18-1365,42-22-5461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0:44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0:47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2:39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2:3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4:2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4:2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5:12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5:12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4:2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3921 164 24575,'-1'-2'0,"0"0"0,0 0 0,1 0 0,-1 0 0,0 0 0,0 1 0,-1-1 0,1 0 0,0 1 0,-1-1 0,1 1 0,0-1 0,-1 1 0,0-1 0,1 1 0,-1 0 0,-2-1 0,-35-20 0,38 21 0,-12-4 0,0 0 0,0 1 0,-1 0 0,1 1 0,-20-2 0,19 3 0,0 0 0,1-1 0,-1 0 0,1-1 0,-21-10 0,13 4 0,1 2 0,-1 0 0,-1 1 0,1 1 0,-1 0 0,-41-3 0,-136 6 0,125 5 0,28 1 0,0 2 0,0 3 0,1 1 0,0 2 0,1 2 0,-73 32 0,93-37 0,-1 0 0,0-2 0,-51 5 0,-11 3 0,-117 45 0,66-17 0,46-22 0,69-16 0,0 0 0,0 1 0,1 2 0,0 0 0,0 1 0,1 1 0,0 1 0,-20 13 0,-5 8 0,-1-2 0,-71 33 0,106-56 0,0 2 0,0 0 0,1 0 0,0 1 0,-18 19 0,20-18 0,-2 0 0,1-1 0,-1 0 0,0 0 0,-23 12 0,-5-2 0,2 3 0,0 1 0,2 1 0,0 2 0,2 1 0,-39 43 0,51-51 0,0-1 0,0-1 0,-2-1 0,0-1 0,-1-1 0,-28 12 0,24-11 0,2 2 0,0 0 0,1 2 0,0 1 0,2 0 0,1 2 0,0 1 0,-20 29 0,33-38 0,0 1 0,1 0 0,-7 22 0,-15 28 0,22-51 0,1 0 0,1 0 0,0 1 0,1 0 0,0 0 0,-4 31 0,4-5 0,2 54 0,1-10 0,0-66 0,-1-1 0,-1 1 0,-1-1 0,-1 0 0,-12 26 0,10-24 0,1 0 0,0 1 0,-7 38 0,11-21 0,4 66 0,1-74 0,-2 0 0,-1-1 0,-1 1 0,-6 29 0,3-41 0,-1-1 0,-13 29 0,11-30 0,1 1 0,1-1 0,-6 24 0,4 0 0,-7 26 0,4 1 0,-7 121 0,20-101 0,0-38 0,-2 0 0,-2 0 0,-14 80 0,-4 15 0,13-88 0,7-52 0,-1 1 0,0-1 0,0 0 0,-1 0 0,1 0 0,-1 0 0,0 0 0,0 0 0,0 0 0,0 0 0,-1-1 0,-4 6 0,6-8 0,0 0 0,-1 0 0,1 0 0,0 0 0,-1 0 0,1 0 0,-1-1 0,1 1 0,0 0 0,-1-1 0,0 1 0,1-1 0,-1 0 0,1 1 0,-1-1 0,1 0 0,-1 0 0,0 0 0,1 0 0,-1 0 0,1 0 0,-1-1 0,0 1 0,1 0 0,-1-1 0,1 0 0,-1 1 0,1-1 0,-1 0 0,1 1 0,0-1 0,-1 0 0,1 0 0,0 0 0,0 0 0,0-1 0,-2 0 0,-8-11 0,1 0 0,0-1 0,1 0 0,1 0 0,0-1 0,0 0 0,2 0 0,0-1 0,-6-27 0,2 14 0,-20-46 0,-15-8 0,-26-55 0,43 88 0,22 40 0,-1-1 0,1 0 0,1 0 0,0-1 0,-5-16 0,7 15 0,-1 0 0,-1 0 0,0 1 0,-1-1 0,0 1 0,-14-20 0,19 31 0,0 0 0,0 0 0,0 0 0,1 0 0,-1-1 0,1 1 0,-1 0 0,1 0 0,-1-1 0,1 1 0,0 0 0,-1 0 0,1-1 0,0 1 0,0 0 0,0-1 0,0 1 0,1-3 0,-1 4 0,0-1 0,1 0 0,-1 1 0,1-1 0,-1 0 0,1 1 0,0-1 0,-1 1 0,1-1 0,-1 0 0,1 1 0,0 0 0,0-1 0,-1 1 0,1-1 0,0 1 0,0 0 0,-1 0 0,1-1 0,0 1 0,1 0 0,2-1 0,0 1 0,0 0 0,0 0 0,0 0 0,1 1 0,-1-1 0,0 1 0,-1 0 0,1 0 0,5 3 0,46 23 0,38 16 0,-73-36 0,-1 1 0,-1 1 0,0 1 0,0 0 0,-1 1 0,0 1 0,-1 1 0,25 24 0,122 128 0,-111-118 0,-45-42 0,-1 0 0,1 0 0,-1 1 0,0-1 0,0 1 0,0 1 0,-1-1 0,0 1 0,-1 0 0,1 0 0,-1 0 0,0 1 0,-1-1 0,0 1 0,4 14 0,-4-4 0,0 0 0,-2 1 0,0-1 0,-1 0 0,-3 34 0,2-48 0,0 1 0,1-1 0,-1 1 0,-1-1 0,1 1 0,-1-1 0,0 0 0,0 0 0,0 0 0,0 0 0,-1 0 0,0 0 0,0 0 0,0-1 0,0 1 0,0-1 0,-1 0 0,1 0 0,-1 0 0,0-1 0,0 1 0,0-1 0,0 0 0,0 0 0,0-1 0,-1 1 0,-7 1 0,0 0 0,-1-1 0,0-1 0,0 0 0,0-1 0,0 0 0,0-1 0,-22-4 0,31 5 0,0-2 0,0 1 0,0-1 0,-1 1 0,1-1 0,1 0 0,-1 0 0,0-1 0,0 1 0,1-1 0,-1 0 0,1 0 0,0 0 0,0 0 0,0-1 0,1 1 0,-1-1 0,1 0 0,0 0 0,0 1 0,0-1 0,0-1 0,1 1 0,-1 0 0,0-8 0,-1 0 0,2-1 0,0 0 0,0 0 0,1 0 0,1 1 0,0-1 0,1 0 0,0 0 0,1 1 0,0-1 0,9-19 0,4-2 0,1 0 0,36-49 0,18-35 0,-68 114 155,28-59-362,50-77-6905,-46 92 7492,15-19-410,32-39 1191,-56 75 1996,-5 3-8852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1817 24575,'-1'-3'0,"0"-1"0,-1 1 0,1 0 0,-1-1 0,0 1 0,0 0 0,0 0 0,0 0 0,-1 0 0,1 1 0,-1-1 0,-5-3 0,-2-5 0,1 1 0,1 0 0,0-1 0,0 1 0,1-2 0,1 1 0,0-1 0,0 0 0,1 0 0,1 0 0,0-1 0,1 0 0,0 0 0,1 0 0,1 0 0,-1-21 0,6-455 0,-1 459 0,3 0 0,0 0 0,2 1 0,16-43 0,0 2 0,-20 54 0,2 1 0,0-1 0,0 1 0,2 1 0,0-1 0,0 1 0,2 1 0,-1-1 0,2 2 0,15-16 0,-13 15 0,-1-1 0,0 1 0,12-21 0,-15 21 0,1-1 0,1 1 0,0 1 0,14-13 0,23-10 0,56-32 0,-53 36 0,52-41 0,-57 39 0,2 2 0,2 1 0,0 3 0,2 3 0,109-36 0,-103 42 0,1 3 0,1 2 0,0 4 0,73-4 0,248 12 0,-189 5 0,273-4 0,-452 0 0,-1 1 0,1 1 0,-1 0 0,0 1 0,0 0 0,0 1 0,0 0 0,0 1 0,-1 0 0,0 1 0,0 0 0,-1 1 0,17 12 0,63 38 0,-49-33 0,38 31 0,42 30 0,-75-54 0,-2 1 0,48 45 0,-36-34 0,-46-37 0,-1 1 0,1 0 0,-1 1 0,0 0 0,-1 0 0,12 15 0,10 13 0,1-1 0,1-1 0,49 37 0,-5-2 0,-8-7 0,65 66 0,-65-55 0,4-4 0,2-2 0,3-4 0,89 55 0,-145-105 0,-1 1 0,0 1 0,-1 1 0,-1 0 0,0 2 0,-1 0 0,-1 1 0,23 35 0,-26-36 0,2-1 0,0 0 0,0-1 0,2-1 0,0 0 0,0-1 0,2-1 0,21 11 0,53 44 0,-72-50 0,-6-4 0,1-1 0,0-1 0,1 0 0,22 12 0,0-3 0,62 46 0,-47-29 0,0 9 0,-46-39 0,0 0 0,0 0 0,1 0 0,0-1 0,1-1 0,16 9 0,-25-14 0,226 90 0,-201-80 0,0 0 0,-1 1 0,47 32 0,-13-7 0,-25-19 0,46 16 0,-47-20 0,57 30 0,-57-23 0,0-1 0,1-2 0,1-1 0,1-2 0,0-2 0,1-1 0,43 8 0,5-3 0,-1 3 0,90 35 0,-151-48 0,2-1 0,-1 0 0,41 2 0,-33-5 0,44 11 0,-54-8 0,-8-3 0,0 1 0,1 0 0,-2 1 0,1 0 0,0 1 0,-1 1 0,13 8 0,-8-5 0,0 0 0,1-2 0,0 0 0,0-1 0,1-1 0,0-1 0,38 5 0,-2 1 0,131 20 0,-51-12 0,-102-16 0,0 1 0,-1 1 0,63 20 0,-27-3 0,1-4 0,93 14 0,10 1 0,-135-23 0,28 6 0,0-2 0,0-3 0,101 4 0,-62-16 0,-327 0-1365,184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24575,'47'0'0,"77"10"0,-108-8 0,1 2 0,-1 0 0,0 1 0,0 0 0,0 1 0,-1 1 0,0 1 0,15 9 0,0 3 0,-15-11 0,-1 0 0,0 1 0,0 0 0,-1 1 0,0 1 0,-1 0 0,-1 1 0,13 16 0,-9-8 0,33 34 0,5 8 0,-47-54 0,-1 1 0,0-1 0,0 1 0,-1 0 0,6 21 0,-8-21 0,1 1 0,1-1 0,0 0 0,1 0 0,-1-1 0,8 10 0,-8-14 0,-1 0 0,1 0 0,-1 0 0,0 1 0,0-1 0,0 1 0,-1 0 0,0-1 0,2 8 0,-4-10 0,0 1 0,0-1 0,0 0 0,-1 0 0,1 0 0,-1 0 0,0 0 0,0 0 0,0 0 0,0 0 0,0 0 0,0-1 0,-1 1 0,1 0 0,-1-1 0,0 1 0,0-1 0,0 1 0,-5 3 0,-19 18 0,-1-2 0,-1-1 0,-1-1 0,-51 26 0,-29 19 0,31-13 0,-90 65 0,96-67 0,49-36 0,-39 32 0,5 8-1365,36-30-5461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6:2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5507 253 24575,'0'-2'0,"-1"0"0,0 0 0,0 0 0,1 1 0,-1-1 0,0 0 0,-1 1 0,1-1 0,0 1 0,0-1 0,-1 1 0,1 0 0,-1-1 0,1 1 0,-1 0 0,1 0 0,-1 0 0,0 0 0,1 0 0,-3 0 0,-42-19 0,40 18 0,-19-6 0,-1 1 0,0 1 0,0 1 0,-53-2 0,-112 9 0,77 1 0,-2559-1-906,1349-4 1677,1316 2-746,-1 0-1,1 1 1,0 0-1,-1 0 0,-11 4 1,16-4-26,1 0 0,-1 1 0,1 0 1,0 0-1,0 0 0,0 0 0,0 0 1,0 0-1,0 1 0,1 0 0,-1-1 1,1 1-1,0 0 0,-4 6 0,-58 80 1,19-30 0,26-34 0,-40 40 0,-6 7 0,33-16 0,1 0 0,22-42 0,-1-1 0,0-1 0,-1 0 0,0 0 0,-1-1 0,0 0 0,-1-1 0,0-1 0,-1 0 0,0-1 0,0 0 0,-17 6 0,-10 1 0,15-6 0,0 1 0,0 2 0,-31 19 0,33-17 0,0-1 0,-1 0 0,0-2 0,-46 14 0,178-21 0,-87-1 0,-1 0 0,0 2 0,0 0 0,0 1 0,29 14 0,13 3 0,-7-4 0,3 2 0,120 26 0,-137-42 0,-26-4 0,1 1 0,-1 1 0,0 0 0,20 7 0,-33-10 0,-1 0 0,1 0 0,-1 0 0,0 0 0,1 0 0,-1 0 0,0 1 0,1-1 0,-1 0 0,1 0 0,-1 0 0,0 0 0,1 0 0,-1 1 0,0-1 0,1 0 0,-1 0 0,0 1 0,0-1 0,1 0 0,-1 0 0,0 1 0,0-1 0,1 0 0,-1 1 0,0-1 0,0 0 0,0 1 0,0-1 0,1 0 0,-1 1 0,0-1 0,0 0 0,0 1 0,0-1 0,0 1 0,0-1 0,0 0 0,0 1 0,-16 6 0,-27-1 0,11-5 0,-1-2 0,1-1 0,-1-1 0,1-1 0,-36-11 0,49 10 0,-230-48 0,241 51 0,-1 0 0,1-1 0,0 0 0,-1 0 0,1-1 0,1 0 0,-1 0 0,0-1 0,1 0 0,0-1 0,0 1 0,1-1 0,0 0 0,0-1 0,0 0 0,1 1 0,-1-2 0,2 1 0,-1-1 0,1 0 0,0 0 0,1 0 0,0 0 0,0 0 0,-2-14 0,0-32 0,3 0 0,2 0 0,8-64 0,11 23 0,-13 69 0,0 0 0,1-32 0,-6-78 9,-4 100-284,3 0 0,1 0 1,2 0-1,12-65 0,-6 72-6551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34:0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 24575,'0'1533'0,"-1"-1517"0,-1 0 0,-1 0 0,-1 0 0,0-1 0,-1 1 0,0-1 0,-13 24 0,7-14 0,-13 44 0,23-63 0,-1 0 0,1 0 0,-1 0 0,0-1 0,0 1 0,-1-1 0,0 1 0,0-1 0,0 0 0,0 0 0,-1 0 0,0 0 0,0-1 0,0 0 0,-1 1 0,1-2 0,-1 1 0,0 0 0,0-1 0,-1 0 0,1 0 0,0-1 0,-1 1 0,0-1 0,0 0 0,1-1 0,-1 0 0,0 1 0,0-2 0,0 1 0,0-1 0,-1 0 0,1 0 0,0-1 0,0 1 0,0-2 0,0 1 0,-9-3 0,6 2 0,1-1 0,-1 0 0,1 0 0,0 0 0,-1-1 0,2 0 0,-1-1 0,0 0 0,1 0 0,-13-12 0,20 17 0,-1-1 0,1 1 0,0-1 0,0 1 0,0 0 0,0-1 0,0 1 0,-1-1 0,1 1 0,0-1 0,0 1 0,0-1 0,0 1 0,1-1 0,-1 1 0,0-1 0,0 1 0,0-1 0,0 1 0,0 0 0,0-1 0,1 1 0,-1-1 0,0 1 0,0 0 0,1-1 0,-1 1 0,0-1 0,1 1 0,-1 0 0,0-1 0,1 1 0,-1 0 0,1 0 0,-1-1 0,0 1 0,1 0 0,-1 0 0,1 0 0,-1 0 0,1-1 0,-1 1 0,0 0 0,1 0 0,-1 0 0,1 0 0,-1 0 0,1 0 0,-1 0 0,1 0 0,26-3 0,-20 4 0,-1-1 0,1 1 0,-1 1 0,1-1 0,-1 1 0,0 0 0,0 0 0,0 1 0,0 0 0,10 6 0,48 44 0,-56-44 0,1 0 0,0-1 0,1 0 0,-1-1 0,2 0 0,-1-1 0,1 0 0,0 0 0,14 4 0,2-2 0,0 1 0,-1 1 0,37 20 0,-60-28 0,1 0 0,-1 0 0,1-1 0,-1 1 0,1-1 0,0 0 0,0 0 0,-1 0 0,1 0 0,0-1 0,0 0 0,0 1 0,0-2 0,0 1 0,0 0 0,-1-1 0,1 1 0,0-1 0,0 0 0,0-1 0,-1 1 0,1 0 0,-1-1 0,1 0 0,-1 0 0,6-4 0,2-5 0,0 1 0,-1-2 0,-1 1 0,0-1 0,13-23 0,5-6 0,-10 16 0,20-41 0,-24 40 0,28-40 0,14-23-1365,-38 66-5461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2:58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09.7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13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43255-63C2-45C3-A55E-F07DF58CF366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F109-69DB-4CB0-8BEF-7FE84EE6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F109-69DB-4CB0-8BEF-7FE84EE69E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6-765E-8655-8A99-FA02412F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9F1D-6372-9BAE-AE28-E633809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B28-0DD5-4337-2A85-B0BE746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E72B-104B-9332-9CE8-0CF93E4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4B-4EB7-3C74-E7CF-10A43B6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A5E-F261-E277-99B3-E8F2639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A779-CB33-0C2D-B997-67D0ABAB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82B8-A57B-7E9E-3053-8FD6C90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AAE0-4B7F-8EF0-9FF2-BCF9649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5C4D-44AF-93D6-BAB3-4897467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5B62-478E-6B2D-2326-52EFA01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B6B6-A4F4-8931-EE1F-0CAED22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B16-89D2-467C-A7CC-0FC7F95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311D-EEC0-3C42-49C5-1619B01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B1-37FE-8763-CB49-3FF0A8C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A44-C58F-95B6-F70B-70CF548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B5F3-51E9-4909-E922-FFDA12B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B2D-C00F-0806-DAAC-CBB1BF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8082-2658-E570-1411-8DF89E3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A52C-73D2-9598-80DE-FC4E613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2FE1-8D53-BA4A-D939-511439C4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1856-F0BD-B8BF-3857-0CDFDB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F69-B5C5-5BD2-0DF2-E409542A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EAB-1306-51D8-764C-0D3BE52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E85C-49C5-00DF-61D5-47E7D46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005-2F64-AD19-8D53-5A61361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73AA-E47A-C015-C1C5-8AB6110F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A00-12EC-F3A4-B7B7-6333C222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505C-33AE-6D97-8758-2D20C44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B070-5CAE-A3EC-E835-17A8674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94A6-B2B8-9E15-F7BA-F9949BB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F93-1B81-10EC-2A53-D59C9842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6EE6-7F84-5E21-7AEA-2EFC200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8738-B834-DA2A-1D36-195ABDA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09AE8-491B-2041-C706-63B9007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BBC0-A241-61C3-69B9-F17F2DE3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AEBA-BCCA-025F-A8D6-6166515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54D3-3FDC-2095-00D3-3BEC7CA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F0BD-429D-AB64-A2EE-31939E6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2FA-4500-D3CC-6A23-AF5E36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BC1B-FE3F-18EC-D0E6-9FCB26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230E-E6A1-A78B-4F5E-8B14A3B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33593-C90A-8788-2320-D347D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CF65-0C24-79F4-CA79-7162232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E3E6F-F2DA-AA05-5C43-CEDAA70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2081-3EF1-BF1F-0861-D349200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397-CD82-8C4F-83B2-789D6D99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2E2-AA8E-0F22-DB0C-40665AE4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BF19-75EA-BD74-FF99-5B03F672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3D9-B813-961F-B1E6-5828B04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AD3-1C29-3943-B48C-4481EEE9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7DF-7434-3746-AAD6-3BA0114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8F7-FE89-5AA4-998D-CED18C1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C4B30-BAAE-82B5-0153-B346D570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21CD-988E-0435-9D5D-92A55EC3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106B-7096-4D44-4701-BFF54FC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198F-1008-9D25-771F-73A0D8C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1DA-2FF9-A96A-C096-4971EC9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B77F-5125-52FB-6B74-7D5E5C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FD4D-C784-BAA0-795A-2AD884B1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B50-4DB9-D470-E06B-4A1E40EC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B4A-D2BC-4616-96DC-36385AED944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B9E6-44B2-8745-6D2D-B63B9787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1AED-611A-AF08-082F-03F0865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using-computer-sitting-on-chair-19814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using-computer-sitting-on-chair-19814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.google" TargetMode="External"/><Relationship Id="rId7" Type="http://schemas.openxmlformats.org/officeDocument/2006/relationships/hyperlink" Target="https://commons.wikimedia.org/wiki/Category:Mozilla_logo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meta.stackexchange.com/questions/38620/stack-overflow-logo-on-maintenance-page-has-the-wrong-aspect-ratio" TargetMode="Externa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6.xml"/><Relationship Id="rId3" Type="http://schemas.openxmlformats.org/officeDocument/2006/relationships/diagramLayout" Target="../diagrams/layout1.xml"/><Relationship Id="rId7" Type="http://schemas.openxmlformats.org/officeDocument/2006/relationships/customXml" Target="../ink/ink12.xml"/><Relationship Id="rId12" Type="http://schemas.openxmlformats.org/officeDocument/2006/relationships/customXml" Target="../ink/ink15.xml"/><Relationship Id="rId2" Type="http://schemas.openxmlformats.org/officeDocument/2006/relationships/diagramData" Target="../diagrams/data1.xml"/><Relationship Id="rId16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14.xml"/><Relationship Id="rId5" Type="http://schemas.openxmlformats.org/officeDocument/2006/relationships/diagramColors" Target="../diagrams/colors1.xml"/><Relationship Id="rId15" Type="http://schemas.openxmlformats.org/officeDocument/2006/relationships/customXml" Target="../ink/ink18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13.xml"/><Relationship Id="rId14" Type="http://schemas.openxmlformats.org/officeDocument/2006/relationships/customXml" Target="../ink/ink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CD0-FCC8-AA53-0A9F-3F41DEA1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598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8A53-2ADF-67E1-FFD3-11B93B1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715D-EAF0-408A-7223-22CC0444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2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Number: Floating point numbers </a:t>
            </a:r>
            <a:r>
              <a:rPr lang="en-US" sz="2000" dirty="0">
                <a:sym typeface="Wingdings" panose="05000000000000000000" pitchFamily="2" charset="2"/>
              </a:rPr>
              <a:t> used for decimals and integers.	Let age = 23;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String: Sequence of characters  used for text.			let </a:t>
            </a:r>
            <a:r>
              <a:rPr lang="en-US" sz="2000" dirty="0" err="1">
                <a:sym typeface="Wingdings" panose="05000000000000000000" pitchFamily="2" charset="2"/>
              </a:rPr>
              <a:t>firstName</a:t>
            </a:r>
            <a:r>
              <a:rPr lang="en-US" sz="2000" dirty="0">
                <a:sym typeface="Wingdings" panose="05000000000000000000" pitchFamily="2" charset="2"/>
              </a:rPr>
              <a:t> = ‘Ram’;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Boolean: Logical type that can only be true or false  used for taking decisions	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let </a:t>
            </a:r>
            <a:r>
              <a:rPr lang="en-US" sz="2000" dirty="0" err="1">
                <a:sym typeface="Wingdings" panose="05000000000000000000" pitchFamily="2" charset="2"/>
              </a:rPr>
              <a:t>fullAge</a:t>
            </a:r>
            <a:r>
              <a:rPr lang="en-US" sz="2000" dirty="0">
                <a:sym typeface="Wingdings" panose="05000000000000000000" pitchFamily="2" charset="2"/>
              </a:rPr>
              <a:t> = true;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Undefined: Value taken by a variable that is not yet defined (‘empty value’)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Null: Also means ‘empty value’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Symbol (ES2015): Value that is unique and cannot be changed (not useful for now)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ym typeface="Wingdings" panose="05000000000000000000" pitchFamily="2" charset="2"/>
              </a:rPr>
              <a:t>BigInt</a:t>
            </a:r>
            <a:r>
              <a:rPr lang="en-US" sz="2000" dirty="0">
                <a:sym typeface="Wingdings" panose="05000000000000000000" pitchFamily="2" charset="2"/>
              </a:rPr>
              <a:t> (ES2020): Larger integers than the Number type can hold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4F01-0D16-CF9F-5474-101B7CCD8E12}"/>
              </a:ext>
            </a:extLst>
          </p:cNvPr>
          <p:cNvSpPr txBox="1"/>
          <p:nvPr/>
        </p:nvSpPr>
        <p:spPr>
          <a:xfrm>
            <a:off x="1514007" y="5127851"/>
            <a:ext cx="828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typing: We do not have to manually define the data type of the value stored in a variable. Instead, data types are determined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87552-13BA-9A3C-FD87-11FD45B13AA1}"/>
              </a:ext>
            </a:extLst>
          </p:cNvPr>
          <p:cNvSpPr txBox="1"/>
          <p:nvPr/>
        </p:nvSpPr>
        <p:spPr>
          <a:xfrm>
            <a:off x="4796853" y="6171729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has type, NOT variable!</a:t>
            </a:r>
          </a:p>
        </p:txBody>
      </p:sp>
    </p:spTree>
    <p:extLst>
      <p:ext uri="{BB962C8B-B14F-4D97-AF65-F5344CB8AC3E}">
        <p14:creationId xmlns:p14="http://schemas.microsoft.com/office/powerpoint/2010/main" val="41138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36F-3188-A26E-FFED-E6452100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 AND VAR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F0E0-9FB0-5A09-8D81-29A487BE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961-F654-9DDF-92BE-6FCF0646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28251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EB4-0B17-530A-D8BE-91C06D5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234521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3636-A428-B3A6-6233-3A4898CA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</p:spTree>
    <p:extLst>
      <p:ext uri="{BB962C8B-B14F-4D97-AF65-F5344CB8AC3E}">
        <p14:creationId xmlns:p14="http://schemas.microsoft.com/office/powerpoint/2010/main" val="37595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4B8-41EE-9518-9FFB-6CB85CB9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Decisions: 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91470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C248-487B-2166-44CA-EAB8C33D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and Coercion</a:t>
            </a:r>
          </a:p>
        </p:txBody>
      </p:sp>
    </p:spTree>
    <p:extLst>
      <p:ext uri="{BB962C8B-B14F-4D97-AF65-F5344CB8AC3E}">
        <p14:creationId xmlns:p14="http://schemas.microsoft.com/office/powerpoint/2010/main" val="347686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AD28-0BAD-A565-C1FA-19CE882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45408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942C-94A2-758C-B3C6-D1CE7F6C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Operators: = = vs = = =</a:t>
            </a:r>
          </a:p>
        </p:txBody>
      </p:sp>
    </p:spTree>
    <p:extLst>
      <p:ext uri="{BB962C8B-B14F-4D97-AF65-F5344CB8AC3E}">
        <p14:creationId xmlns:p14="http://schemas.microsoft.com/office/powerpoint/2010/main" val="11821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2674-6D1E-CF06-F504-F133C56C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Logic: AND, OR &amp; NOT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7A711-DA89-625E-6ADF-9DF093CCE0D2}"/>
              </a:ext>
            </a:extLst>
          </p:cNvPr>
          <p:cNvSpPr txBox="1"/>
          <p:nvPr/>
        </p:nvSpPr>
        <p:spPr>
          <a:xfrm>
            <a:off x="725714" y="5167086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ALL are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D97FD-A1BF-8D11-5FA9-3F83EC74F99D}"/>
              </a:ext>
            </a:extLst>
          </p:cNvPr>
          <p:cNvSpPr txBox="1"/>
          <p:nvPr/>
        </p:nvSpPr>
        <p:spPr>
          <a:xfrm>
            <a:off x="1132114" y="150948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1BCDB-A855-B916-4E88-68A7CDA2AB0C}"/>
              </a:ext>
            </a:extLst>
          </p:cNvPr>
          <p:cNvSpPr txBox="1"/>
          <p:nvPr/>
        </p:nvSpPr>
        <p:spPr>
          <a:xfrm>
            <a:off x="1132113" y="1878818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AND good vision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811B61-49F0-CA51-9B36-5FFC91079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21444"/>
              </p:ext>
            </p:extLst>
          </p:nvPr>
        </p:nvGraphicFramePr>
        <p:xfrm>
          <a:off x="957944" y="2707230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14:cNvPr>
              <p14:cNvContentPartPr/>
              <p14:nvPr/>
            </p14:nvContentPartPr>
            <p14:xfrm>
              <a:off x="1610674" y="3245223"/>
              <a:ext cx="645840" cy="49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2674" y="3227583"/>
                <a:ext cx="6814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14:cNvPr>
              <p14:cNvContentPartPr/>
              <p14:nvPr/>
            </p14:nvContentPartPr>
            <p14:xfrm>
              <a:off x="-798806" y="194418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52446" y="18365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14:cNvPr>
              <p14:cNvContentPartPr/>
              <p14:nvPr/>
            </p14:nvContentPartPr>
            <p14:xfrm>
              <a:off x="-1292006" y="102978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45646" y="92214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A74CE8-2CCA-7F1D-97E4-10CE66FF699C}"/>
              </a:ext>
            </a:extLst>
          </p:cNvPr>
          <p:cNvSpPr txBox="1"/>
          <p:nvPr/>
        </p:nvSpPr>
        <p:spPr>
          <a:xfrm>
            <a:off x="4386360" y="5101901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ONE is true.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C1C8C-4D12-3C40-0963-11C62AA55C1D}"/>
              </a:ext>
            </a:extLst>
          </p:cNvPr>
          <p:cNvSpPr txBox="1"/>
          <p:nvPr/>
        </p:nvSpPr>
        <p:spPr>
          <a:xfrm>
            <a:off x="4792760" y="14443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OR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A423C-725A-59A6-F528-1E8E6C5C21A4}"/>
              </a:ext>
            </a:extLst>
          </p:cNvPr>
          <p:cNvSpPr txBox="1"/>
          <p:nvPr/>
        </p:nvSpPr>
        <p:spPr>
          <a:xfrm>
            <a:off x="4792759" y="1813633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OR good vision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B290D84-057A-57F7-73C9-5D208AD2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77631"/>
              </p:ext>
            </p:extLst>
          </p:nvPr>
        </p:nvGraphicFramePr>
        <p:xfrm>
          <a:off x="4618590" y="2642045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14:cNvPr>
              <p14:cNvContentPartPr/>
              <p14:nvPr/>
            </p14:nvContentPartPr>
            <p14:xfrm>
              <a:off x="5271320" y="3180038"/>
              <a:ext cx="645840" cy="49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3320" y="3162398"/>
                <a:ext cx="681480" cy="534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7D0E26-E67A-5B49-C784-354E7F7EDDBE}"/>
              </a:ext>
            </a:extLst>
          </p:cNvPr>
          <p:cNvSpPr txBox="1"/>
          <p:nvPr/>
        </p:nvSpPr>
        <p:spPr>
          <a:xfrm>
            <a:off x="8453405" y="1506022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A, NOT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8E060-AAB6-95A2-A652-2E29EBD9FFBF}"/>
              </a:ext>
            </a:extLst>
          </p:cNvPr>
          <p:cNvSpPr txBox="1"/>
          <p:nvPr/>
        </p:nvSpPr>
        <p:spPr>
          <a:xfrm>
            <a:off x="8585300" y="1944183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Inverts true/false Value</a:t>
            </a:r>
          </a:p>
        </p:txBody>
      </p:sp>
    </p:spTree>
    <p:extLst>
      <p:ext uri="{BB962C8B-B14F-4D97-AF65-F5344CB8AC3E}">
        <p14:creationId xmlns:p14="http://schemas.microsoft.com/office/powerpoint/2010/main" val="31259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705-A5A6-3823-ACD2-542919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F7-FD29-D018-FC22-A2FCF29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Fundamentals – part 1</a:t>
            </a:r>
          </a:p>
          <a:p>
            <a:r>
              <a:rPr lang="en-US" dirty="0"/>
              <a:t>Fundamentals – part 2</a:t>
            </a:r>
          </a:p>
          <a:p>
            <a:r>
              <a:rPr lang="en-US" dirty="0"/>
              <a:t>Developer skills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How JavaScript works</a:t>
            </a:r>
          </a:p>
          <a:p>
            <a:r>
              <a:rPr lang="en-US" dirty="0"/>
              <a:t>Modern operators (ES6+)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Numbers, dates, timers</a:t>
            </a:r>
          </a:p>
          <a:p>
            <a:r>
              <a:rPr lang="en-US" dirty="0"/>
              <a:t>Advanced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Object-oriented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Mapty</a:t>
            </a:r>
            <a:r>
              <a:rPr lang="en-US" dirty="0"/>
              <a:t> Project</a:t>
            </a:r>
          </a:p>
          <a:p>
            <a:r>
              <a:rPr lang="en-US" dirty="0"/>
              <a:t>Asynchronous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applications</a:t>
            </a:r>
          </a:p>
          <a:p>
            <a:r>
              <a:rPr lang="en-US" dirty="0" err="1"/>
              <a:t>Forkify</a:t>
            </a:r>
            <a:r>
              <a:rPr lang="en-US" dirty="0"/>
              <a:t> project</a:t>
            </a:r>
          </a:p>
          <a:p>
            <a:r>
              <a:rPr lang="en-US" dirty="0"/>
              <a:t>Deployment and GIT</a:t>
            </a:r>
          </a:p>
        </p:txBody>
      </p:sp>
    </p:spTree>
    <p:extLst>
      <p:ext uri="{BB962C8B-B14F-4D97-AF65-F5344CB8AC3E}">
        <p14:creationId xmlns:p14="http://schemas.microsoft.com/office/powerpoint/2010/main" val="178075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7DA70-C38E-361A-6E65-EFA44C9D228A}"/>
              </a:ext>
            </a:extLst>
          </p:cNvPr>
          <p:cNvSpPr txBox="1"/>
          <p:nvPr/>
        </p:nvSpPr>
        <p:spPr>
          <a:xfrm>
            <a:off x="5486400" y="537029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Age=16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5FE2A-22CA-4B89-3722-8433841A6423}"/>
              </a:ext>
            </a:extLst>
          </p:cNvPr>
          <p:cNvSpPr txBox="1"/>
          <p:nvPr/>
        </p:nvSpPr>
        <p:spPr>
          <a:xfrm>
            <a:off x="537029" y="696686"/>
            <a:ext cx="431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Boolean Variables</a:t>
            </a:r>
          </a:p>
          <a:p>
            <a:r>
              <a:rPr lang="en-US" dirty="0"/>
              <a:t>A: Age is greater or equal 20		false</a:t>
            </a:r>
          </a:p>
          <a:p>
            <a:r>
              <a:rPr lang="en-US" dirty="0"/>
              <a:t>B: Age is less than 30.		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5BDBF-D3E1-59EA-175C-65619BE57A42}"/>
              </a:ext>
            </a:extLst>
          </p:cNvPr>
          <p:cNvSpPr txBox="1"/>
          <p:nvPr/>
        </p:nvSpPr>
        <p:spPr>
          <a:xfrm>
            <a:off x="798286" y="2220686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operators!</a:t>
            </a:r>
          </a:p>
          <a:p>
            <a:endParaRPr lang="en-US" dirty="0"/>
          </a:p>
          <a:p>
            <a:r>
              <a:rPr lang="en-US" b="1" dirty="0"/>
              <a:t>!</a:t>
            </a:r>
            <a:r>
              <a:rPr lang="en-US" dirty="0"/>
              <a:t>A (false)			true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AND</a:t>
            </a:r>
            <a:r>
              <a:rPr lang="en-US" dirty="0"/>
              <a:t> B (true)	false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OR</a:t>
            </a:r>
            <a:r>
              <a:rPr lang="en-US" dirty="0"/>
              <a:t> B (true)	true</a:t>
            </a:r>
          </a:p>
          <a:p>
            <a:endParaRPr lang="en-US" dirty="0"/>
          </a:p>
          <a:p>
            <a:r>
              <a:rPr lang="en-US" dirty="0"/>
              <a:t>!A (true) AND B(true)	true</a:t>
            </a:r>
          </a:p>
          <a:p>
            <a:endParaRPr lang="en-US" dirty="0"/>
          </a:p>
          <a:p>
            <a:r>
              <a:rPr lang="en-US" dirty="0"/>
              <a:t>A (false) OR !B (false)	false</a:t>
            </a:r>
          </a:p>
        </p:txBody>
      </p:sp>
    </p:spTree>
    <p:extLst>
      <p:ext uri="{BB962C8B-B14F-4D97-AF65-F5344CB8AC3E}">
        <p14:creationId xmlns:p14="http://schemas.microsoft.com/office/powerpoint/2010/main" val="232474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CD13-95E2-349D-F1FF-41CC387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CBBD-600F-3F32-03C9-3420C955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DCF3-3DE0-C263-31A9-4CC8745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422641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AA7-74C6-3D07-69C2-1900411F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(Ternary) Operator</a:t>
            </a:r>
          </a:p>
        </p:txBody>
      </p:sp>
    </p:spTree>
    <p:extLst>
      <p:ext uri="{BB962C8B-B14F-4D97-AF65-F5344CB8AC3E}">
        <p14:creationId xmlns:p14="http://schemas.microsoft.com/office/powerpoint/2010/main" val="425058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40B3-575B-C233-36CF-9CB5B77D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CB5-FA10-BC97-A791-90DB1744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1995 – Brendan </a:t>
            </a:r>
            <a:r>
              <a:rPr lang="en-US" dirty="0" err="1"/>
              <a:t>Eich</a:t>
            </a:r>
            <a:r>
              <a:rPr lang="en-US" dirty="0"/>
              <a:t> – first version of JavaScript in just 10 days. It was called Mocha</a:t>
            </a:r>
          </a:p>
          <a:p>
            <a:pPr marL="0" indent="0">
              <a:buNone/>
            </a:pPr>
            <a:r>
              <a:rPr lang="en-US" dirty="0"/>
              <a:t>1996 – Mocha changes to </a:t>
            </a:r>
            <a:r>
              <a:rPr lang="en-US" dirty="0" err="1"/>
              <a:t>LiveScript</a:t>
            </a:r>
            <a:r>
              <a:rPr lang="en-US" dirty="0"/>
              <a:t> and then to JavaScript, nothing to do with Java.</a:t>
            </a:r>
          </a:p>
          <a:p>
            <a:pPr marL="0" indent="0">
              <a:buNone/>
            </a:pPr>
            <a:r>
              <a:rPr lang="en-US" dirty="0"/>
              <a:t>Microsoft launches IE, copying JavaScript from Netscape and calling it Jscript.</a:t>
            </a:r>
          </a:p>
          <a:p>
            <a:pPr marL="0" indent="0">
              <a:buNone/>
            </a:pPr>
            <a:r>
              <a:rPr lang="en-US" dirty="0"/>
              <a:t>1997 – ECMA releases ECMAScript 1 (ES1) the first official standard for JavaScript.</a:t>
            </a:r>
          </a:p>
          <a:p>
            <a:pPr marL="0" indent="0">
              <a:buNone/>
            </a:pPr>
            <a:r>
              <a:rPr lang="en-US" dirty="0"/>
              <a:t>2009 – ES5 (ECMAScript5) is released with lots of great new features;</a:t>
            </a:r>
          </a:p>
          <a:p>
            <a:pPr marL="0" indent="0">
              <a:buNone/>
            </a:pPr>
            <a:r>
              <a:rPr lang="en-US" dirty="0"/>
              <a:t>2015 – ES6 /ES2015 (ECMAScript 2015) was released: the biggest update to the language ever!</a:t>
            </a:r>
          </a:p>
          <a:p>
            <a:pPr marL="0" indent="0">
              <a:buNone/>
            </a:pPr>
            <a:r>
              <a:rPr lang="en-US" dirty="0"/>
              <a:t>Annual release cycle</a:t>
            </a:r>
          </a:p>
          <a:p>
            <a:pPr marL="0" indent="0">
              <a:buNone/>
            </a:pPr>
            <a:r>
              <a:rPr lang="en-US" dirty="0"/>
              <a:t>2016 – </a:t>
            </a:r>
            <a:r>
              <a:rPr lang="en-US" dirty="0" err="1"/>
              <a:t>cont</a:t>
            </a:r>
            <a:r>
              <a:rPr lang="en-US" dirty="0"/>
              <a:t>… - ES2016/ES2017/…ES/3017</a:t>
            </a:r>
          </a:p>
        </p:txBody>
      </p:sp>
    </p:spTree>
    <p:extLst>
      <p:ext uri="{BB962C8B-B14F-4D97-AF65-F5344CB8AC3E}">
        <p14:creationId xmlns:p14="http://schemas.microsoft.com/office/powerpoint/2010/main" val="165993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794B-47A5-4568-EBF1-D5AAEFBC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Break the WEB!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696B6F-1A27-D64A-3A3B-A4C0DDFC21F5}"/>
              </a:ext>
            </a:extLst>
          </p:cNvPr>
          <p:cNvSpPr txBox="1">
            <a:spLocks/>
          </p:cNvSpPr>
          <p:nvPr/>
        </p:nvSpPr>
        <p:spPr>
          <a:xfrm>
            <a:off x="954314" y="1690688"/>
            <a:ext cx="4720772" cy="426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1997 – 2024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9EAC74-3C71-B9A9-49C1-2530493DA10A}"/>
              </a:ext>
            </a:extLst>
          </p:cNvPr>
          <p:cNvSpPr txBox="1">
            <a:spLocks/>
          </p:cNvSpPr>
          <p:nvPr/>
        </p:nvSpPr>
        <p:spPr>
          <a:xfrm>
            <a:off x="6096000" y="1393372"/>
            <a:ext cx="4862286" cy="218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Old features are never removed.</a:t>
            </a:r>
          </a:p>
          <a:p>
            <a:endParaRPr lang="en-US" sz="2800" dirty="0"/>
          </a:p>
          <a:p>
            <a:r>
              <a:rPr lang="en-US" sz="2800" dirty="0"/>
              <a:t>Incremental updates(releases)</a:t>
            </a:r>
          </a:p>
          <a:p>
            <a:endParaRPr lang="en-US" sz="2800" dirty="0"/>
          </a:p>
          <a:p>
            <a:r>
              <a:rPr lang="en-US" sz="2800" dirty="0"/>
              <a:t>Website keep working forever!</a:t>
            </a:r>
          </a:p>
        </p:txBody>
      </p:sp>
    </p:spTree>
    <p:extLst>
      <p:ext uri="{BB962C8B-B14F-4D97-AF65-F5344CB8AC3E}">
        <p14:creationId xmlns:p14="http://schemas.microsoft.com/office/powerpoint/2010/main" val="207607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2C22-66F9-4EE7-68BC-52067360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8F30-8452-770B-E240-1AFD5BF9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ES5 : Fully supported in all browsers (IE )</a:t>
            </a:r>
          </a:p>
          <a:p>
            <a:pPr marL="0" indent="0">
              <a:buNone/>
            </a:pPr>
            <a:r>
              <a:rPr lang="en-US" dirty="0"/>
              <a:t>Ready to be used today.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ES6/ES2015 : ES6+ Well supported in all modern browsers;</a:t>
            </a:r>
          </a:p>
          <a:p>
            <a:pPr marL="0" indent="0">
              <a:buNone/>
            </a:pPr>
            <a:r>
              <a:rPr lang="en-US" dirty="0"/>
              <a:t>No support in older browsers;</a:t>
            </a:r>
          </a:p>
          <a:p>
            <a:pPr marL="0" indent="0">
              <a:buNone/>
            </a:pPr>
            <a:r>
              <a:rPr lang="en-US" dirty="0"/>
              <a:t>Transpiling and polyfilling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8F3B48-EF87-D2CD-8FF0-688F8FF51445}"/>
              </a:ext>
            </a:extLst>
          </p:cNvPr>
          <p:cNvSpPr txBox="1">
            <a:spLocks/>
          </p:cNvSpPr>
          <p:nvPr/>
        </p:nvSpPr>
        <p:spPr>
          <a:xfrm>
            <a:off x="6803571" y="1825625"/>
            <a:ext cx="5127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development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Google Chrome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production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of Babel to </a:t>
            </a:r>
            <a:r>
              <a:rPr lang="en-US" dirty="0" err="1"/>
              <a:t>transiple</a:t>
            </a:r>
            <a:r>
              <a:rPr lang="en-US" dirty="0"/>
              <a:t> and </a:t>
            </a:r>
            <a:r>
              <a:rPr lang="en-US" dirty="0" err="1"/>
              <a:t>polyfil</a:t>
            </a:r>
            <a:r>
              <a:rPr lang="en-US" dirty="0"/>
              <a:t> in code ( converting back to ES5 to ensure browser compatibility for all users.)</a:t>
            </a:r>
          </a:p>
        </p:txBody>
      </p:sp>
    </p:spTree>
    <p:extLst>
      <p:ext uri="{BB962C8B-B14F-4D97-AF65-F5344CB8AC3E}">
        <p14:creationId xmlns:p14="http://schemas.microsoft.com/office/powerpoint/2010/main" val="138782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5D23-F8AF-55DE-FB9C-228F1FA1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657"/>
            <a:ext cx="10515600" cy="55093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 modern JavaScript from the beginning!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, also learn how some things used to be done before moder JavaScript. Ex: const &amp; let , var)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reasons why we should not forget the Good JavaScript:</a:t>
            </a:r>
          </a:p>
          <a:p>
            <a:pPr marL="514350" indent="-514350">
              <a:buAutoNum type="arabicPeriod"/>
            </a:pPr>
            <a:r>
              <a:rPr lang="en-US" dirty="0"/>
              <a:t>Better understand how JS actually works.</a:t>
            </a:r>
          </a:p>
          <a:p>
            <a:pPr marL="514350" indent="-514350">
              <a:buAutoNum type="arabicPeriod"/>
            </a:pPr>
            <a:r>
              <a:rPr lang="en-US" dirty="0"/>
              <a:t>Tutorial and project code are still in ES5;</a:t>
            </a:r>
          </a:p>
          <a:p>
            <a:pPr marL="514350" indent="-514350">
              <a:buAutoNum type="arabicPeriod"/>
            </a:pPr>
            <a:r>
              <a:rPr lang="en-US" dirty="0"/>
              <a:t>Old codebases, written in ES5;</a:t>
            </a:r>
          </a:p>
        </p:txBody>
      </p:sp>
    </p:spTree>
    <p:extLst>
      <p:ext uri="{BB962C8B-B14F-4D97-AF65-F5344CB8AC3E}">
        <p14:creationId xmlns:p14="http://schemas.microsoft.com/office/powerpoint/2010/main" val="101880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A341-2FAD-EA9C-5EDE-896AB957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5456-3C1D-9D0E-E635-C7CB0FFD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3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A796-9E66-54A2-4CF0-0F2772B1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362A-21D2-EC8C-82E4-74DAE547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declaration, expression.</a:t>
            </a:r>
          </a:p>
          <a:p>
            <a:endParaRPr lang="en-US" dirty="0"/>
          </a:p>
          <a:p>
            <a:r>
              <a:rPr lang="en-US" dirty="0"/>
              <a:t>Arrow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B2C-5112-77CC-1557-8ED801A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162-5C33-35E3-EAEC-F9E4982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376528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C2F8-9B6B-8359-6344-DD2B850C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calling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180309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7512-CCF3-A2D8-2E8E-7C1F17D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62AE-6DEA-B777-BB2E-6A85E6E4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 : Function that can be used before it’s declared.</a:t>
            </a:r>
          </a:p>
          <a:p>
            <a:r>
              <a:rPr lang="en-US" dirty="0"/>
              <a:t>Function expression : Essentially a function value stored in a variable.</a:t>
            </a:r>
          </a:p>
          <a:p>
            <a:r>
              <a:rPr lang="en-US" dirty="0"/>
              <a:t>Arrow function: Great for a quick one-line functions. Has no this keyword.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Three different ways of writing functions, but they all work in a similar way; receive input data, transform data, and then output data.</a:t>
            </a:r>
          </a:p>
        </p:txBody>
      </p:sp>
    </p:spTree>
    <p:extLst>
      <p:ext uri="{BB962C8B-B14F-4D97-AF65-F5344CB8AC3E}">
        <p14:creationId xmlns:p14="http://schemas.microsoft.com/office/powerpoint/2010/main" val="2277136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4C1F-719F-81AC-F214-4CC653CC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86"/>
            <a:ext cx="10515600" cy="5988277"/>
          </a:xfrm>
        </p:spPr>
        <p:txBody>
          <a:bodyPr>
            <a:normAutofit/>
          </a:bodyPr>
          <a:lstStyle/>
          <a:p>
            <a:r>
              <a:rPr lang="en-US" dirty="0"/>
              <a:t>Function name</a:t>
            </a:r>
          </a:p>
          <a:p>
            <a:r>
              <a:rPr lang="en-US" dirty="0"/>
              <a:t>Parameters: placeholders to receive input values. Like local variables of a function.</a:t>
            </a:r>
          </a:p>
          <a:p>
            <a:r>
              <a:rPr lang="en-US" dirty="0"/>
              <a:t>Function body : block of code that we want to reuse. Processes the function’s input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Calling, running or invoking the function, using ().</a:t>
            </a:r>
          </a:p>
          <a:p>
            <a:pPr marL="0" indent="0">
              <a:buNone/>
            </a:pPr>
            <a:r>
              <a:rPr lang="en-US" dirty="0"/>
              <a:t>Variable to save returned.</a:t>
            </a:r>
          </a:p>
          <a:p>
            <a:pPr marL="0" indent="0">
              <a:buNone/>
            </a:pPr>
            <a:r>
              <a:rPr lang="en-US" dirty="0"/>
              <a:t>Arguments: actual values;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statement to output a value from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790488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814F-84FB-3021-1980-C99F331C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2132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Basic Operations(Methods)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49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E7D5-CEC0-9E6B-FBFE-D7302520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2319-29D9-ED22-B20A-2EF6C545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Dot vs. Bracket 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880597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C117-6569-5582-B1AC-34B162CC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75"/>
          </a:xfrm>
        </p:spPr>
        <p:txBody>
          <a:bodyPr>
            <a:normAutofit/>
          </a:bodyPr>
          <a:lstStyle/>
          <a:p>
            <a:r>
              <a:rPr lang="en-US" dirty="0"/>
              <a:t>For Loop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Looping arrays, breaking and continuing</a:t>
            </a:r>
            <a:br>
              <a:rPr lang="en-US" dirty="0"/>
            </a:br>
            <a:r>
              <a:rPr lang="en-US" dirty="0"/>
              <a:t>looping backwards</a:t>
            </a:r>
            <a:br>
              <a:rPr lang="en-US" dirty="0"/>
            </a:br>
            <a:r>
              <a:rPr lang="en-US" dirty="0"/>
              <a:t>loops in loops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91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26CB-7A21-AC03-5790-4B01DA03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C7CD-A39E-47A9-A1A0-F48BC911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Do-while loop</a:t>
            </a:r>
          </a:p>
        </p:txBody>
      </p:sp>
    </p:spTree>
    <p:extLst>
      <p:ext uri="{BB962C8B-B14F-4D97-AF65-F5344CB8AC3E}">
        <p14:creationId xmlns:p14="http://schemas.microsoft.com/office/powerpoint/2010/main" val="1911214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907-61AD-EFA8-0922-726883D8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skills &amp; Editor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D60B-B1B6-7329-608E-9F830334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Prettier and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File =&gt; Preferences =&gt; settings =&gt; default format</a:t>
            </a:r>
          </a:p>
          <a:p>
            <a:r>
              <a:rPr lang="en-US" dirty="0"/>
              <a:t>Prettier configure</a:t>
            </a:r>
          </a:p>
          <a:p>
            <a:r>
              <a:rPr lang="en-US" dirty="0"/>
              <a:t>Snippets</a:t>
            </a:r>
          </a:p>
          <a:p>
            <a:r>
              <a:rPr lang="en-US" dirty="0"/>
              <a:t>Installing Node.js and setting up a DEV Environment</a:t>
            </a:r>
          </a:p>
        </p:txBody>
      </p:sp>
    </p:spTree>
    <p:extLst>
      <p:ext uri="{BB962C8B-B14F-4D97-AF65-F5344CB8AC3E}">
        <p14:creationId xmlns:p14="http://schemas.microsoft.com/office/powerpoint/2010/main" val="3450015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7BD9-FFCE-EE84-AD64-274F1924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pPr algn="ctr"/>
            <a:r>
              <a:rPr lang="en-US" dirty="0"/>
              <a:t>Learning How to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BA133-FC68-8DE4-E43F-5AF5BCC65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172" y="1835832"/>
            <a:ext cx="3407568" cy="2271712"/>
          </a:xfrm>
          <a:prstGeom prst="roundRect">
            <a:avLst>
              <a:gd name="adj" fmla="val 259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5DDCF9-954B-3CE1-3138-F2C1B5CF0D5D}"/>
              </a:ext>
            </a:extLst>
          </p:cNvPr>
          <p:cNvSpPr txBox="1">
            <a:spLocks/>
          </p:cNvSpPr>
          <p:nvPr/>
        </p:nvSpPr>
        <p:spPr>
          <a:xfrm>
            <a:off x="3947886" y="1132114"/>
            <a:ext cx="8244113" cy="5725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have a clear goal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the beginning of his journey.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started by watching courses and reading tutorials, but he would just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copy and paste code without caring how it works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reinforce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he was learning by doing small challenges or taking notes.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practice coding,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didn’t come up with his own project ideas.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quickly became frustrated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his code was not perfectly clean or efficient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lost motivation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because he thought he could never know everything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was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learning in isolation.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finishing a couple of courses,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he thought he now was a web developer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could start applying to jobs. But he couldn’t even build an app on his own!</a:t>
            </a:r>
          </a:p>
        </p:txBody>
      </p:sp>
    </p:spTree>
    <p:extLst>
      <p:ext uri="{BB962C8B-B14F-4D97-AF65-F5344CB8AC3E}">
        <p14:creationId xmlns:p14="http://schemas.microsoft.com/office/powerpoint/2010/main" val="880938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959BC9-E917-2F1C-27F9-587BE031F6F9}"/>
              </a:ext>
            </a:extLst>
          </p:cNvPr>
          <p:cNvSpPr/>
          <p:nvPr/>
        </p:nvSpPr>
        <p:spPr>
          <a:xfrm>
            <a:off x="478971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didn’t have a clear goal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the beginning of his journey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8C1DC-3AB9-E9B2-8F70-51455BC7B78D}"/>
              </a:ext>
            </a:extLst>
          </p:cNvPr>
          <p:cNvSpPr txBox="1"/>
          <p:nvPr/>
        </p:nvSpPr>
        <p:spPr>
          <a:xfrm>
            <a:off x="478971" y="2496457"/>
            <a:ext cx="3193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a specific, measurable, realistic and time-based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 exactly why you are learning to code: Switching careers? Finding a better job?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Imagine a big project</a:t>
            </a:r>
            <a:r>
              <a:rPr lang="en-US" dirty="0"/>
              <a:t> we want to be able to build!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Research technologies we need and then learn them.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57BA18-6FA6-A008-3CB3-BCD10DA9ED6E}"/>
              </a:ext>
            </a:extLst>
          </p:cNvPr>
          <p:cNvSpPr/>
          <p:nvPr/>
        </p:nvSpPr>
        <p:spPr>
          <a:xfrm>
            <a:off x="4630056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quickly became frustrated when his code was not perfectly clean or efficient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723B1-3C94-7C11-A0E4-610BC31C5828}"/>
              </a:ext>
            </a:extLst>
          </p:cNvPr>
          <p:cNvSpPr txBox="1"/>
          <p:nvPr/>
        </p:nvSpPr>
        <p:spPr>
          <a:xfrm>
            <a:off x="4630056" y="2293257"/>
            <a:ext cx="3193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get stuck! Trying to write the perfect code!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write tons of code, no matter the quality!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and efficient code will come with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always refactor code later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2AECCE-E6FD-CC17-1E93-9BE5D4A7DF2A}"/>
              </a:ext>
            </a:extLst>
          </p:cNvPr>
          <p:cNvSpPr/>
          <p:nvPr/>
        </p:nvSpPr>
        <p:spPr>
          <a:xfrm>
            <a:off x="8665027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didn’t reinforce what he was learning by doing small challenges or taking notes.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1536F-4296-D04F-494F-306183CD5B60}"/>
              </a:ext>
            </a:extLst>
          </p:cNvPr>
          <p:cNvSpPr txBox="1"/>
          <p:nvPr/>
        </p:nvSpPr>
        <p:spPr>
          <a:xfrm>
            <a:off x="8795655" y="2159728"/>
            <a:ext cx="3193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we learn a new feature or concept, use it immediately.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Take notes.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Challenge yourself </a:t>
            </a:r>
            <a:r>
              <a:rPr lang="en-US" dirty="0"/>
              <a:t>and practice with small coding exercises and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Don’t be in a hurry to </a:t>
            </a:r>
            <a:r>
              <a:rPr lang="en-US" dirty="0"/>
              <a:t>complete the course fast!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385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B71-184E-4497-BE19-510FF49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2277-2F35-5478-736C-78B773F5D122}"/>
              </a:ext>
            </a:extLst>
          </p:cNvPr>
          <p:cNvSpPr/>
          <p:nvPr/>
        </p:nvSpPr>
        <p:spPr>
          <a:xfrm>
            <a:off x="2964542" y="2409371"/>
            <a:ext cx="6262915" cy="26270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JAVASCVRIPT IS A HIGH-LEVEL, OBJECT-ORIENTED,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MULTI-PARADIGM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F28F-693A-8BFC-B0F4-FA23D48061CF}"/>
              </a:ext>
            </a:extLst>
          </p:cNvPr>
          <p:cNvSpPr txBox="1"/>
          <p:nvPr/>
        </p:nvSpPr>
        <p:spPr>
          <a:xfrm>
            <a:off x="7344229" y="5544457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 computer to do things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14:cNvPr>
              <p14:cNvContentPartPr/>
              <p14:nvPr/>
            </p14:nvContentPartPr>
            <p14:xfrm>
              <a:off x="5765434" y="4555983"/>
              <a:ext cx="1549440" cy="123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7434" y="4537983"/>
                <a:ext cx="1585080" cy="1271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465633-C6F1-F2D8-855E-7F2EC8ABD160}"/>
              </a:ext>
            </a:extLst>
          </p:cNvPr>
          <p:cNvSpPr txBox="1"/>
          <p:nvPr/>
        </p:nvSpPr>
        <p:spPr>
          <a:xfrm>
            <a:off x="8447314" y="1262743"/>
            <a:ext cx="34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to worry about computer lang like memory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14:cNvPr>
              <p14:cNvContentPartPr/>
              <p14:nvPr/>
            </p14:nvContentPartPr>
            <p14:xfrm>
              <a:off x="6992314" y="1610103"/>
              <a:ext cx="1411560" cy="12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314" y="1592103"/>
                <a:ext cx="1447200" cy="125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913A5-6D1F-B9D8-3104-A66419531029}"/>
              </a:ext>
            </a:extLst>
          </p:cNvPr>
          <p:cNvSpPr txBox="1"/>
          <p:nvPr/>
        </p:nvSpPr>
        <p:spPr>
          <a:xfrm>
            <a:off x="595086" y="3164113"/>
            <a:ext cx="177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objects, for storing most kinds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14:cNvPr>
              <p14:cNvContentPartPr/>
              <p14:nvPr/>
            </p14:nvContentPartPr>
            <p14:xfrm>
              <a:off x="1159954" y="2494983"/>
              <a:ext cx="3073320" cy="11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54" y="2476983"/>
                <a:ext cx="31089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14:cNvPr>
              <p14:cNvContentPartPr/>
              <p14:nvPr/>
            </p14:nvContentPartPr>
            <p14:xfrm>
              <a:off x="4041394" y="3366903"/>
              <a:ext cx="290160" cy="42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394" y="3348903"/>
                <a:ext cx="325800" cy="45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78232-C865-0E04-98AE-A70D0B5B88C0}"/>
              </a:ext>
            </a:extLst>
          </p:cNvPr>
          <p:cNvSpPr txBox="1"/>
          <p:nvPr/>
        </p:nvSpPr>
        <p:spPr>
          <a:xfrm>
            <a:off x="9826170" y="3117278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different styles of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14:cNvPr>
              <p14:cNvContentPartPr/>
              <p14:nvPr/>
            </p14:nvContentPartPr>
            <p14:xfrm>
              <a:off x="7770634" y="3725823"/>
              <a:ext cx="1982880" cy="41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2634" y="3708183"/>
                <a:ext cx="2018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5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959BC9-E917-2F1C-27F9-587BE031F6F9}"/>
              </a:ext>
            </a:extLst>
          </p:cNvPr>
          <p:cNvSpPr/>
          <p:nvPr/>
        </p:nvSpPr>
        <p:spPr>
          <a:xfrm>
            <a:off x="478971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didn’t practice coding, and didn’t come up with his own project ideas.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8C1DC-3AB9-E9B2-8F70-51455BC7B78D}"/>
              </a:ext>
            </a:extLst>
          </p:cNvPr>
          <p:cNvSpPr txBox="1"/>
          <p:nvPr/>
        </p:nvSpPr>
        <p:spPr>
          <a:xfrm>
            <a:off x="478971" y="2496457"/>
            <a:ext cx="3193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Practicing on your own is the most important thing to do..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is NOT optional!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Come up with your own project ideas </a:t>
            </a:r>
            <a:r>
              <a:rPr lang="en-US" dirty="0"/>
              <a:t> or sites or application, or just parts of them in the beginning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57BA18-6FA6-A008-3CB3-BCD10DA9ED6E}"/>
              </a:ext>
            </a:extLst>
          </p:cNvPr>
          <p:cNvSpPr/>
          <p:nvPr/>
        </p:nvSpPr>
        <p:spPr>
          <a:xfrm>
            <a:off x="4731656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started by watching courses and reading tutorials, but he would just copy and paste code without caring how it works!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723B1-3C94-7C11-A0E4-610BC31C5828}"/>
              </a:ext>
            </a:extLst>
          </p:cNvPr>
          <p:cNvSpPr txBox="1"/>
          <p:nvPr/>
        </p:nvSpPr>
        <p:spPr>
          <a:xfrm>
            <a:off x="4630056" y="2293257"/>
            <a:ext cx="319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the code that you’re studying and 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Always type the code. </a:t>
            </a:r>
            <a:r>
              <a:rPr lang="en-US" dirty="0"/>
              <a:t>Don’t copy-paste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2AECCE-E6FD-CC17-1E93-9BE5D4A7DF2A}"/>
              </a:ext>
            </a:extLst>
          </p:cNvPr>
          <p:cNvSpPr/>
          <p:nvPr/>
        </p:nvSpPr>
        <p:spPr>
          <a:xfrm>
            <a:off x="8665027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lost motivation because he thought he could never know everything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1536F-4296-D04F-494F-306183CD5B60}"/>
              </a:ext>
            </a:extLst>
          </p:cNvPr>
          <p:cNvSpPr txBox="1"/>
          <p:nvPr/>
        </p:nvSpPr>
        <p:spPr>
          <a:xfrm>
            <a:off x="8795655" y="2159728"/>
            <a:ext cx="3193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Embrace the fact that </a:t>
            </a:r>
            <a:r>
              <a:rPr lang="en-US" b="1" dirty="0"/>
              <a:t>you will never you know everything.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Just focus on what you need to achieve </a:t>
            </a:r>
            <a:r>
              <a:rPr lang="en-US" dirty="0"/>
              <a:t>your goal!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252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B370-1AFB-8FC4-16D6-AACF378D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1F1D-B9C9-4A6D-D482-A15E956A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Study courses: understand code, take challenges and notes</a:t>
            </a:r>
          </a:p>
          <a:p>
            <a:pPr marL="0" indent="0">
              <a:buNone/>
            </a:pPr>
            <a:r>
              <a:rPr lang="en-US" dirty="0"/>
              <a:t>Stay motivated: Keep writing lots of code on your own, no matter how bad</a:t>
            </a:r>
          </a:p>
          <a:p>
            <a:pPr marL="0" indent="0">
              <a:buNone/>
            </a:pPr>
            <a:r>
              <a:rPr lang="en-US" dirty="0"/>
              <a:t>Learn with other people, </a:t>
            </a:r>
            <a:r>
              <a:rPr lang="en-US" dirty="0" err="1"/>
              <a:t>devs</a:t>
            </a:r>
            <a:r>
              <a:rPr lang="en-US" dirty="0"/>
              <a:t> and beginners, and share progress</a:t>
            </a:r>
          </a:p>
          <a:p>
            <a:pPr marL="0" indent="0">
              <a:buNone/>
            </a:pPr>
            <a:r>
              <a:rPr lang="en-US" dirty="0"/>
              <a:t>Keep challenging yourself, run into lots of problems and fix them</a:t>
            </a:r>
          </a:p>
          <a:p>
            <a:pPr marL="0" indent="0">
              <a:buNone/>
            </a:pPr>
            <a:r>
              <a:rPr lang="en-US" dirty="0"/>
              <a:t>Round up your skillset with best practices and tools</a:t>
            </a:r>
          </a:p>
          <a:p>
            <a:pPr marL="0" indent="0">
              <a:buNone/>
            </a:pPr>
            <a:r>
              <a:rPr lang="en-US" dirty="0"/>
              <a:t>Job ready(but the learning never stops)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70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F17C-41BF-993A-90A3-453EDAA0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85" y="2324553"/>
            <a:ext cx="10515600" cy="1325563"/>
          </a:xfrm>
        </p:spPr>
        <p:txBody>
          <a:bodyPr/>
          <a:lstStyle/>
          <a:p>
            <a:r>
              <a:rPr lang="en-US" dirty="0"/>
              <a:t>How to think like a developer: Become a problem solver!</a:t>
            </a:r>
          </a:p>
        </p:txBody>
      </p:sp>
    </p:spTree>
    <p:extLst>
      <p:ext uri="{BB962C8B-B14F-4D97-AF65-F5344CB8AC3E}">
        <p14:creationId xmlns:p14="http://schemas.microsoft.com/office/powerpoint/2010/main" val="1995798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7BD9-FFCE-EE84-AD64-274F1924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pPr algn="ctr"/>
            <a:r>
              <a:rPr lang="en-US" dirty="0"/>
              <a:t>How to Fail at solving 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BA133-FC68-8DE4-E43F-5AF5BCC65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172" y="1835832"/>
            <a:ext cx="3407568" cy="2271712"/>
          </a:xfrm>
          <a:prstGeom prst="roundRect">
            <a:avLst>
              <a:gd name="adj" fmla="val 259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5DDCF9-954B-3CE1-3138-F2C1B5CF0D5D}"/>
              </a:ext>
            </a:extLst>
          </p:cNvPr>
          <p:cNvSpPr txBox="1">
            <a:spLocks/>
          </p:cNvSpPr>
          <p:nvPr/>
        </p:nvSpPr>
        <p:spPr>
          <a:xfrm>
            <a:off x="3947886" y="1132114"/>
            <a:ext cx="8244113" cy="5725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Whenever encounters a 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Jump at the problem </a:t>
            </a:r>
            <a:r>
              <a:rPr lang="en-US" sz="1600" b="1" dirty="0"/>
              <a:t>without much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Implements solution in</a:t>
            </a:r>
            <a:r>
              <a:rPr lang="en-US" sz="1600" b="1" dirty="0"/>
              <a:t> an unstructured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</a:t>
            </a:r>
            <a:r>
              <a:rPr lang="en-US" sz="1600" b="1" dirty="0"/>
              <a:t>get stressed out</a:t>
            </a:r>
            <a:r>
              <a:rPr lang="en-US" sz="1600" dirty="0"/>
              <a:t> when things don’t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is </a:t>
            </a:r>
            <a:r>
              <a:rPr lang="en-US" sz="1600" b="1" dirty="0"/>
              <a:t>too proud to research </a:t>
            </a:r>
            <a:r>
              <a:rPr lang="en-US" sz="1600" dirty="0"/>
              <a:t>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FIX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Stay clam and slow down, don’t just jump at a problem without a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a very logical and rational approach(programming is just logic, in the end…)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4-step framework to solve any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38652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Make sure you 100% understand the problem. Ask the right questions to get a clear picture of the problem.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3965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r>
              <a:rPr lang="en-US" dirty="0"/>
              <a:t>What does “whatever” even mean in this context? What should be reversed? Ans: Only strings, numbers, and arrays make sense to reverses…</a:t>
            </a:r>
          </a:p>
          <a:p>
            <a:r>
              <a:rPr lang="en-US" dirty="0"/>
              <a:t>What to do if something else is passed in?</a:t>
            </a:r>
          </a:p>
          <a:p>
            <a:r>
              <a:rPr lang="en-US" dirty="0"/>
              <a:t>What should be returned? Should it always ;be a string, or should the type be the same as passed in?</a:t>
            </a:r>
          </a:p>
          <a:p>
            <a:r>
              <a:rPr lang="en-US" dirty="0"/>
              <a:t>How to recognize whether the argument is a number, a string or an array?</a:t>
            </a:r>
          </a:p>
          <a:p>
            <a:r>
              <a:rPr lang="en-US" dirty="0"/>
              <a:t>How to reverse a number, a string and an array?</a:t>
            </a:r>
          </a:p>
        </p:txBody>
      </p:sp>
    </p:spTree>
    <p:extLst>
      <p:ext uri="{BB962C8B-B14F-4D97-AF65-F5344CB8AC3E}">
        <p14:creationId xmlns:p14="http://schemas.microsoft.com/office/powerpoint/2010/main" val="3441574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 SUB-PROBLEMS:</a:t>
            </a:r>
          </a:p>
          <a:p>
            <a:r>
              <a:rPr lang="en-US" dirty="0"/>
              <a:t>Check if argument is a number, a string or an array?</a:t>
            </a:r>
          </a:p>
          <a:p>
            <a:r>
              <a:rPr lang="en-US" dirty="0"/>
              <a:t>Implement reversing a number</a:t>
            </a:r>
          </a:p>
          <a:p>
            <a:r>
              <a:rPr lang="en-US" dirty="0"/>
              <a:t>Implement reversing a string</a:t>
            </a:r>
          </a:p>
          <a:p>
            <a:r>
              <a:rPr lang="en-US" dirty="0"/>
              <a:t>Implement reversing an array</a:t>
            </a:r>
          </a:p>
          <a:p>
            <a:r>
              <a:rPr lang="en-US" dirty="0"/>
              <a:t>Return reversed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46A88D-2062-5ECE-C1BC-BC7B1F4E0466}"/>
                  </a:ext>
                </a:extLst>
              </p14:cNvPr>
              <p14:cNvContentPartPr/>
              <p14:nvPr/>
            </p14:nvContentPartPr>
            <p14:xfrm>
              <a:off x="4034554" y="4511703"/>
              <a:ext cx="2012400" cy="1046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46A88D-2062-5ECE-C1BC-BC7B1F4E04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5914" y="4502703"/>
                <a:ext cx="2030040" cy="1064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535A529-2612-E483-5113-77A7C9952E23}"/>
              </a:ext>
            </a:extLst>
          </p:cNvPr>
          <p:cNvSpPr txBox="1"/>
          <p:nvPr/>
        </p:nvSpPr>
        <p:spPr>
          <a:xfrm>
            <a:off x="1785257" y="5892800"/>
            <a:ext cx="462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Looks like a task list that we need to implement</a:t>
            </a:r>
          </a:p>
        </p:txBody>
      </p:sp>
    </p:spTree>
    <p:extLst>
      <p:ext uri="{BB962C8B-B14F-4D97-AF65-F5344CB8AC3E}">
        <p14:creationId xmlns:p14="http://schemas.microsoft.com/office/powerpoint/2010/main" val="774797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  <a:p>
            <a:pPr marL="514350" indent="-514350">
              <a:buAutoNum type="arabicPeriod"/>
            </a:pPr>
            <a:r>
              <a:rPr lang="en-US" dirty="0"/>
              <a:t>Don’t be afraid to do as much research as you have to.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</a:t>
            </a:r>
          </a:p>
          <a:p>
            <a:r>
              <a:rPr lang="en-US" dirty="0"/>
              <a:t>How to check if a value is a number in JS?</a:t>
            </a:r>
          </a:p>
          <a:p>
            <a:r>
              <a:rPr lang="en-US" dirty="0"/>
              <a:t>How to check if a value is a string in JS?</a:t>
            </a:r>
          </a:p>
          <a:p>
            <a:r>
              <a:rPr lang="en-US" dirty="0"/>
              <a:t>How to check if a value is an array in JS?</a:t>
            </a:r>
          </a:p>
          <a:p>
            <a:r>
              <a:rPr lang="en-US" dirty="0"/>
              <a:t>How to reverse a number in JS?</a:t>
            </a:r>
          </a:p>
          <a:p>
            <a:r>
              <a:rPr lang="en-US" dirty="0"/>
              <a:t>How to reverse a string in JS?</a:t>
            </a:r>
          </a:p>
          <a:p>
            <a:r>
              <a:rPr lang="en-US" dirty="0"/>
              <a:t>How to reverse an array in JS?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447DB7-7320-EDFD-1FA2-3FFA6AE14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37849" y="6053065"/>
            <a:ext cx="2004384" cy="678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7BBB61-4036-329B-147B-2A719ABFC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44010" b="64845"/>
          <a:stretch/>
        </p:blipFill>
        <p:spPr>
          <a:xfrm>
            <a:off x="6147605" y="5891749"/>
            <a:ext cx="2408969" cy="840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01FC5A-A4C1-F66C-BFCD-C05980D95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333087" y="5977183"/>
            <a:ext cx="2408969" cy="5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93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  <a:p>
            <a:pPr marL="514350" indent="-514350">
              <a:buAutoNum type="arabicPeriod"/>
            </a:pPr>
            <a:r>
              <a:rPr lang="en-US" dirty="0"/>
              <a:t>Don’t be afraid to do as much research as you have to.</a:t>
            </a:r>
          </a:p>
          <a:p>
            <a:pPr marL="514350" indent="-514350">
              <a:buAutoNum type="arabicPeriod"/>
            </a:pPr>
            <a:r>
              <a:rPr lang="en-US" dirty="0"/>
              <a:t>For bigger problem, write pseudo-code before writing the actual 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function reverse(value)</a:t>
            </a:r>
          </a:p>
          <a:p>
            <a:pPr marL="0" indent="0">
              <a:buNone/>
            </a:pPr>
            <a:r>
              <a:rPr lang="en-US" dirty="0"/>
              <a:t>If value type !sting &amp;&amp; !number &amp;&amp; !array</a:t>
            </a:r>
          </a:p>
          <a:p>
            <a:pPr marL="0" indent="0">
              <a:buNone/>
            </a:pPr>
            <a:r>
              <a:rPr lang="en-US" dirty="0"/>
              <a:t>Return value</a:t>
            </a:r>
          </a:p>
          <a:p>
            <a:pPr marL="0" indent="0">
              <a:buNone/>
            </a:pPr>
            <a:r>
              <a:rPr lang="en-US" dirty="0"/>
              <a:t>If value type == string</a:t>
            </a:r>
          </a:p>
          <a:p>
            <a:pPr marL="0" indent="0">
              <a:buNone/>
            </a:pPr>
            <a:r>
              <a:rPr lang="en-US" dirty="0"/>
              <a:t>Reverse string</a:t>
            </a:r>
          </a:p>
          <a:p>
            <a:pPr marL="0" indent="0">
              <a:buNone/>
            </a:pPr>
            <a:r>
              <a:rPr lang="en-US" dirty="0"/>
              <a:t>If value type == number</a:t>
            </a:r>
          </a:p>
          <a:p>
            <a:pPr marL="0" indent="0">
              <a:buNone/>
            </a:pPr>
            <a:r>
              <a:rPr lang="en-US" dirty="0"/>
              <a:t>Reverse number</a:t>
            </a:r>
          </a:p>
          <a:p>
            <a:pPr marL="0" indent="0">
              <a:buNone/>
            </a:pPr>
            <a:r>
              <a:rPr lang="en-US" dirty="0"/>
              <a:t>If value type == array</a:t>
            </a:r>
          </a:p>
          <a:p>
            <a:pPr marL="0" indent="0">
              <a:buNone/>
            </a:pPr>
            <a:r>
              <a:rPr lang="en-US" dirty="0"/>
              <a:t>Reverse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reversed value</a:t>
            </a:r>
          </a:p>
        </p:txBody>
      </p:sp>
    </p:spTree>
    <p:extLst>
      <p:ext uri="{BB962C8B-B14F-4D97-AF65-F5344CB8AC3E}">
        <p14:creationId xmlns:p14="http://schemas.microsoft.com/office/powerpoint/2010/main" val="2264949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8B00-0C86-D6F3-F2A4-69763B22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Google, stack overflow and MDN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A227EF-FB2A-7732-33F2-2A8D4D8406FB}"/>
              </a:ext>
            </a:extLst>
          </p:cNvPr>
          <p:cNvSpPr txBox="1">
            <a:spLocks/>
          </p:cNvSpPr>
          <p:nvPr/>
        </p:nvSpPr>
        <p:spPr>
          <a:xfrm>
            <a:off x="838200" y="2208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Debugging(Fixing Errors)</a:t>
            </a:r>
          </a:p>
        </p:txBody>
      </p:sp>
    </p:spTree>
    <p:extLst>
      <p:ext uri="{BB962C8B-B14F-4D97-AF65-F5344CB8AC3E}">
        <p14:creationId xmlns:p14="http://schemas.microsoft.com/office/powerpoint/2010/main" val="550379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25B3-1CF8-15BF-5E5D-F035B85D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5457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Software BUG?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23D6-4DFA-BE3D-10B4-5FC29EBF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277257"/>
            <a:ext cx="10700657" cy="5215618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Software bug: Defect or problem in a computer program. Basically, any unexpected or unintended behavior of a computer program is a software bug.</a:t>
            </a:r>
          </a:p>
          <a:p>
            <a:pPr algn="just"/>
            <a:r>
              <a:rPr lang="en-US" sz="3600" dirty="0"/>
              <a:t>Bugs are completely normal in software development!</a:t>
            </a:r>
          </a:p>
          <a:p>
            <a:pPr algn="just"/>
            <a:r>
              <a:rPr lang="en-US" sz="3600" dirty="0"/>
              <a:t>Debugging: Process of finding, fixing and preventing bugs.</a:t>
            </a:r>
          </a:p>
        </p:txBody>
      </p:sp>
    </p:spTree>
    <p:extLst>
      <p:ext uri="{BB962C8B-B14F-4D97-AF65-F5344CB8AC3E}">
        <p14:creationId xmlns:p14="http://schemas.microsoft.com/office/powerpoint/2010/main" val="42541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D48-F885-CC25-3149-55AC39D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13438"/>
            <a:ext cx="10515600" cy="1325563"/>
          </a:xfrm>
        </p:spPr>
        <p:txBody>
          <a:bodyPr/>
          <a:lstStyle/>
          <a:p>
            <a:r>
              <a:rPr lang="en-US" dirty="0"/>
              <a:t>The Role of JavaScript in web </a:t>
            </a:r>
            <a:r>
              <a:rPr lang="en-US" dirty="0" err="1"/>
              <a:t>devewlopment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D6A6D-20F2-F95C-911B-905A0B89810D}"/>
              </a:ext>
            </a:extLst>
          </p:cNvPr>
          <p:cNvSpPr/>
          <p:nvPr/>
        </p:nvSpPr>
        <p:spPr>
          <a:xfrm>
            <a:off x="4049486" y="1835831"/>
            <a:ext cx="3062514" cy="2576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CE163-C0EC-6FFA-DD69-1F7E8516BC3D}"/>
              </a:ext>
            </a:extLst>
          </p:cNvPr>
          <p:cNvSpPr/>
          <p:nvPr/>
        </p:nvSpPr>
        <p:spPr>
          <a:xfrm>
            <a:off x="5580743" y="3327287"/>
            <a:ext cx="3062514" cy="2576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12415-0757-5082-4F36-7A546DC756E2}"/>
              </a:ext>
            </a:extLst>
          </p:cNvPr>
          <p:cNvSpPr/>
          <p:nvPr/>
        </p:nvSpPr>
        <p:spPr>
          <a:xfrm>
            <a:off x="3018971" y="3364594"/>
            <a:ext cx="3062514" cy="2576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CE6F-7B62-151E-551E-49359000FA8D}"/>
              </a:ext>
            </a:extLst>
          </p:cNvPr>
          <p:cNvSpPr txBox="1"/>
          <p:nvPr/>
        </p:nvSpPr>
        <p:spPr>
          <a:xfrm>
            <a:off x="5138057" y="133900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D461D-D278-96A0-B861-174BE62402D4}"/>
              </a:ext>
            </a:extLst>
          </p:cNvPr>
          <p:cNvSpPr txBox="1"/>
          <p:nvPr/>
        </p:nvSpPr>
        <p:spPr>
          <a:xfrm>
            <a:off x="864034" y="4430877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8390-A52E-53B8-4031-9C9B7221A203}"/>
              </a:ext>
            </a:extLst>
          </p:cNvPr>
          <p:cNvSpPr txBox="1"/>
          <p:nvPr/>
        </p:nvSpPr>
        <p:spPr>
          <a:xfrm>
            <a:off x="8888067" y="3444259"/>
            <a:ext cx="25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budling web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A1EF4-3F37-D168-D51C-AA55ADC2B109}"/>
              </a:ext>
            </a:extLst>
          </p:cNvPr>
          <p:cNvSpPr/>
          <p:nvPr/>
        </p:nvSpPr>
        <p:spPr>
          <a:xfrm>
            <a:off x="8142515" y="1190171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&lt;p&gt;&lt;/p&gt;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‘paragraph’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C23E9-4111-E7D2-0B62-A1888F72013A}"/>
              </a:ext>
            </a:extLst>
          </p:cNvPr>
          <p:cNvSpPr/>
          <p:nvPr/>
        </p:nvSpPr>
        <p:spPr>
          <a:xfrm>
            <a:off x="65314" y="2314689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p{color: red}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‘the paragraph text is red’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04E92-3EDD-808D-F889-CC03444239CE}"/>
              </a:ext>
            </a:extLst>
          </p:cNvPr>
          <p:cNvSpPr/>
          <p:nvPr/>
        </p:nvSpPr>
        <p:spPr>
          <a:xfrm>
            <a:off x="8888067" y="4194124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p.hide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‘hide’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praragraph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0402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0BD6-0305-0822-50A3-E89BA621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331857" cy="796018"/>
          </a:xfrm>
        </p:spPr>
        <p:txBody>
          <a:bodyPr/>
          <a:lstStyle/>
          <a:p>
            <a:r>
              <a:rPr lang="en-US" dirty="0"/>
              <a:t>The DEBUGGING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BC2D0CC-0658-F415-E0FD-B54D4DA1EB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409683"/>
              </p:ext>
            </p:extLst>
          </p:nvPr>
        </p:nvGraphicFramePr>
        <p:xfrm>
          <a:off x="319315" y="719666"/>
          <a:ext cx="11335656" cy="5773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F607AA0C-4DB1-9646-5CE1-1B38A45D76D6}"/>
              </a:ext>
            </a:extLst>
          </p:cNvPr>
          <p:cNvGrpSpPr/>
          <p:nvPr/>
        </p:nvGrpSpPr>
        <p:grpSpPr>
          <a:xfrm>
            <a:off x="957634" y="1566073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383EC9-4C17-0132-BD82-A7399C6FD7BA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383EC9-4C17-0132-BD82-A7399C6FD7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A1001D-DE63-D5BE-E025-FB7F3DF77C67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1A6A9487-A772-E4F1-B793-89A54B0D2BD8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1A6A9487-A772-E4F1-B793-89A54B0D2BD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03E0D1-7633-5C44-3285-947BF1EFA2BF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Becoming aware that there is a bug</a:t>
                </a: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D79DD65-EE1D-1BAE-63B5-4EF882DD46CD}"/>
              </a:ext>
            </a:extLst>
          </p:cNvPr>
          <p:cNvSpPr txBox="1"/>
          <p:nvPr/>
        </p:nvSpPr>
        <p:spPr>
          <a:xfrm>
            <a:off x="319314" y="4151086"/>
            <a:ext cx="2525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reports during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Context: browsers, users, etc.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7DC0FF-99ED-1EBF-ED75-18E7F3587991}"/>
              </a:ext>
            </a:extLst>
          </p:cNvPr>
          <p:cNvGrpSpPr/>
          <p:nvPr/>
        </p:nvGrpSpPr>
        <p:grpSpPr>
          <a:xfrm>
            <a:off x="4252377" y="1515684"/>
            <a:ext cx="2511280" cy="1200329"/>
            <a:chOff x="957634" y="1566073"/>
            <a:chExt cx="2511280" cy="120032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31F87C-6B4B-52D9-C9C0-D35E4868D866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31F87C-6B4B-52D9-C9C0-D35E4868D8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C31A9CE-A679-BC3B-23D7-2CDF3B8783E4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200329"/>
              <a:chOff x="1102714" y="1566073"/>
              <a:chExt cx="2366200" cy="1200329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FC4A413-EE9F-C145-C8FB-2EA1F5DC3C80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FC4A413-EE9F-C145-C8FB-2EA1F5DC3C8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7ED1E6-5AED-CECD-8D02-8D9AF359671F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Isolating where exactly the bug is happening in code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A45966-998E-AA18-013A-80D7A137C375}"/>
              </a:ext>
            </a:extLst>
          </p:cNvPr>
          <p:cNvSpPr txBox="1"/>
          <p:nvPr/>
        </p:nvSpPr>
        <p:spPr>
          <a:xfrm>
            <a:off x="3155234" y="3888037"/>
            <a:ext cx="2635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 console (simple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Debugger (complex code)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4C554A-ED60-0CC3-8EFE-B81C7851C340}"/>
              </a:ext>
            </a:extLst>
          </p:cNvPr>
          <p:cNvGrpSpPr/>
          <p:nvPr/>
        </p:nvGrpSpPr>
        <p:grpSpPr>
          <a:xfrm>
            <a:off x="7024606" y="1398694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DF9BE2-FB63-3529-2C07-51743DE3735D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DF9BE2-FB63-3529-2C07-51743DE373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5C61D47-00D3-78D2-3DA8-EC525AE2BD27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4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A0F463DD-8CB1-8709-3A36-5B89E5DC8016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A0F463DD-8CB1-8709-3A36-5B89E5DC801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9F706E-31F3-6EA0-F607-01AD391C373E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Correct the bug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17824A6-53D2-EE88-3D4A-273072C7C110}"/>
              </a:ext>
            </a:extLst>
          </p:cNvPr>
          <p:cNvSpPr txBox="1"/>
          <p:nvPr/>
        </p:nvSpPr>
        <p:spPr>
          <a:xfrm>
            <a:off x="6400802" y="3948044"/>
            <a:ext cx="2226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wrong solution with new correct solution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1AD74F-BDB3-8C3B-51F0-23B82C96940D}"/>
              </a:ext>
            </a:extLst>
          </p:cNvPr>
          <p:cNvGrpSpPr/>
          <p:nvPr/>
        </p:nvGrpSpPr>
        <p:grpSpPr>
          <a:xfrm>
            <a:off x="9535423" y="1654983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3145E7-6D0A-B9A2-A4C6-A38699C7487E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3145E7-6D0A-B9A2-A4C6-A38699C748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C2DACF3-6CAD-BDB6-792A-980B96C25796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3BC63E5F-170A-671F-A0C4-6F628B45E4B7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3BC63E5F-170A-671F-A0C4-6F628B45E4B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595F38-4743-4BEF-281E-2CE707A965B3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Preventing it from happening again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9DACBBA-8EEB-2CA8-95A7-5571DFE46D14}"/>
              </a:ext>
            </a:extLst>
          </p:cNvPr>
          <p:cNvSpPr txBox="1"/>
          <p:nvPr/>
        </p:nvSpPr>
        <p:spPr>
          <a:xfrm>
            <a:off x="9344580" y="3818023"/>
            <a:ext cx="2226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Searching for the same bug in similar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tests using testing software.</a:t>
            </a:r>
          </a:p>
        </p:txBody>
      </p:sp>
    </p:spTree>
    <p:extLst>
      <p:ext uri="{BB962C8B-B14F-4D97-AF65-F5344CB8AC3E}">
        <p14:creationId xmlns:p14="http://schemas.microsoft.com/office/powerpoint/2010/main" val="13266646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AF2-F427-43C8-27F0-2527D68E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 the console and breakpoints</a:t>
            </a:r>
          </a:p>
        </p:txBody>
      </p:sp>
    </p:spTree>
    <p:extLst>
      <p:ext uri="{BB962C8B-B14F-4D97-AF65-F5344CB8AC3E}">
        <p14:creationId xmlns:p14="http://schemas.microsoft.com/office/powerpoint/2010/main" val="1565269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148-BDF6-E9BA-8722-E3F5696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you can’t do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503C-EE6A-4EF6-7DD5-E7789BA78BC2}"/>
              </a:ext>
            </a:extLst>
          </p:cNvPr>
          <p:cNvSpPr/>
          <p:nvPr/>
        </p:nvSpPr>
        <p:spPr>
          <a:xfrm>
            <a:off x="595086" y="1407886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effects and web applications in the 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 	</a:t>
            </a:r>
            <a:r>
              <a:rPr lang="en-US" dirty="0" err="1"/>
              <a:t>Reactjs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Angluar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4DB8-93D4-9811-F0D5-B9E84B73EDBE}"/>
              </a:ext>
            </a:extLst>
          </p:cNvPr>
          <p:cNvSpPr txBox="1"/>
          <p:nvPr/>
        </p:nvSpPr>
        <p:spPr>
          <a:xfrm>
            <a:off x="4383314" y="150602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95AC5-FBDC-5F4A-DA6A-19B752AACBFF}"/>
              </a:ext>
            </a:extLst>
          </p:cNvPr>
          <p:cNvSpPr/>
          <p:nvPr/>
        </p:nvSpPr>
        <p:spPr>
          <a:xfrm>
            <a:off x="7392413" y="1506022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on web servers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E4688-37AB-393E-A921-DDBE7BC64E34}"/>
              </a:ext>
            </a:extLst>
          </p:cNvPr>
          <p:cNvSpPr txBox="1"/>
          <p:nvPr/>
        </p:nvSpPr>
        <p:spPr>
          <a:xfrm>
            <a:off x="6196079" y="15983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99E4B-6F98-3EC0-F7FB-7F57C9D98AF3}"/>
              </a:ext>
            </a:extLst>
          </p:cNvPr>
          <p:cNvSpPr/>
          <p:nvPr/>
        </p:nvSpPr>
        <p:spPr>
          <a:xfrm>
            <a:off x="677531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mobile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React 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FCE7-4F12-4AB2-4D9E-227B6DC26B3E}"/>
              </a:ext>
            </a:extLst>
          </p:cNvPr>
          <p:cNvSpPr/>
          <p:nvPr/>
        </p:nvSpPr>
        <p:spPr>
          <a:xfrm>
            <a:off x="7565572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desktop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atom</a:t>
            </a:r>
          </a:p>
        </p:txBody>
      </p:sp>
    </p:spTree>
    <p:extLst>
      <p:ext uri="{BB962C8B-B14F-4D97-AF65-F5344CB8AC3E}">
        <p14:creationId xmlns:p14="http://schemas.microsoft.com/office/powerpoint/2010/main" val="4793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F47-DFEB-EA73-A893-D62DDE7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releases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C871C-30A8-B7D7-E76B-2550982B2D7E}"/>
              </a:ext>
            </a:extLst>
          </p:cNvPr>
          <p:cNvCxnSpPr/>
          <p:nvPr/>
        </p:nvCxnSpPr>
        <p:spPr>
          <a:xfrm>
            <a:off x="275771" y="2989943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AF5C74-21C5-727A-84D5-FC89495D73FC}"/>
              </a:ext>
            </a:extLst>
          </p:cNvPr>
          <p:cNvSpPr/>
          <p:nvPr/>
        </p:nvSpPr>
        <p:spPr>
          <a:xfrm>
            <a:off x="1175657" y="2525486"/>
            <a:ext cx="1683657" cy="798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50E05-E64C-7201-073A-74030C74B5F9}"/>
              </a:ext>
            </a:extLst>
          </p:cNvPr>
          <p:cNvGrpSpPr/>
          <p:nvPr/>
        </p:nvGrpSpPr>
        <p:grpSpPr>
          <a:xfrm>
            <a:off x="2960914" y="2525486"/>
            <a:ext cx="2002971" cy="798282"/>
            <a:chOff x="2975429" y="2525486"/>
            <a:chExt cx="2002971" cy="79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C3689-F93A-5A3B-8D3C-59C123D7EA1C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ES6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6AB66-FDB9-FEF0-693D-674CDEB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D74F5-125C-26BA-D015-0E99B6CADDD8}"/>
              </a:ext>
            </a:extLst>
          </p:cNvPr>
          <p:cNvGrpSpPr/>
          <p:nvPr/>
        </p:nvGrpSpPr>
        <p:grpSpPr>
          <a:xfrm>
            <a:off x="5167085" y="2525486"/>
            <a:ext cx="2002971" cy="798282"/>
            <a:chOff x="2975429" y="2525486"/>
            <a:chExt cx="2002971" cy="798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58F2C-C4CF-F35E-A046-CB276ABF867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ES7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3FE7F0-6AC6-6225-E61A-356FBD8080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57D7D-1B5E-372E-C335-7FB98B3494D0}"/>
              </a:ext>
            </a:extLst>
          </p:cNvPr>
          <p:cNvGrpSpPr/>
          <p:nvPr/>
        </p:nvGrpSpPr>
        <p:grpSpPr>
          <a:xfrm>
            <a:off x="7257142" y="2525486"/>
            <a:ext cx="2002971" cy="798282"/>
            <a:chOff x="2975429" y="2525486"/>
            <a:chExt cx="2002971" cy="7982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CEA62-3AD7-E1C6-18ED-FCE951FD2460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ES8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E401E0-6754-813F-5DBC-35F411AC7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0F3AC-DC72-FD1C-B46B-D6150DC0BE4E}"/>
              </a:ext>
            </a:extLst>
          </p:cNvPr>
          <p:cNvGrpSpPr/>
          <p:nvPr/>
        </p:nvGrpSpPr>
        <p:grpSpPr>
          <a:xfrm>
            <a:off x="9463313" y="2525486"/>
            <a:ext cx="2002971" cy="798282"/>
            <a:chOff x="2975429" y="2525486"/>
            <a:chExt cx="2002971" cy="7982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3BF085-EF93-31E9-942D-26247A2F574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ES9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C20DF2-4D84-8CA3-AB2F-5BA3AE1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24A3C7-4C3B-B5AA-781D-3ECD94FAA554}"/>
              </a:ext>
            </a:extLst>
          </p:cNvPr>
          <p:cNvSpPr txBox="1"/>
          <p:nvPr/>
        </p:nvSpPr>
        <p:spPr>
          <a:xfrm>
            <a:off x="2017486" y="4165600"/>
            <a:ext cx="14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ES10/ES2019</a:t>
            </a:r>
          </a:p>
          <a:p>
            <a:r>
              <a:rPr lang="en-US" dirty="0"/>
              <a:t>ES11/ES2020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F615-D4E0-F4AC-BA61-245E4A12C15B}"/>
              </a:ext>
            </a:extLst>
          </p:cNvPr>
          <p:cNvSpPr txBox="1"/>
          <p:nvPr/>
        </p:nvSpPr>
        <p:spPr>
          <a:xfrm>
            <a:off x="1785257" y="207554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ECMA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B5AE-B384-FACE-5737-85E8E235C4D6}"/>
              </a:ext>
            </a:extLst>
          </p:cNvPr>
          <p:cNvSpPr txBox="1"/>
          <p:nvPr/>
        </p:nvSpPr>
        <p:spPr>
          <a:xfrm>
            <a:off x="3686833" y="1335592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update to the language 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14:cNvPr>
              <p14:cNvContentPartPr/>
              <p14:nvPr/>
            </p14:nvContentPartPr>
            <p14:xfrm>
              <a:off x="4193314" y="1697943"/>
              <a:ext cx="296640" cy="734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314" y="1680303"/>
                <a:ext cx="332280" cy="770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B815B5-0420-9805-F5A9-EE9516EE7096}"/>
              </a:ext>
            </a:extLst>
          </p:cNvPr>
          <p:cNvSpPr txBox="1"/>
          <p:nvPr/>
        </p:nvSpPr>
        <p:spPr>
          <a:xfrm>
            <a:off x="10014858" y="1335591"/>
            <a:ext cx="168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updates to JS every single year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0F2A7-6AE0-50AC-53E7-8878468155AB}"/>
              </a:ext>
            </a:extLst>
          </p:cNvPr>
          <p:cNvCxnSpPr>
            <a:cxnSpLocks/>
          </p:cNvCxnSpPr>
          <p:nvPr/>
        </p:nvCxnSpPr>
        <p:spPr>
          <a:xfrm>
            <a:off x="3178628" y="3715657"/>
            <a:ext cx="841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3EA86-F087-0939-2891-00F5D65E83C1}"/>
              </a:ext>
            </a:extLst>
          </p:cNvPr>
          <p:cNvSpPr txBox="1"/>
          <p:nvPr/>
        </p:nvSpPr>
        <p:spPr>
          <a:xfrm>
            <a:off x="6096000" y="4542971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JAVASCRIPT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61DC-0DF2-9865-C540-06BDCC01A9DE}"/>
              </a:ext>
            </a:extLst>
          </p:cNvPr>
          <p:cNvSpPr txBox="1"/>
          <p:nvPr/>
        </p:nvSpPr>
        <p:spPr>
          <a:xfrm>
            <a:off x="3178628" y="5791200"/>
            <a:ext cx="802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modern JavaScript from the beginning but without forgetting the older parts!</a:t>
            </a:r>
          </a:p>
        </p:txBody>
      </p:sp>
    </p:spTree>
    <p:extLst>
      <p:ext uri="{BB962C8B-B14F-4D97-AF65-F5344CB8AC3E}">
        <p14:creationId xmlns:p14="http://schemas.microsoft.com/office/powerpoint/2010/main" val="90160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BB0-9C23-FD36-0455-407416B9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843" y="2103437"/>
            <a:ext cx="2732314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3254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1C5-3ECA-4913-2280-7C7BA3B4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PRIMITIVES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AB5E-AB33-86A1-8085-DB59C87B8C7E}"/>
              </a:ext>
            </a:extLst>
          </p:cNvPr>
          <p:cNvSpPr txBox="1"/>
          <p:nvPr/>
        </p:nvSpPr>
        <p:spPr>
          <a:xfrm>
            <a:off x="5544457" y="2220686"/>
            <a:ext cx="79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BE457-15D0-BBCA-AE3B-E0BE04B248F4}"/>
              </a:ext>
            </a:extLst>
          </p:cNvPr>
          <p:cNvSpPr/>
          <p:nvPr/>
        </p:nvSpPr>
        <p:spPr>
          <a:xfrm>
            <a:off x="1872343" y="2989943"/>
            <a:ext cx="2844800" cy="22061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A1944-CB5C-A374-137C-DD9228D9CCDF}"/>
              </a:ext>
            </a:extLst>
          </p:cNvPr>
          <p:cNvSpPr/>
          <p:nvPr/>
        </p:nvSpPr>
        <p:spPr>
          <a:xfrm>
            <a:off x="7474859" y="2989943"/>
            <a:ext cx="2844800" cy="2206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9B3F-9C31-AD01-6817-9A1D920AEBFF}"/>
              </a:ext>
            </a:extLst>
          </p:cNvPr>
          <p:cNvCxnSpPr/>
          <p:nvPr/>
        </p:nvCxnSpPr>
        <p:spPr>
          <a:xfrm flipH="1">
            <a:off x="4992914" y="2590018"/>
            <a:ext cx="551543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0F0666-864C-D6C2-0295-BAA2230FF102}"/>
              </a:ext>
            </a:extLst>
          </p:cNvPr>
          <p:cNvCxnSpPr/>
          <p:nvPr/>
        </p:nvCxnSpPr>
        <p:spPr>
          <a:xfrm>
            <a:off x="6335315" y="2590018"/>
            <a:ext cx="1139544" cy="6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A339A-AD15-FC4B-2C32-0089196F07EA}"/>
              </a:ext>
            </a:extLst>
          </p:cNvPr>
          <p:cNvSpPr txBox="1"/>
          <p:nvPr/>
        </p:nvSpPr>
        <p:spPr>
          <a:xfrm>
            <a:off x="1872341" y="5196114"/>
            <a:ext cx="255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 = {</a:t>
            </a:r>
          </a:p>
          <a:p>
            <a:r>
              <a:rPr lang="en-US" dirty="0"/>
              <a:t>	Name: ‘Ram’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96D5F-907C-BCD9-E700-CB3A1D2711BE}"/>
              </a:ext>
            </a:extLst>
          </p:cNvPr>
          <p:cNvSpPr txBox="1"/>
          <p:nvPr/>
        </p:nvSpPr>
        <p:spPr>
          <a:xfrm>
            <a:off x="7620001" y="5196114"/>
            <a:ext cx="255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‘ram’;</a:t>
            </a:r>
          </a:p>
          <a:p>
            <a:r>
              <a:rPr lang="en-US" dirty="0"/>
              <a:t>Let  age = 30;</a:t>
            </a:r>
          </a:p>
        </p:txBody>
      </p:sp>
    </p:spTree>
    <p:extLst>
      <p:ext uri="{BB962C8B-B14F-4D97-AF65-F5344CB8AC3E}">
        <p14:creationId xmlns:p14="http://schemas.microsoft.com/office/powerpoint/2010/main" val="26626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2394</Words>
  <Application>Microsoft Office PowerPoint</Application>
  <PresentationFormat>Widescreen</PresentationFormat>
  <Paragraphs>375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Arial</vt:lpstr>
      <vt:lpstr>Calibri</vt:lpstr>
      <vt:lpstr>Calibri Light</vt:lpstr>
      <vt:lpstr>Wingdings</vt:lpstr>
      <vt:lpstr>Office Theme</vt:lpstr>
      <vt:lpstr>JavaScript</vt:lpstr>
      <vt:lpstr>Module</vt:lpstr>
      <vt:lpstr>Setting UP</vt:lpstr>
      <vt:lpstr>Fundamentals – part 1</vt:lpstr>
      <vt:lpstr>The Role of JavaScript in web devewlopment</vt:lpstr>
      <vt:lpstr>There is nothing you can’t do with javascript </vt:lpstr>
      <vt:lpstr>JavaScript releases</vt:lpstr>
      <vt:lpstr>Data Types</vt:lpstr>
      <vt:lpstr>OBJECTS AND PRIMITIVES</vt:lpstr>
      <vt:lpstr>THE 7 PRIMITIVE DATA TYPES</vt:lpstr>
      <vt:lpstr>LET, CONST AND VAR </vt:lpstr>
      <vt:lpstr>BASIC OPERATORS</vt:lpstr>
      <vt:lpstr>OPERATOR PRECEDENCE</vt:lpstr>
      <vt:lpstr>Strings and Template Literals</vt:lpstr>
      <vt:lpstr>Taking Decisions: if/else Statements</vt:lpstr>
      <vt:lpstr>Type Conversion and Coercion</vt:lpstr>
      <vt:lpstr>Truthy and Falsy Value</vt:lpstr>
      <vt:lpstr>Equality Operators: = = vs = = =</vt:lpstr>
      <vt:lpstr>Boolean Logic: AND, OR &amp; NOT Operators</vt:lpstr>
      <vt:lpstr>PowerPoint Presentation</vt:lpstr>
      <vt:lpstr>Switch</vt:lpstr>
      <vt:lpstr>Statements and Expressions</vt:lpstr>
      <vt:lpstr>The Conditional (Ternary) Operator</vt:lpstr>
      <vt:lpstr>Brief History of JavaScript</vt:lpstr>
      <vt:lpstr>Don’t Break the WEB!</vt:lpstr>
      <vt:lpstr>Modern JavaScript </vt:lpstr>
      <vt:lpstr>PowerPoint Presentation</vt:lpstr>
      <vt:lpstr>Activating Strict Mode</vt:lpstr>
      <vt:lpstr>Function</vt:lpstr>
      <vt:lpstr>Functions calling other functions</vt:lpstr>
      <vt:lpstr>PowerPoint Presentation</vt:lpstr>
      <vt:lpstr>PowerPoint Presentation</vt:lpstr>
      <vt:lpstr>Array  Basic Operations(Methods)  </vt:lpstr>
      <vt:lpstr>Objects</vt:lpstr>
      <vt:lpstr>For Loop  Looping arrays, breaking and continuing looping backwards loops in loops  </vt:lpstr>
      <vt:lpstr>The While Loop</vt:lpstr>
      <vt:lpstr>Developer skills &amp; Editor Setup</vt:lpstr>
      <vt:lpstr>Learning How to code</vt:lpstr>
      <vt:lpstr>PowerPoint Presentation</vt:lpstr>
      <vt:lpstr>PowerPoint Presentation</vt:lpstr>
      <vt:lpstr>PowerPoint Presentation</vt:lpstr>
      <vt:lpstr>How to think like a developer: Become a problem solver!</vt:lpstr>
      <vt:lpstr>How to Fail at solving problems</vt:lpstr>
      <vt:lpstr>4 steps to solve any problem</vt:lpstr>
      <vt:lpstr>4 steps to solve any problem</vt:lpstr>
      <vt:lpstr>4 steps to solve any problem</vt:lpstr>
      <vt:lpstr>4 steps to solve any problem</vt:lpstr>
      <vt:lpstr>Using Google, stack overflow and MDN </vt:lpstr>
      <vt:lpstr>What is a Software BUG?</vt:lpstr>
      <vt:lpstr>The DEBUGGING PROCESS</vt:lpstr>
      <vt:lpstr>Debugging with the console and breakpoints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20</cp:revision>
  <dcterms:created xsi:type="dcterms:W3CDTF">2024-08-06T13:01:21Z</dcterms:created>
  <dcterms:modified xsi:type="dcterms:W3CDTF">2024-09-17T15:17:12Z</dcterms:modified>
</cp:coreProperties>
</file>