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14" r:id="rId53"/>
    <p:sldId id="307" r:id="rId54"/>
    <p:sldId id="315" r:id="rId55"/>
    <p:sldId id="316"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8T14:28:51.638"/>
    </inkml:context>
    <inkml:brush xml:id="br0">
      <inkml:brushProperty name="width" value="0.05" units="cm"/>
      <inkml:brushProperty name="height" value="0.05" units="cm"/>
      <inkml:brushProperty name="color" value="#E71224"/>
    </inkml:brush>
  </inkml:definitions>
  <inkml:trace contextRef="#ctx0" brushRef="#br0">2912 224 24575,'1616'0'0,"-1585"0"0,1 2 0,-1 0 0,0 2 0,-1 2 0,1 0 0,-1 2 0,0 2 0,-1 0 0,0 2 0,-1 1 0,0 2 0,-1 0 0,39 30 0,-8 6 0,-2 1 0,80 98 0,-102-106 0,-2 1 0,34 64 0,-39-63 0,-10-14 0,-1 1 0,-2 0 0,-1 1 0,-2 1 0,-2 0 0,0 0 0,-3 0 0,3 41 0,-3 44 0,-10 131 0,0-110 0,3-103 0,1 16 0,-2 0 0,-18 99 0,17-137 0,-2 1 0,0-1 0,-1 0 0,0 0 0,-2-1 0,0 0 0,0 0 0,-1 0 0,-1-1 0,-1-1 0,0 0 0,0 0 0,-18 14 0,13-15 0,0 0 0,-1-1 0,0-1 0,-1 0 0,0-2 0,-37 13 0,-2-5 0,-59 8 0,-23 5 0,43-5 0,-1-4 0,-1-4 0,-179 4 0,165-20 0,40-1 0,0 3 0,-101 15 0,140-11 0,-135 26 0,-277 17 0,-129-48 0,289-4 0,230 0 0,1-3 0,-1-2 0,-85-25 0,80 18 0,-38-5 0,49 12 0,-66-23 0,49 9 0,-1 3 0,-1 3 0,0 3 0,-109-7 0,86 10 0,1-4 0,1-4 0,-89-29 0,131 32 0,1-2 0,1-3 0,-65-37 0,-117-90 0,187 118 0,1-1 0,1-1 0,1-3 0,2-1 0,-52-68 0,75 84 0,0-1 0,2 0 0,0-1 0,1 0 0,1-1 0,2 0 0,0 0 0,-5-34 0,4-11 0,1-108 0,6 148 0,1 0 0,1-1 0,2 1 0,0 0 0,2 0 0,1 1 0,1 0 0,1 0 0,1 1 0,2 0 0,0 0 0,2 1 0,0 1 0,24-28 0,32-26 0,3 2 0,3 4 0,4 3 0,135-88 0,-21 8 0,21-14 0,-187 145 0,1 0 0,1 2 0,0 1 0,0 2 0,1 0 0,36-7 0,-18 11 0,0 1 0,0 3 0,1 1 0,-1 3 0,1 2 0,-1 2 0,0 3 0,90 23 0,166 26 0,-181-37 0,-111-18-151,0 2-1,0-1 0,-1 2 0,1 0 1,0 0-1,-1 1 0,0 0 1,21 14-1,-11 4-6674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8T14:28:53.998"/>
    </inkml:context>
    <inkml:brush xml:id="br0">
      <inkml:brushProperty name="width" value="0.05" units="cm"/>
      <inkml:brushProperty name="height" value="0.05" units="cm"/>
      <inkml:brushProperty name="color" value="#E71224"/>
    </inkml:brush>
  </inkml:definitions>
  <inkml:trace contextRef="#ctx0" brushRef="#br0">289 3 24575,'77'-1'0,"-2"0"0,94 10 0,-144-5 0,0 0 0,0 2 0,-1 0 0,1 2 0,-2 1 0,1 0 0,36 22 0,-52-26 0,14 8 0,-2 0 0,24 20 0,-40-29 0,0-1 0,0 1 0,0 0 0,0 0 0,-1 0 0,0 1 0,0-1 0,0 1 0,0 0 0,-1 0 0,1 0 0,-1 0 0,-1 0 0,1 0 0,1 11 0,-3-13 0,0 0 0,-1 0 0,1 0 0,-1 0 0,0 0 0,0-1 0,0 1 0,0 0 0,0 0 0,-1-1 0,1 1 0,-1-1 0,1 1 0,-1-1 0,0 1 0,0-1 0,0 0 0,-1 0 0,1 0 0,-5 3 0,-7 4 0,-1 0 0,-25 11 0,18-9 0,-104 43 0,20-10 0,-84 27 0,146-58 0,0 1 0,2 3 0,0 2 0,-65 39 0,84-42-341,0 1 0,2 0-1,-28 29 1,8 5-6485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8T14:29:11.014"/>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8T14:29:11.678"/>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8T14:29:27.87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0T14:33:13.148"/>
    </inkml:context>
    <inkml:brush xml:id="br0">
      <inkml:brushProperty name="width" value="0.05" units="cm"/>
      <inkml:brushProperty name="height" value="0.05" units="cm"/>
      <inkml:brushProperty name="color" value="#E71224"/>
    </inkml:brush>
  </inkml:definitions>
  <inkml:trace contextRef="#ctx0" brushRef="#br0">3622 257 24575,'0'-2'0,"0"1"0,0-1 0,1 1 0,-1 0 0,0-1 0,1 1 0,-1 0 0,1 0 0,0-1 0,-1 1 0,1 0 0,0 0 0,0 0 0,0 0 0,0 0 0,0 0 0,0 0 0,0 0 0,0 0 0,0 0 0,0 1 0,1-1 0,-1 0 0,3 0 0,3-2 0,0 0 0,0 1 0,10-2 0,-16 4 0,43-6 0,1 1 0,81 3 0,-101 2 0,-9 0 0,-1 0 0,0 2 0,0-1 0,0 2 0,0 0 0,0 1 0,-1 1 0,1 0 0,-1 0 0,0 2 0,-1 0 0,21 14 0,115 102 0,-63-49 0,108 93 0,-16 18 0,-175-180 0,158 194 0,-116-139 0,50 91 0,20 72 0,29 53 0,-2-3-6316,-119-220 6088,-3 1 1,-2 1-1,15 74 0,-22-61 85,3 119-1,-17 68 2374,0-155 2502,3-81-4663,-1 1 0,-1-1 0,-1 0 0,-1 0 0,0-1 0,-2 1 0,-7 18 0,-15 24-69,-56 89 0,-50 51 0,35-57 0,41-60 0,-4-3 0,-3-3 0,-139 128 0,173-179 0,-2-1 0,0-2 0,-2-1 0,0-1 0,-2-3 0,-46 19 0,30-17 0,-76 18 0,80-27 0,-255 58 0,96-42 0,76-13 0,-57 7 0,-193-2 0,-438-20 0,309-2 0,481 1 0,0-1 0,-34-7 0,-57-18 0,114 25 0,-291-92 0,174 42 0,37 9 0,31 15 0,-114-53 0,-211-104 0,352 170 0,1-1 0,0-1 0,2-1 0,0-2 0,-37-36 0,48 40 0,0-1 0,1 0 0,1-1 0,1-1 0,0 0 0,2-1 0,0 0 0,-14-42 0,15 29 0,1 0 0,2-1 0,-2-46 0,5-103 0,4 146 0,4-1441 0,-4 1447 0,1 0 0,2 1 0,9-40 0,0 22 0,23-58 0,17-41 0,20-51 0,-22 72 0,24-57 0,76-119 0,-134 273 0,2 1 0,0 0 0,2 1 0,32-31 0,-29 33 0,42-40 0,-53 54 0,0 0 0,0 2 0,24-14 0,-17 13 0,12-7 0,1 1 0,51-17 0,-16 11 0,-36 11 0,0 1 0,1 2 0,44-6 0,242 10 0,-183 7 0,322-3 0,-432 1 0,0 2 0,-1 1 0,43 11 0,-40-8 0,106 21 0,-101-19 155,-9-3-662,0 1 0,33 14 1,-24-3-6320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0T14:33:14.621"/>
    </inkml:context>
    <inkml:brush xml:id="br0">
      <inkml:brushProperty name="width" value="0.05" units="cm"/>
      <inkml:brushProperty name="height" value="0.05" units="cm"/>
      <inkml:brushProperty name="color" value="#E71224"/>
    </inkml:brush>
  </inkml:definitions>
  <inkml:trace contextRef="#ctx0" brushRef="#br0">531 0 24575,'0'3'0,"1"-1"0,-1 0 0,1 0 0,-1 0 0,1 0 0,0 0 0,0 0 0,0 0 0,0 0 0,0 0 0,3 3 0,4 9 0,54 111 0,-50-101 0,2-1 0,1 0 0,0-1 0,2-1 0,19 20 0,-26-29 0,0 1 0,0 0 0,-2 0 0,1 1 0,7 18 0,26 75 0,-30-73 0,28 110 0,-38-134 0,4 10 0,13 31 0,-12-35 0,-1 1 0,6 24 0,-12-38 0,1 0 0,-1 0 0,0-1 0,0 1 0,0 0 0,-1 0 0,1 0 0,-1 0 0,1 0 0,-1-1 0,0 1 0,0 0 0,0-1 0,0 1 0,-1 0 0,1-1 0,-1 0 0,0 1 0,1-1 0,-1 0 0,0 0 0,0 0 0,-1 0 0,1 0 0,-4 2 0,-1 1 0,-1 0 0,0-1 0,0 0 0,-1-1 0,1 1 0,-17 3 0,-217 47 0,174-33 0,9-2 0,23-10 0,2 2 0,0 2 0,-47 23 0,-20 15 0,62-31 0,28-15 0,0 1 0,0 0 0,1 0 0,0 1 0,0 1 0,-14 12 0,0 5-1365,2-3-5461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AF2AC-CDF9-F7A7-EED5-054BF0F930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9A9147-E620-30B4-2054-CEDF00714A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E09D82-F65B-BEF9-AC91-8CE3F49AD3B3}"/>
              </a:ext>
            </a:extLst>
          </p:cNvPr>
          <p:cNvSpPr>
            <a:spLocks noGrp="1"/>
          </p:cNvSpPr>
          <p:nvPr>
            <p:ph type="dt" sz="half" idx="10"/>
          </p:nvPr>
        </p:nvSpPr>
        <p:spPr/>
        <p:txBody>
          <a:bodyPr/>
          <a:lstStyle/>
          <a:p>
            <a:fld id="{C452295A-2B17-4FE0-84DB-F0699F4DDF23}" type="datetimeFigureOut">
              <a:rPr lang="en-US" smtClean="0"/>
              <a:t>12/26/2022</a:t>
            </a:fld>
            <a:endParaRPr lang="en-US"/>
          </a:p>
        </p:txBody>
      </p:sp>
      <p:sp>
        <p:nvSpPr>
          <p:cNvPr id="5" name="Footer Placeholder 4">
            <a:extLst>
              <a:ext uri="{FF2B5EF4-FFF2-40B4-BE49-F238E27FC236}">
                <a16:creationId xmlns:a16="http://schemas.microsoft.com/office/drawing/2014/main" id="{FBA4243F-AE7A-8360-EE70-F0CBD83BCB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A9F111-D083-8150-1C8F-F84E0B8207A4}"/>
              </a:ext>
            </a:extLst>
          </p:cNvPr>
          <p:cNvSpPr>
            <a:spLocks noGrp="1"/>
          </p:cNvSpPr>
          <p:nvPr>
            <p:ph type="sldNum" sz="quarter" idx="12"/>
          </p:nvPr>
        </p:nvSpPr>
        <p:spPr/>
        <p:txBody>
          <a:bodyPr/>
          <a:lstStyle/>
          <a:p>
            <a:fld id="{0BBFE389-CAB8-4675-8CC7-C8E768335BB3}" type="slidenum">
              <a:rPr lang="en-US" smtClean="0"/>
              <a:t>‹#›</a:t>
            </a:fld>
            <a:endParaRPr lang="en-US"/>
          </a:p>
        </p:txBody>
      </p:sp>
    </p:spTree>
    <p:extLst>
      <p:ext uri="{BB962C8B-B14F-4D97-AF65-F5344CB8AC3E}">
        <p14:creationId xmlns:p14="http://schemas.microsoft.com/office/powerpoint/2010/main" val="2694193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F735C-4AEC-2ED4-15E8-C02F01199D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B120FB-7D4A-311A-53A6-3B32401A1C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48D0EA-A796-F412-5CD5-5B9C77D21DE2}"/>
              </a:ext>
            </a:extLst>
          </p:cNvPr>
          <p:cNvSpPr>
            <a:spLocks noGrp="1"/>
          </p:cNvSpPr>
          <p:nvPr>
            <p:ph type="dt" sz="half" idx="10"/>
          </p:nvPr>
        </p:nvSpPr>
        <p:spPr/>
        <p:txBody>
          <a:bodyPr/>
          <a:lstStyle/>
          <a:p>
            <a:fld id="{C452295A-2B17-4FE0-84DB-F0699F4DDF23}" type="datetimeFigureOut">
              <a:rPr lang="en-US" smtClean="0"/>
              <a:t>12/26/2022</a:t>
            </a:fld>
            <a:endParaRPr lang="en-US"/>
          </a:p>
        </p:txBody>
      </p:sp>
      <p:sp>
        <p:nvSpPr>
          <p:cNvPr id="5" name="Footer Placeholder 4">
            <a:extLst>
              <a:ext uri="{FF2B5EF4-FFF2-40B4-BE49-F238E27FC236}">
                <a16:creationId xmlns:a16="http://schemas.microsoft.com/office/drawing/2014/main" id="{E383A278-3DE2-5442-F8E3-02E46AEC05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F31BB-D548-D6C5-6330-C1C776C4612C}"/>
              </a:ext>
            </a:extLst>
          </p:cNvPr>
          <p:cNvSpPr>
            <a:spLocks noGrp="1"/>
          </p:cNvSpPr>
          <p:nvPr>
            <p:ph type="sldNum" sz="quarter" idx="12"/>
          </p:nvPr>
        </p:nvSpPr>
        <p:spPr/>
        <p:txBody>
          <a:bodyPr/>
          <a:lstStyle/>
          <a:p>
            <a:fld id="{0BBFE389-CAB8-4675-8CC7-C8E768335BB3}" type="slidenum">
              <a:rPr lang="en-US" smtClean="0"/>
              <a:t>‹#›</a:t>
            </a:fld>
            <a:endParaRPr lang="en-US"/>
          </a:p>
        </p:txBody>
      </p:sp>
    </p:spTree>
    <p:extLst>
      <p:ext uri="{BB962C8B-B14F-4D97-AF65-F5344CB8AC3E}">
        <p14:creationId xmlns:p14="http://schemas.microsoft.com/office/powerpoint/2010/main" val="3529284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AFF026-F59F-992C-4005-1145C6037A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71BD7A-2FB0-2589-666F-5D01CFFC41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83C2C-486B-3E5C-6257-206C7A86CB39}"/>
              </a:ext>
            </a:extLst>
          </p:cNvPr>
          <p:cNvSpPr>
            <a:spLocks noGrp="1"/>
          </p:cNvSpPr>
          <p:nvPr>
            <p:ph type="dt" sz="half" idx="10"/>
          </p:nvPr>
        </p:nvSpPr>
        <p:spPr/>
        <p:txBody>
          <a:bodyPr/>
          <a:lstStyle/>
          <a:p>
            <a:fld id="{C452295A-2B17-4FE0-84DB-F0699F4DDF23}" type="datetimeFigureOut">
              <a:rPr lang="en-US" smtClean="0"/>
              <a:t>12/26/2022</a:t>
            </a:fld>
            <a:endParaRPr lang="en-US"/>
          </a:p>
        </p:txBody>
      </p:sp>
      <p:sp>
        <p:nvSpPr>
          <p:cNvPr id="5" name="Footer Placeholder 4">
            <a:extLst>
              <a:ext uri="{FF2B5EF4-FFF2-40B4-BE49-F238E27FC236}">
                <a16:creationId xmlns:a16="http://schemas.microsoft.com/office/drawing/2014/main" id="{0962FA92-B78E-8E56-3816-EAF91D82F6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E10E7-E8B8-F6C2-9770-D339F3284812}"/>
              </a:ext>
            </a:extLst>
          </p:cNvPr>
          <p:cNvSpPr>
            <a:spLocks noGrp="1"/>
          </p:cNvSpPr>
          <p:nvPr>
            <p:ph type="sldNum" sz="quarter" idx="12"/>
          </p:nvPr>
        </p:nvSpPr>
        <p:spPr/>
        <p:txBody>
          <a:bodyPr/>
          <a:lstStyle/>
          <a:p>
            <a:fld id="{0BBFE389-CAB8-4675-8CC7-C8E768335BB3}" type="slidenum">
              <a:rPr lang="en-US" smtClean="0"/>
              <a:t>‹#›</a:t>
            </a:fld>
            <a:endParaRPr lang="en-US"/>
          </a:p>
        </p:txBody>
      </p:sp>
    </p:spTree>
    <p:extLst>
      <p:ext uri="{BB962C8B-B14F-4D97-AF65-F5344CB8AC3E}">
        <p14:creationId xmlns:p14="http://schemas.microsoft.com/office/powerpoint/2010/main" val="2880386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9CDCC-6D79-50FB-51FC-B1D57DB5E8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9A5B83-B51E-260C-D6E3-22890157D7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EA36F8-9717-3A2E-9290-D101E4CA7D84}"/>
              </a:ext>
            </a:extLst>
          </p:cNvPr>
          <p:cNvSpPr>
            <a:spLocks noGrp="1"/>
          </p:cNvSpPr>
          <p:nvPr>
            <p:ph type="dt" sz="half" idx="10"/>
          </p:nvPr>
        </p:nvSpPr>
        <p:spPr/>
        <p:txBody>
          <a:bodyPr/>
          <a:lstStyle/>
          <a:p>
            <a:fld id="{C452295A-2B17-4FE0-84DB-F0699F4DDF23}" type="datetimeFigureOut">
              <a:rPr lang="en-US" smtClean="0"/>
              <a:t>12/26/2022</a:t>
            </a:fld>
            <a:endParaRPr lang="en-US"/>
          </a:p>
        </p:txBody>
      </p:sp>
      <p:sp>
        <p:nvSpPr>
          <p:cNvPr id="5" name="Footer Placeholder 4">
            <a:extLst>
              <a:ext uri="{FF2B5EF4-FFF2-40B4-BE49-F238E27FC236}">
                <a16:creationId xmlns:a16="http://schemas.microsoft.com/office/drawing/2014/main" id="{93A107C0-4F92-1E1F-34F0-7F5C9BFC20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4574CA-5310-FCA0-BC06-881E7448878E}"/>
              </a:ext>
            </a:extLst>
          </p:cNvPr>
          <p:cNvSpPr>
            <a:spLocks noGrp="1"/>
          </p:cNvSpPr>
          <p:nvPr>
            <p:ph type="sldNum" sz="quarter" idx="12"/>
          </p:nvPr>
        </p:nvSpPr>
        <p:spPr/>
        <p:txBody>
          <a:bodyPr/>
          <a:lstStyle/>
          <a:p>
            <a:fld id="{0BBFE389-CAB8-4675-8CC7-C8E768335BB3}" type="slidenum">
              <a:rPr lang="en-US" smtClean="0"/>
              <a:t>‹#›</a:t>
            </a:fld>
            <a:endParaRPr lang="en-US"/>
          </a:p>
        </p:txBody>
      </p:sp>
    </p:spTree>
    <p:extLst>
      <p:ext uri="{BB962C8B-B14F-4D97-AF65-F5344CB8AC3E}">
        <p14:creationId xmlns:p14="http://schemas.microsoft.com/office/powerpoint/2010/main" val="4151327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B22DA-3E4C-8FE6-C55F-EC87EE85E6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F8200E-DE32-0CAA-BC49-5B055B0DE8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27961E-34AB-5E10-AF51-309036C0B78E}"/>
              </a:ext>
            </a:extLst>
          </p:cNvPr>
          <p:cNvSpPr>
            <a:spLocks noGrp="1"/>
          </p:cNvSpPr>
          <p:nvPr>
            <p:ph type="dt" sz="half" idx="10"/>
          </p:nvPr>
        </p:nvSpPr>
        <p:spPr/>
        <p:txBody>
          <a:bodyPr/>
          <a:lstStyle/>
          <a:p>
            <a:fld id="{C452295A-2B17-4FE0-84DB-F0699F4DDF23}" type="datetimeFigureOut">
              <a:rPr lang="en-US" smtClean="0"/>
              <a:t>12/26/2022</a:t>
            </a:fld>
            <a:endParaRPr lang="en-US"/>
          </a:p>
        </p:txBody>
      </p:sp>
      <p:sp>
        <p:nvSpPr>
          <p:cNvPr id="5" name="Footer Placeholder 4">
            <a:extLst>
              <a:ext uri="{FF2B5EF4-FFF2-40B4-BE49-F238E27FC236}">
                <a16:creationId xmlns:a16="http://schemas.microsoft.com/office/drawing/2014/main" id="{90E12466-2E01-7C8D-6AE4-DF0161BBA7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01BA2A-5146-7F2C-BF17-BEE8DB066967}"/>
              </a:ext>
            </a:extLst>
          </p:cNvPr>
          <p:cNvSpPr>
            <a:spLocks noGrp="1"/>
          </p:cNvSpPr>
          <p:nvPr>
            <p:ph type="sldNum" sz="quarter" idx="12"/>
          </p:nvPr>
        </p:nvSpPr>
        <p:spPr/>
        <p:txBody>
          <a:bodyPr/>
          <a:lstStyle/>
          <a:p>
            <a:fld id="{0BBFE389-CAB8-4675-8CC7-C8E768335BB3}" type="slidenum">
              <a:rPr lang="en-US" smtClean="0"/>
              <a:t>‹#›</a:t>
            </a:fld>
            <a:endParaRPr lang="en-US"/>
          </a:p>
        </p:txBody>
      </p:sp>
    </p:spTree>
    <p:extLst>
      <p:ext uri="{BB962C8B-B14F-4D97-AF65-F5344CB8AC3E}">
        <p14:creationId xmlns:p14="http://schemas.microsoft.com/office/powerpoint/2010/main" val="200711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ED407-3BF4-8AEB-711D-55520E3391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E29329-AE96-2CB9-48AE-9AA64C9ED8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EB228B-EFD5-494D-06AD-236B8DFFCD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E12E67-C1A5-D63A-6F0F-183A1EBF0739}"/>
              </a:ext>
            </a:extLst>
          </p:cNvPr>
          <p:cNvSpPr>
            <a:spLocks noGrp="1"/>
          </p:cNvSpPr>
          <p:nvPr>
            <p:ph type="dt" sz="half" idx="10"/>
          </p:nvPr>
        </p:nvSpPr>
        <p:spPr/>
        <p:txBody>
          <a:bodyPr/>
          <a:lstStyle/>
          <a:p>
            <a:fld id="{C452295A-2B17-4FE0-84DB-F0699F4DDF23}" type="datetimeFigureOut">
              <a:rPr lang="en-US" smtClean="0"/>
              <a:t>12/26/2022</a:t>
            </a:fld>
            <a:endParaRPr lang="en-US"/>
          </a:p>
        </p:txBody>
      </p:sp>
      <p:sp>
        <p:nvSpPr>
          <p:cNvPr id="6" name="Footer Placeholder 5">
            <a:extLst>
              <a:ext uri="{FF2B5EF4-FFF2-40B4-BE49-F238E27FC236}">
                <a16:creationId xmlns:a16="http://schemas.microsoft.com/office/drawing/2014/main" id="{1FEAA53E-6585-A702-C472-F65DFD0693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67EDDB-DC68-4507-5854-7DBF68210DDB}"/>
              </a:ext>
            </a:extLst>
          </p:cNvPr>
          <p:cNvSpPr>
            <a:spLocks noGrp="1"/>
          </p:cNvSpPr>
          <p:nvPr>
            <p:ph type="sldNum" sz="quarter" idx="12"/>
          </p:nvPr>
        </p:nvSpPr>
        <p:spPr/>
        <p:txBody>
          <a:bodyPr/>
          <a:lstStyle/>
          <a:p>
            <a:fld id="{0BBFE389-CAB8-4675-8CC7-C8E768335BB3}" type="slidenum">
              <a:rPr lang="en-US" smtClean="0"/>
              <a:t>‹#›</a:t>
            </a:fld>
            <a:endParaRPr lang="en-US"/>
          </a:p>
        </p:txBody>
      </p:sp>
    </p:spTree>
    <p:extLst>
      <p:ext uri="{BB962C8B-B14F-4D97-AF65-F5344CB8AC3E}">
        <p14:creationId xmlns:p14="http://schemas.microsoft.com/office/powerpoint/2010/main" val="3750565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79625-D597-6234-1876-49E4D7A1C6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B28C57-2DB3-EDD9-A892-7DADCDD6A4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6133A6-DD72-EE90-57C9-D2B5D85BF4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072158-AB6D-E3F5-AB1D-DD9CEDD8B6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1FD1DB-6DFA-C02F-FA71-DFF79A47A9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06E952-1716-C1E6-BFC1-D1CE188D8787}"/>
              </a:ext>
            </a:extLst>
          </p:cNvPr>
          <p:cNvSpPr>
            <a:spLocks noGrp="1"/>
          </p:cNvSpPr>
          <p:nvPr>
            <p:ph type="dt" sz="half" idx="10"/>
          </p:nvPr>
        </p:nvSpPr>
        <p:spPr/>
        <p:txBody>
          <a:bodyPr/>
          <a:lstStyle/>
          <a:p>
            <a:fld id="{C452295A-2B17-4FE0-84DB-F0699F4DDF23}" type="datetimeFigureOut">
              <a:rPr lang="en-US" smtClean="0"/>
              <a:t>12/26/2022</a:t>
            </a:fld>
            <a:endParaRPr lang="en-US"/>
          </a:p>
        </p:txBody>
      </p:sp>
      <p:sp>
        <p:nvSpPr>
          <p:cNvPr id="8" name="Footer Placeholder 7">
            <a:extLst>
              <a:ext uri="{FF2B5EF4-FFF2-40B4-BE49-F238E27FC236}">
                <a16:creationId xmlns:a16="http://schemas.microsoft.com/office/drawing/2014/main" id="{2DB03A6B-E419-6B18-BB73-967C640D01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CA2DF2-FC80-CB76-87C6-1828A9A4CC45}"/>
              </a:ext>
            </a:extLst>
          </p:cNvPr>
          <p:cNvSpPr>
            <a:spLocks noGrp="1"/>
          </p:cNvSpPr>
          <p:nvPr>
            <p:ph type="sldNum" sz="quarter" idx="12"/>
          </p:nvPr>
        </p:nvSpPr>
        <p:spPr/>
        <p:txBody>
          <a:bodyPr/>
          <a:lstStyle/>
          <a:p>
            <a:fld id="{0BBFE389-CAB8-4675-8CC7-C8E768335BB3}" type="slidenum">
              <a:rPr lang="en-US" smtClean="0"/>
              <a:t>‹#›</a:t>
            </a:fld>
            <a:endParaRPr lang="en-US"/>
          </a:p>
        </p:txBody>
      </p:sp>
    </p:spTree>
    <p:extLst>
      <p:ext uri="{BB962C8B-B14F-4D97-AF65-F5344CB8AC3E}">
        <p14:creationId xmlns:p14="http://schemas.microsoft.com/office/powerpoint/2010/main" val="128064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A844B-7A9E-F370-C692-6ED59D7165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4CC476-28A4-BF64-04BD-31E51901C600}"/>
              </a:ext>
            </a:extLst>
          </p:cNvPr>
          <p:cNvSpPr>
            <a:spLocks noGrp="1"/>
          </p:cNvSpPr>
          <p:nvPr>
            <p:ph type="dt" sz="half" idx="10"/>
          </p:nvPr>
        </p:nvSpPr>
        <p:spPr/>
        <p:txBody>
          <a:bodyPr/>
          <a:lstStyle/>
          <a:p>
            <a:fld id="{C452295A-2B17-4FE0-84DB-F0699F4DDF23}" type="datetimeFigureOut">
              <a:rPr lang="en-US" smtClean="0"/>
              <a:t>12/26/2022</a:t>
            </a:fld>
            <a:endParaRPr lang="en-US"/>
          </a:p>
        </p:txBody>
      </p:sp>
      <p:sp>
        <p:nvSpPr>
          <p:cNvPr id="4" name="Footer Placeholder 3">
            <a:extLst>
              <a:ext uri="{FF2B5EF4-FFF2-40B4-BE49-F238E27FC236}">
                <a16:creationId xmlns:a16="http://schemas.microsoft.com/office/drawing/2014/main" id="{8699CC74-E778-11E6-8FC8-C2A036FD41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A8BA91-A112-FFEF-AE97-2B7554844F34}"/>
              </a:ext>
            </a:extLst>
          </p:cNvPr>
          <p:cNvSpPr>
            <a:spLocks noGrp="1"/>
          </p:cNvSpPr>
          <p:nvPr>
            <p:ph type="sldNum" sz="quarter" idx="12"/>
          </p:nvPr>
        </p:nvSpPr>
        <p:spPr/>
        <p:txBody>
          <a:bodyPr/>
          <a:lstStyle/>
          <a:p>
            <a:fld id="{0BBFE389-CAB8-4675-8CC7-C8E768335BB3}" type="slidenum">
              <a:rPr lang="en-US" smtClean="0"/>
              <a:t>‹#›</a:t>
            </a:fld>
            <a:endParaRPr lang="en-US"/>
          </a:p>
        </p:txBody>
      </p:sp>
    </p:spTree>
    <p:extLst>
      <p:ext uri="{BB962C8B-B14F-4D97-AF65-F5344CB8AC3E}">
        <p14:creationId xmlns:p14="http://schemas.microsoft.com/office/powerpoint/2010/main" val="139511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B015BA-0FCF-7FE2-FC89-6D61ED8C292C}"/>
              </a:ext>
            </a:extLst>
          </p:cNvPr>
          <p:cNvSpPr>
            <a:spLocks noGrp="1"/>
          </p:cNvSpPr>
          <p:nvPr>
            <p:ph type="dt" sz="half" idx="10"/>
          </p:nvPr>
        </p:nvSpPr>
        <p:spPr/>
        <p:txBody>
          <a:bodyPr/>
          <a:lstStyle/>
          <a:p>
            <a:fld id="{C452295A-2B17-4FE0-84DB-F0699F4DDF23}" type="datetimeFigureOut">
              <a:rPr lang="en-US" smtClean="0"/>
              <a:t>12/26/2022</a:t>
            </a:fld>
            <a:endParaRPr lang="en-US"/>
          </a:p>
        </p:txBody>
      </p:sp>
      <p:sp>
        <p:nvSpPr>
          <p:cNvPr id="3" name="Footer Placeholder 2">
            <a:extLst>
              <a:ext uri="{FF2B5EF4-FFF2-40B4-BE49-F238E27FC236}">
                <a16:creationId xmlns:a16="http://schemas.microsoft.com/office/drawing/2014/main" id="{84E230DF-3329-C361-5B56-09A3378AD9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A9B01D-01D1-A22D-3C3D-7997D9EE3CE7}"/>
              </a:ext>
            </a:extLst>
          </p:cNvPr>
          <p:cNvSpPr>
            <a:spLocks noGrp="1"/>
          </p:cNvSpPr>
          <p:nvPr>
            <p:ph type="sldNum" sz="quarter" idx="12"/>
          </p:nvPr>
        </p:nvSpPr>
        <p:spPr/>
        <p:txBody>
          <a:bodyPr/>
          <a:lstStyle/>
          <a:p>
            <a:fld id="{0BBFE389-CAB8-4675-8CC7-C8E768335BB3}" type="slidenum">
              <a:rPr lang="en-US" smtClean="0"/>
              <a:t>‹#›</a:t>
            </a:fld>
            <a:endParaRPr lang="en-US"/>
          </a:p>
        </p:txBody>
      </p:sp>
    </p:spTree>
    <p:extLst>
      <p:ext uri="{BB962C8B-B14F-4D97-AF65-F5344CB8AC3E}">
        <p14:creationId xmlns:p14="http://schemas.microsoft.com/office/powerpoint/2010/main" val="1410157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5ABC5-4D20-747B-2A0A-0CFFA0AFBD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EF5C14-205E-D783-0DDD-E56740AF7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729573-3652-606A-27A8-BAF69526D5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D8AE07-D086-072B-77DF-5C454C16246C}"/>
              </a:ext>
            </a:extLst>
          </p:cNvPr>
          <p:cNvSpPr>
            <a:spLocks noGrp="1"/>
          </p:cNvSpPr>
          <p:nvPr>
            <p:ph type="dt" sz="half" idx="10"/>
          </p:nvPr>
        </p:nvSpPr>
        <p:spPr/>
        <p:txBody>
          <a:bodyPr/>
          <a:lstStyle/>
          <a:p>
            <a:fld id="{C452295A-2B17-4FE0-84DB-F0699F4DDF23}" type="datetimeFigureOut">
              <a:rPr lang="en-US" smtClean="0"/>
              <a:t>12/26/2022</a:t>
            </a:fld>
            <a:endParaRPr lang="en-US"/>
          </a:p>
        </p:txBody>
      </p:sp>
      <p:sp>
        <p:nvSpPr>
          <p:cNvPr id="6" name="Footer Placeholder 5">
            <a:extLst>
              <a:ext uri="{FF2B5EF4-FFF2-40B4-BE49-F238E27FC236}">
                <a16:creationId xmlns:a16="http://schemas.microsoft.com/office/drawing/2014/main" id="{2761838B-617C-524D-A1F3-463F672B45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F1CAEB-8E5E-8D61-116A-96C2C4031244}"/>
              </a:ext>
            </a:extLst>
          </p:cNvPr>
          <p:cNvSpPr>
            <a:spLocks noGrp="1"/>
          </p:cNvSpPr>
          <p:nvPr>
            <p:ph type="sldNum" sz="quarter" idx="12"/>
          </p:nvPr>
        </p:nvSpPr>
        <p:spPr/>
        <p:txBody>
          <a:bodyPr/>
          <a:lstStyle/>
          <a:p>
            <a:fld id="{0BBFE389-CAB8-4675-8CC7-C8E768335BB3}" type="slidenum">
              <a:rPr lang="en-US" smtClean="0"/>
              <a:t>‹#›</a:t>
            </a:fld>
            <a:endParaRPr lang="en-US"/>
          </a:p>
        </p:txBody>
      </p:sp>
    </p:spTree>
    <p:extLst>
      <p:ext uri="{BB962C8B-B14F-4D97-AF65-F5344CB8AC3E}">
        <p14:creationId xmlns:p14="http://schemas.microsoft.com/office/powerpoint/2010/main" val="1053537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B6301-534A-8857-F4CC-57657E98DF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DAC721-C260-1993-7A41-8EBFBF06B3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F06B3D-6D9B-95CB-12D8-901D361052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B9B58B-3306-4A31-EBED-2A5965D16F08}"/>
              </a:ext>
            </a:extLst>
          </p:cNvPr>
          <p:cNvSpPr>
            <a:spLocks noGrp="1"/>
          </p:cNvSpPr>
          <p:nvPr>
            <p:ph type="dt" sz="half" idx="10"/>
          </p:nvPr>
        </p:nvSpPr>
        <p:spPr/>
        <p:txBody>
          <a:bodyPr/>
          <a:lstStyle/>
          <a:p>
            <a:fld id="{C452295A-2B17-4FE0-84DB-F0699F4DDF23}" type="datetimeFigureOut">
              <a:rPr lang="en-US" smtClean="0"/>
              <a:t>12/26/2022</a:t>
            </a:fld>
            <a:endParaRPr lang="en-US"/>
          </a:p>
        </p:txBody>
      </p:sp>
      <p:sp>
        <p:nvSpPr>
          <p:cNvPr id="6" name="Footer Placeholder 5">
            <a:extLst>
              <a:ext uri="{FF2B5EF4-FFF2-40B4-BE49-F238E27FC236}">
                <a16:creationId xmlns:a16="http://schemas.microsoft.com/office/drawing/2014/main" id="{F26D44A5-B1A3-6A05-C76A-F6465D3102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E33151-4AFE-8CB3-5856-67D86510CDD2}"/>
              </a:ext>
            </a:extLst>
          </p:cNvPr>
          <p:cNvSpPr>
            <a:spLocks noGrp="1"/>
          </p:cNvSpPr>
          <p:nvPr>
            <p:ph type="sldNum" sz="quarter" idx="12"/>
          </p:nvPr>
        </p:nvSpPr>
        <p:spPr/>
        <p:txBody>
          <a:bodyPr/>
          <a:lstStyle/>
          <a:p>
            <a:fld id="{0BBFE389-CAB8-4675-8CC7-C8E768335BB3}" type="slidenum">
              <a:rPr lang="en-US" smtClean="0"/>
              <a:t>‹#›</a:t>
            </a:fld>
            <a:endParaRPr lang="en-US"/>
          </a:p>
        </p:txBody>
      </p:sp>
    </p:spTree>
    <p:extLst>
      <p:ext uri="{BB962C8B-B14F-4D97-AF65-F5344CB8AC3E}">
        <p14:creationId xmlns:p14="http://schemas.microsoft.com/office/powerpoint/2010/main" val="3437760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52045B-28E9-A688-DC66-D9D548E43C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9CED37-E8D0-FA69-13E6-189FA66515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FC31EF-0A6B-5B56-7BBE-E0FA6E9E80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52295A-2B17-4FE0-84DB-F0699F4DDF23}" type="datetimeFigureOut">
              <a:rPr lang="en-US" smtClean="0"/>
              <a:t>12/26/2022</a:t>
            </a:fld>
            <a:endParaRPr lang="en-US"/>
          </a:p>
        </p:txBody>
      </p:sp>
      <p:sp>
        <p:nvSpPr>
          <p:cNvPr id="5" name="Footer Placeholder 4">
            <a:extLst>
              <a:ext uri="{FF2B5EF4-FFF2-40B4-BE49-F238E27FC236}">
                <a16:creationId xmlns:a16="http://schemas.microsoft.com/office/drawing/2014/main" id="{5505AFA8-D9B2-76C6-EE47-31483755D8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329F9D-DF74-11D1-D76F-A606876E4C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BFE389-CAB8-4675-8CC7-C8E768335BB3}" type="slidenum">
              <a:rPr lang="en-US" smtClean="0"/>
              <a:t>‹#›</a:t>
            </a:fld>
            <a:endParaRPr lang="en-US"/>
          </a:p>
        </p:txBody>
      </p:sp>
    </p:spTree>
    <p:extLst>
      <p:ext uri="{BB962C8B-B14F-4D97-AF65-F5344CB8AC3E}">
        <p14:creationId xmlns:p14="http://schemas.microsoft.com/office/powerpoint/2010/main" val="1704247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5.png"/><Relationship Id="rId5" Type="http://schemas.openxmlformats.org/officeDocument/2006/relationships/image" Target="../media/image12.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customXml" Target="../ink/ink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DC473-5BAA-B26D-88BF-755C4DA7C116}"/>
              </a:ext>
            </a:extLst>
          </p:cNvPr>
          <p:cNvSpPr>
            <a:spLocks noGrp="1"/>
          </p:cNvSpPr>
          <p:nvPr>
            <p:ph type="ctrTitle"/>
          </p:nvPr>
        </p:nvSpPr>
        <p:spPr/>
        <p:txBody>
          <a:bodyPr/>
          <a:lstStyle/>
          <a:p>
            <a:r>
              <a:rPr lang="en-US" dirty="0"/>
              <a:t>What is Node.js</a:t>
            </a:r>
          </a:p>
        </p:txBody>
      </p:sp>
      <p:sp>
        <p:nvSpPr>
          <p:cNvPr id="3" name="Subtitle 2">
            <a:extLst>
              <a:ext uri="{FF2B5EF4-FFF2-40B4-BE49-F238E27FC236}">
                <a16:creationId xmlns:a16="http://schemas.microsoft.com/office/drawing/2014/main" id="{226578CF-276D-C1E4-2B3B-DAAF69BB31FA}"/>
              </a:ext>
            </a:extLst>
          </p:cNvPr>
          <p:cNvSpPr>
            <a:spLocks noGrp="1"/>
          </p:cNvSpPr>
          <p:nvPr>
            <p:ph type="subTitle" idx="1"/>
          </p:nvPr>
        </p:nvSpPr>
        <p:spPr/>
        <p:txBody>
          <a:bodyPr>
            <a:normAutofit lnSpcReduction="10000"/>
          </a:bodyPr>
          <a:lstStyle/>
          <a:p>
            <a:r>
              <a:rPr lang="en-US" dirty="0"/>
              <a:t>A JavaScript Runtime.</a:t>
            </a:r>
          </a:p>
          <a:p>
            <a:endParaRPr lang="en-US" dirty="0"/>
          </a:p>
          <a:p>
            <a:endParaRPr lang="en-US" dirty="0"/>
          </a:p>
          <a:p>
            <a:r>
              <a:rPr lang="en-US" dirty="0"/>
              <a:t>“JavaScript on the Server”</a:t>
            </a:r>
          </a:p>
        </p:txBody>
      </p:sp>
    </p:spTree>
    <p:extLst>
      <p:ext uri="{BB962C8B-B14F-4D97-AF65-F5344CB8AC3E}">
        <p14:creationId xmlns:p14="http://schemas.microsoft.com/office/powerpoint/2010/main" val="2410571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8378E-6ECB-4DDF-4B69-85D0A4A75DFF}"/>
              </a:ext>
            </a:extLst>
          </p:cNvPr>
          <p:cNvSpPr>
            <a:spLocks noGrp="1"/>
          </p:cNvSpPr>
          <p:nvPr>
            <p:ph type="title"/>
          </p:nvPr>
        </p:nvSpPr>
        <p:spPr>
          <a:xfrm>
            <a:off x="169572" y="249864"/>
            <a:ext cx="10515600" cy="1325563"/>
          </a:xfrm>
        </p:spPr>
        <p:txBody>
          <a:bodyPr/>
          <a:lstStyle/>
          <a:p>
            <a:r>
              <a:rPr lang="en-US" dirty="0"/>
              <a:t>JavaScript Summary</a:t>
            </a:r>
          </a:p>
        </p:txBody>
      </p:sp>
      <p:sp>
        <p:nvSpPr>
          <p:cNvPr id="4" name="Rectangle: Rounded Corners 3">
            <a:extLst>
              <a:ext uri="{FF2B5EF4-FFF2-40B4-BE49-F238E27FC236}">
                <a16:creationId xmlns:a16="http://schemas.microsoft.com/office/drawing/2014/main" id="{9DE366E1-A39E-B0A8-0DBC-A849D4405D39}"/>
              </a:ext>
            </a:extLst>
          </p:cNvPr>
          <p:cNvSpPr/>
          <p:nvPr/>
        </p:nvSpPr>
        <p:spPr>
          <a:xfrm>
            <a:off x="734096" y="1690688"/>
            <a:ext cx="2665927" cy="888642"/>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Weakly Typed Language</a:t>
            </a:r>
          </a:p>
        </p:txBody>
      </p:sp>
      <p:sp>
        <p:nvSpPr>
          <p:cNvPr id="5" name="Rectangle: Rounded Corners 4">
            <a:extLst>
              <a:ext uri="{FF2B5EF4-FFF2-40B4-BE49-F238E27FC236}">
                <a16:creationId xmlns:a16="http://schemas.microsoft.com/office/drawing/2014/main" id="{0B6C39CC-A0C0-23FE-2B47-F198D89F115F}"/>
              </a:ext>
            </a:extLst>
          </p:cNvPr>
          <p:cNvSpPr/>
          <p:nvPr/>
        </p:nvSpPr>
        <p:spPr>
          <a:xfrm>
            <a:off x="734096" y="2984679"/>
            <a:ext cx="2665928" cy="88864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explicit type assignment</a:t>
            </a:r>
          </a:p>
        </p:txBody>
      </p:sp>
      <p:sp>
        <p:nvSpPr>
          <p:cNvPr id="6" name="Rectangle: Rounded Corners 5">
            <a:extLst>
              <a:ext uri="{FF2B5EF4-FFF2-40B4-BE49-F238E27FC236}">
                <a16:creationId xmlns:a16="http://schemas.microsoft.com/office/drawing/2014/main" id="{D8BC63F9-CA66-946B-1C88-13EBF638D911}"/>
              </a:ext>
            </a:extLst>
          </p:cNvPr>
          <p:cNvSpPr/>
          <p:nvPr/>
        </p:nvSpPr>
        <p:spPr>
          <a:xfrm>
            <a:off x="734095" y="4182414"/>
            <a:ext cx="2665927" cy="88864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types can be switched dynamically</a:t>
            </a:r>
          </a:p>
        </p:txBody>
      </p:sp>
      <p:sp>
        <p:nvSpPr>
          <p:cNvPr id="7" name="Rectangle: Rounded Corners 6">
            <a:extLst>
              <a:ext uri="{FF2B5EF4-FFF2-40B4-BE49-F238E27FC236}">
                <a16:creationId xmlns:a16="http://schemas.microsoft.com/office/drawing/2014/main" id="{B0E3558F-08EB-0C89-957E-E54369DE059B}"/>
              </a:ext>
            </a:extLst>
          </p:cNvPr>
          <p:cNvSpPr/>
          <p:nvPr/>
        </p:nvSpPr>
        <p:spPr>
          <a:xfrm>
            <a:off x="4018209" y="1690688"/>
            <a:ext cx="2665927" cy="888642"/>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Object-Oriented Language</a:t>
            </a:r>
          </a:p>
        </p:txBody>
      </p:sp>
      <p:sp>
        <p:nvSpPr>
          <p:cNvPr id="8" name="Rectangle: Rounded Corners 7">
            <a:extLst>
              <a:ext uri="{FF2B5EF4-FFF2-40B4-BE49-F238E27FC236}">
                <a16:creationId xmlns:a16="http://schemas.microsoft.com/office/drawing/2014/main" id="{5BBB8F4D-D778-25D5-DFEB-2891D1DBC1F7}"/>
              </a:ext>
            </a:extLst>
          </p:cNvPr>
          <p:cNvSpPr/>
          <p:nvPr/>
        </p:nvSpPr>
        <p:spPr>
          <a:xfrm>
            <a:off x="4018207" y="2984679"/>
            <a:ext cx="2665928" cy="888642"/>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can be organized in logical object</a:t>
            </a:r>
          </a:p>
        </p:txBody>
      </p:sp>
      <p:sp>
        <p:nvSpPr>
          <p:cNvPr id="9" name="Rectangle: Rounded Corners 8">
            <a:extLst>
              <a:ext uri="{FF2B5EF4-FFF2-40B4-BE49-F238E27FC236}">
                <a16:creationId xmlns:a16="http://schemas.microsoft.com/office/drawing/2014/main" id="{8049F218-0E6D-A0F3-9086-64A230BA4B23}"/>
              </a:ext>
            </a:extLst>
          </p:cNvPr>
          <p:cNvSpPr/>
          <p:nvPr/>
        </p:nvSpPr>
        <p:spPr>
          <a:xfrm>
            <a:off x="4018208" y="4182414"/>
            <a:ext cx="2665927" cy="888642"/>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Primitive and reference types</a:t>
            </a:r>
          </a:p>
        </p:txBody>
      </p:sp>
      <p:sp>
        <p:nvSpPr>
          <p:cNvPr id="10" name="Rectangle: Rounded Corners 9">
            <a:extLst>
              <a:ext uri="{FF2B5EF4-FFF2-40B4-BE49-F238E27FC236}">
                <a16:creationId xmlns:a16="http://schemas.microsoft.com/office/drawing/2014/main" id="{42F02C06-1AFE-FB5A-37E9-7CC558EAA979}"/>
              </a:ext>
            </a:extLst>
          </p:cNvPr>
          <p:cNvSpPr/>
          <p:nvPr/>
        </p:nvSpPr>
        <p:spPr>
          <a:xfrm>
            <a:off x="7459013" y="1777956"/>
            <a:ext cx="2665927" cy="888642"/>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Versatile Language</a:t>
            </a:r>
          </a:p>
        </p:txBody>
      </p:sp>
      <p:sp>
        <p:nvSpPr>
          <p:cNvPr id="11" name="Rectangle: Rounded Corners 10">
            <a:extLst>
              <a:ext uri="{FF2B5EF4-FFF2-40B4-BE49-F238E27FC236}">
                <a16:creationId xmlns:a16="http://schemas.microsoft.com/office/drawing/2014/main" id="{A2E112A5-059A-949E-3B4B-72BBFE00EA78}"/>
              </a:ext>
            </a:extLst>
          </p:cNvPr>
          <p:cNvSpPr/>
          <p:nvPr/>
        </p:nvSpPr>
        <p:spPr>
          <a:xfrm>
            <a:off x="7459014" y="2984679"/>
            <a:ext cx="2665928" cy="888642"/>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Runs in browser &amp; directly on a PC/Server</a:t>
            </a:r>
          </a:p>
        </p:txBody>
      </p:sp>
      <p:sp>
        <p:nvSpPr>
          <p:cNvPr id="12" name="Rectangle: Rounded Corners 11">
            <a:extLst>
              <a:ext uri="{FF2B5EF4-FFF2-40B4-BE49-F238E27FC236}">
                <a16:creationId xmlns:a16="http://schemas.microsoft.com/office/drawing/2014/main" id="{31CF29C9-D1C9-E715-EC52-D42D54FCEA9F}"/>
              </a:ext>
            </a:extLst>
          </p:cNvPr>
          <p:cNvSpPr/>
          <p:nvPr/>
        </p:nvSpPr>
        <p:spPr>
          <a:xfrm>
            <a:off x="7459013" y="4182414"/>
            <a:ext cx="2665927" cy="888642"/>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 perform a broad variety of tasks</a:t>
            </a:r>
          </a:p>
        </p:txBody>
      </p:sp>
    </p:spTree>
    <p:extLst>
      <p:ext uri="{BB962C8B-B14F-4D97-AF65-F5344CB8AC3E}">
        <p14:creationId xmlns:p14="http://schemas.microsoft.com/office/powerpoint/2010/main" val="2832656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0324A-AA89-AB49-0C48-FCDC215AC5F5}"/>
              </a:ext>
            </a:extLst>
          </p:cNvPr>
          <p:cNvSpPr>
            <a:spLocks noGrp="1"/>
          </p:cNvSpPr>
          <p:nvPr>
            <p:ph type="title"/>
          </p:nvPr>
        </p:nvSpPr>
        <p:spPr>
          <a:xfrm>
            <a:off x="838200" y="365125"/>
            <a:ext cx="9825507" cy="639427"/>
          </a:xfrm>
        </p:spPr>
        <p:txBody>
          <a:bodyPr>
            <a:normAutofit fontScale="90000"/>
          </a:bodyPr>
          <a:lstStyle/>
          <a:p>
            <a:r>
              <a:rPr lang="en-US" dirty="0" err="1"/>
              <a:t>NodeJs</a:t>
            </a:r>
            <a:r>
              <a:rPr lang="en-US" dirty="0"/>
              <a:t> Basic</a:t>
            </a:r>
          </a:p>
        </p:txBody>
      </p:sp>
      <p:sp>
        <p:nvSpPr>
          <p:cNvPr id="4" name="Rectangle 3">
            <a:extLst>
              <a:ext uri="{FF2B5EF4-FFF2-40B4-BE49-F238E27FC236}">
                <a16:creationId xmlns:a16="http://schemas.microsoft.com/office/drawing/2014/main" id="{69C41FD8-DA0A-CD1D-CA62-9F434208EF95}"/>
              </a:ext>
            </a:extLst>
          </p:cNvPr>
          <p:cNvSpPr/>
          <p:nvPr/>
        </p:nvSpPr>
        <p:spPr>
          <a:xfrm>
            <a:off x="3400023" y="1197735"/>
            <a:ext cx="5950039" cy="77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does the web work (Refresher)?</a:t>
            </a:r>
          </a:p>
        </p:txBody>
      </p:sp>
      <p:sp>
        <p:nvSpPr>
          <p:cNvPr id="5" name="Rectangle 4">
            <a:extLst>
              <a:ext uri="{FF2B5EF4-FFF2-40B4-BE49-F238E27FC236}">
                <a16:creationId xmlns:a16="http://schemas.microsoft.com/office/drawing/2014/main" id="{5F251A37-CFAD-BD42-8C3E-1EFC905AF2EA}"/>
              </a:ext>
            </a:extLst>
          </p:cNvPr>
          <p:cNvSpPr/>
          <p:nvPr/>
        </p:nvSpPr>
        <p:spPr>
          <a:xfrm>
            <a:off x="3423633" y="2161506"/>
            <a:ext cx="5950039" cy="77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Creating a Node.js Server</a:t>
            </a:r>
          </a:p>
        </p:txBody>
      </p:sp>
      <p:sp>
        <p:nvSpPr>
          <p:cNvPr id="6" name="Rectangle 5">
            <a:extLst>
              <a:ext uri="{FF2B5EF4-FFF2-40B4-BE49-F238E27FC236}">
                <a16:creationId xmlns:a16="http://schemas.microsoft.com/office/drawing/2014/main" id="{4652314F-40EF-60DE-5CEF-DF7497BA0340}"/>
              </a:ext>
            </a:extLst>
          </p:cNvPr>
          <p:cNvSpPr/>
          <p:nvPr/>
        </p:nvSpPr>
        <p:spPr>
          <a:xfrm>
            <a:off x="3434364" y="3112395"/>
            <a:ext cx="5950039" cy="77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Using node core modules</a:t>
            </a:r>
          </a:p>
        </p:txBody>
      </p:sp>
      <p:sp>
        <p:nvSpPr>
          <p:cNvPr id="7" name="Rectangle 6">
            <a:extLst>
              <a:ext uri="{FF2B5EF4-FFF2-40B4-BE49-F238E27FC236}">
                <a16:creationId xmlns:a16="http://schemas.microsoft.com/office/drawing/2014/main" id="{44A40509-E47B-F076-ABD3-D6E653B4BD95}"/>
              </a:ext>
            </a:extLst>
          </p:cNvPr>
          <p:cNvSpPr/>
          <p:nvPr/>
        </p:nvSpPr>
        <p:spPr>
          <a:xfrm>
            <a:off x="3434364" y="4052553"/>
            <a:ext cx="5950039" cy="77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Working with Requests &amp; Responses (Basics)</a:t>
            </a:r>
          </a:p>
        </p:txBody>
      </p:sp>
      <p:sp>
        <p:nvSpPr>
          <p:cNvPr id="8" name="Rectangle 7">
            <a:extLst>
              <a:ext uri="{FF2B5EF4-FFF2-40B4-BE49-F238E27FC236}">
                <a16:creationId xmlns:a16="http://schemas.microsoft.com/office/drawing/2014/main" id="{7755310C-64D9-7F4D-042A-22D9FDB6A637}"/>
              </a:ext>
            </a:extLst>
          </p:cNvPr>
          <p:cNvSpPr/>
          <p:nvPr/>
        </p:nvSpPr>
        <p:spPr>
          <a:xfrm>
            <a:off x="3447243" y="4979836"/>
            <a:ext cx="5950039" cy="77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Asynchronous Code &amp; The Event Loop</a:t>
            </a:r>
          </a:p>
        </p:txBody>
      </p:sp>
    </p:spTree>
    <p:extLst>
      <p:ext uri="{BB962C8B-B14F-4D97-AF65-F5344CB8AC3E}">
        <p14:creationId xmlns:p14="http://schemas.microsoft.com/office/powerpoint/2010/main" val="3457811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4D475-15AA-6EBF-E2B4-DB5E07A9DEFE}"/>
              </a:ext>
            </a:extLst>
          </p:cNvPr>
          <p:cNvSpPr>
            <a:spLocks noGrp="1"/>
          </p:cNvSpPr>
          <p:nvPr>
            <p:ph type="title"/>
          </p:nvPr>
        </p:nvSpPr>
        <p:spPr>
          <a:xfrm>
            <a:off x="838200" y="365125"/>
            <a:ext cx="10515600" cy="639427"/>
          </a:xfrm>
        </p:spPr>
        <p:txBody>
          <a:bodyPr>
            <a:normAutofit fontScale="90000"/>
          </a:bodyPr>
          <a:lstStyle/>
          <a:p>
            <a:r>
              <a:rPr lang="en-US" dirty="0"/>
              <a:t>How the Web Works</a:t>
            </a:r>
          </a:p>
        </p:txBody>
      </p:sp>
      <p:sp>
        <p:nvSpPr>
          <p:cNvPr id="4" name="Rectangle 3">
            <a:extLst>
              <a:ext uri="{FF2B5EF4-FFF2-40B4-BE49-F238E27FC236}">
                <a16:creationId xmlns:a16="http://schemas.microsoft.com/office/drawing/2014/main" id="{7513E754-06FB-2C23-C50F-32BF1D6D99FB}"/>
              </a:ext>
            </a:extLst>
          </p:cNvPr>
          <p:cNvSpPr/>
          <p:nvPr/>
        </p:nvSpPr>
        <p:spPr>
          <a:xfrm>
            <a:off x="4250028" y="1099221"/>
            <a:ext cx="3052293" cy="73409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User/Client</a:t>
            </a:r>
          </a:p>
          <a:p>
            <a:pPr algn="ctr"/>
            <a:r>
              <a:rPr lang="en-US" dirty="0"/>
              <a:t>(Browser)</a:t>
            </a:r>
          </a:p>
        </p:txBody>
      </p:sp>
      <p:sp>
        <p:nvSpPr>
          <p:cNvPr id="5" name="Rectangle 4">
            <a:extLst>
              <a:ext uri="{FF2B5EF4-FFF2-40B4-BE49-F238E27FC236}">
                <a16:creationId xmlns:a16="http://schemas.microsoft.com/office/drawing/2014/main" id="{E24459D7-D168-D723-DB7B-80F7F0E34607}"/>
              </a:ext>
            </a:extLst>
          </p:cNvPr>
          <p:cNvSpPr/>
          <p:nvPr/>
        </p:nvSpPr>
        <p:spPr>
          <a:xfrm>
            <a:off x="4250028" y="2078064"/>
            <a:ext cx="3052293" cy="50035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http://my-page.com</a:t>
            </a:r>
          </a:p>
        </p:txBody>
      </p:sp>
      <p:sp>
        <p:nvSpPr>
          <p:cNvPr id="8" name="TextBox 7">
            <a:extLst>
              <a:ext uri="{FF2B5EF4-FFF2-40B4-BE49-F238E27FC236}">
                <a16:creationId xmlns:a16="http://schemas.microsoft.com/office/drawing/2014/main" id="{B63D4C00-F352-98F0-972D-888E5F0FAF85}"/>
              </a:ext>
            </a:extLst>
          </p:cNvPr>
          <p:cNvSpPr txBox="1"/>
          <p:nvPr/>
        </p:nvSpPr>
        <p:spPr>
          <a:xfrm>
            <a:off x="6096000" y="1708732"/>
            <a:ext cx="689804" cy="369332"/>
          </a:xfrm>
          <a:prstGeom prst="rect">
            <a:avLst/>
          </a:prstGeom>
          <a:noFill/>
        </p:spPr>
        <p:txBody>
          <a:bodyPr wrap="none" rtlCol="0">
            <a:spAutoFit/>
          </a:bodyPr>
          <a:lstStyle/>
          <a:p>
            <a:r>
              <a:rPr lang="en-US" dirty="0"/>
              <a:t>enter</a:t>
            </a:r>
          </a:p>
        </p:txBody>
      </p:sp>
      <p:sp>
        <p:nvSpPr>
          <p:cNvPr id="11" name="Rectangle 10">
            <a:extLst>
              <a:ext uri="{FF2B5EF4-FFF2-40B4-BE49-F238E27FC236}">
                <a16:creationId xmlns:a16="http://schemas.microsoft.com/office/drawing/2014/main" id="{F6E6E78F-AD2B-F824-9E8C-A3FAA99A5E2B}"/>
              </a:ext>
            </a:extLst>
          </p:cNvPr>
          <p:cNvSpPr/>
          <p:nvPr/>
        </p:nvSpPr>
        <p:spPr>
          <a:xfrm>
            <a:off x="4250028" y="2928647"/>
            <a:ext cx="3052293" cy="50035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Domain Lookup</a:t>
            </a:r>
          </a:p>
        </p:txBody>
      </p:sp>
      <p:sp>
        <p:nvSpPr>
          <p:cNvPr id="14" name="Rectangle 13">
            <a:extLst>
              <a:ext uri="{FF2B5EF4-FFF2-40B4-BE49-F238E27FC236}">
                <a16:creationId xmlns:a16="http://schemas.microsoft.com/office/drawing/2014/main" id="{F1E3E751-8BA2-AD6B-71C0-157F1712B571}"/>
              </a:ext>
            </a:extLst>
          </p:cNvPr>
          <p:cNvSpPr/>
          <p:nvPr/>
        </p:nvSpPr>
        <p:spPr>
          <a:xfrm>
            <a:off x="1131194" y="3052293"/>
            <a:ext cx="1972614" cy="50035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cxnSp>
        <p:nvCxnSpPr>
          <p:cNvPr id="20" name="Connector: Elbow 19">
            <a:extLst>
              <a:ext uri="{FF2B5EF4-FFF2-40B4-BE49-F238E27FC236}">
                <a16:creationId xmlns:a16="http://schemas.microsoft.com/office/drawing/2014/main" id="{89E1265A-54B4-1DF9-EF93-76FDBBF86043}"/>
              </a:ext>
            </a:extLst>
          </p:cNvPr>
          <p:cNvCxnSpPr>
            <a:stCxn id="4" idx="1"/>
            <a:endCxn id="14" idx="0"/>
          </p:cNvCxnSpPr>
          <p:nvPr/>
        </p:nvCxnSpPr>
        <p:spPr>
          <a:xfrm rot="10800000" flipV="1">
            <a:off x="2117502" y="1466269"/>
            <a:ext cx="2132527" cy="1586024"/>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2D5666F3-8B85-B745-5AFF-576F630ACD23}"/>
              </a:ext>
            </a:extLst>
          </p:cNvPr>
          <p:cNvSpPr/>
          <p:nvPr/>
        </p:nvSpPr>
        <p:spPr>
          <a:xfrm>
            <a:off x="4487608" y="4648915"/>
            <a:ext cx="1972614" cy="50035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Server</a:t>
            </a:r>
          </a:p>
          <a:p>
            <a:pPr algn="ctr"/>
            <a:r>
              <a:rPr lang="en-US" dirty="0">
                <a:ln w="0"/>
                <a:solidFill>
                  <a:schemeClr val="tx1"/>
                </a:solidFill>
                <a:effectLst>
                  <a:outerShdw blurRad="38100" dist="19050" dir="2700000" algn="tl" rotWithShape="0">
                    <a:schemeClr val="dk1">
                      <a:alpha val="40000"/>
                    </a:schemeClr>
                  </a:outerShdw>
                </a:effectLst>
              </a:rPr>
              <a:t>(at 10.212.212.12)</a:t>
            </a:r>
          </a:p>
        </p:txBody>
      </p:sp>
      <p:cxnSp>
        <p:nvCxnSpPr>
          <p:cNvPr id="35" name="Connector: Elbow 34">
            <a:extLst>
              <a:ext uri="{FF2B5EF4-FFF2-40B4-BE49-F238E27FC236}">
                <a16:creationId xmlns:a16="http://schemas.microsoft.com/office/drawing/2014/main" id="{BDD11A0E-9164-C8F8-AC3B-36E2D55AA1F4}"/>
              </a:ext>
            </a:extLst>
          </p:cNvPr>
          <p:cNvCxnSpPr>
            <a:stCxn id="14" idx="2"/>
            <a:endCxn id="31" idx="1"/>
          </p:cNvCxnSpPr>
          <p:nvPr/>
        </p:nvCxnSpPr>
        <p:spPr>
          <a:xfrm rot="16200000" flipH="1">
            <a:off x="2629331" y="3040815"/>
            <a:ext cx="1346446" cy="23701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637E9148-9230-9BC6-F150-5E5B8227C8B0}"/>
              </a:ext>
            </a:extLst>
          </p:cNvPr>
          <p:cNvSpPr/>
          <p:nvPr/>
        </p:nvSpPr>
        <p:spPr>
          <a:xfrm>
            <a:off x="4487608" y="5508602"/>
            <a:ext cx="1972614" cy="500353"/>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&lt;Your Code&gt;</a:t>
            </a:r>
          </a:p>
        </p:txBody>
      </p:sp>
      <p:cxnSp>
        <p:nvCxnSpPr>
          <p:cNvPr id="38" name="Straight Arrow Connector 37">
            <a:extLst>
              <a:ext uri="{FF2B5EF4-FFF2-40B4-BE49-F238E27FC236}">
                <a16:creationId xmlns:a16="http://schemas.microsoft.com/office/drawing/2014/main" id="{C2ECD368-850D-02B2-1CD5-7C46C0D5CE88}"/>
              </a:ext>
            </a:extLst>
          </p:cNvPr>
          <p:cNvCxnSpPr>
            <a:stCxn id="31" idx="2"/>
            <a:endCxn id="36" idx="0"/>
          </p:cNvCxnSpPr>
          <p:nvPr/>
        </p:nvCxnSpPr>
        <p:spPr>
          <a:xfrm>
            <a:off x="5473915" y="5149268"/>
            <a:ext cx="0" cy="3593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799F3A2D-34A0-FF3F-EC55-2D9C0C81A3F3}"/>
              </a:ext>
            </a:extLst>
          </p:cNvPr>
          <p:cNvSpPr/>
          <p:nvPr/>
        </p:nvSpPr>
        <p:spPr>
          <a:xfrm>
            <a:off x="1131194" y="5600387"/>
            <a:ext cx="2958921" cy="500353"/>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rPr>
              <a:t>Nodejs</a:t>
            </a:r>
            <a:r>
              <a:rPr lang="en-US" dirty="0">
                <a:ln w="0"/>
                <a:solidFill>
                  <a:schemeClr val="tx1"/>
                </a:solidFill>
                <a:effectLst>
                  <a:outerShdw blurRad="38100" dist="19050" dir="2700000" algn="tl" rotWithShape="0">
                    <a:schemeClr val="dk1">
                      <a:alpha val="40000"/>
                    </a:schemeClr>
                  </a:outerShdw>
                </a:effectLst>
              </a:rPr>
              <a:t>, PHP, ASP.NET…</a:t>
            </a:r>
          </a:p>
        </p:txBody>
      </p:sp>
      <p:cxnSp>
        <p:nvCxnSpPr>
          <p:cNvPr id="41" name="Straight Connector 40">
            <a:extLst>
              <a:ext uri="{FF2B5EF4-FFF2-40B4-BE49-F238E27FC236}">
                <a16:creationId xmlns:a16="http://schemas.microsoft.com/office/drawing/2014/main" id="{F8D8C3A2-D200-94EE-CEF5-0FC975B0716B}"/>
              </a:ext>
            </a:extLst>
          </p:cNvPr>
          <p:cNvCxnSpPr>
            <a:cxnSpLocks/>
            <a:stCxn id="39" idx="3"/>
            <a:endCxn id="36" idx="1"/>
          </p:cNvCxnSpPr>
          <p:nvPr/>
        </p:nvCxnSpPr>
        <p:spPr>
          <a:xfrm flipV="1">
            <a:off x="4090115" y="5758779"/>
            <a:ext cx="397493" cy="91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3984713-09CB-6053-F113-BB3562A8CB70}"/>
              </a:ext>
            </a:extLst>
          </p:cNvPr>
          <p:cNvCxnSpPr>
            <a:stCxn id="4" idx="2"/>
            <a:endCxn id="5" idx="0"/>
          </p:cNvCxnSpPr>
          <p:nvPr/>
        </p:nvCxnSpPr>
        <p:spPr>
          <a:xfrm>
            <a:off x="5776175" y="1833317"/>
            <a:ext cx="0" cy="244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0FD2311-DD89-6745-A32A-8A6D7B6CCB43}"/>
              </a:ext>
            </a:extLst>
          </p:cNvPr>
          <p:cNvCxnSpPr>
            <a:stCxn id="5" idx="2"/>
            <a:endCxn id="11" idx="0"/>
          </p:cNvCxnSpPr>
          <p:nvPr/>
        </p:nvCxnSpPr>
        <p:spPr>
          <a:xfrm>
            <a:off x="5776175" y="2578417"/>
            <a:ext cx="0" cy="350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7F24CBC-4AC0-73F8-58DA-A4006F542EE6}"/>
              </a:ext>
            </a:extLst>
          </p:cNvPr>
          <p:cNvCxnSpPr>
            <a:stCxn id="11" idx="1"/>
            <a:endCxn id="14" idx="3"/>
          </p:cNvCxnSpPr>
          <p:nvPr/>
        </p:nvCxnSpPr>
        <p:spPr>
          <a:xfrm flipH="1">
            <a:off x="3103808" y="3178824"/>
            <a:ext cx="1146220" cy="123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DC18BACC-36A7-02B4-2342-D71103DC3D79}"/>
              </a:ext>
            </a:extLst>
          </p:cNvPr>
          <p:cNvSpPr/>
          <p:nvPr/>
        </p:nvSpPr>
        <p:spPr>
          <a:xfrm>
            <a:off x="8737636" y="5508601"/>
            <a:ext cx="1972614" cy="500353"/>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Database</a:t>
            </a:r>
          </a:p>
        </p:txBody>
      </p:sp>
      <p:cxnSp>
        <p:nvCxnSpPr>
          <p:cNvPr id="53" name="Straight Arrow Connector 52">
            <a:extLst>
              <a:ext uri="{FF2B5EF4-FFF2-40B4-BE49-F238E27FC236}">
                <a16:creationId xmlns:a16="http://schemas.microsoft.com/office/drawing/2014/main" id="{BD60B7E3-8CFF-FC1E-BCB5-6E6E080C015B}"/>
              </a:ext>
            </a:extLst>
          </p:cNvPr>
          <p:cNvCxnSpPr>
            <a:stCxn id="36" idx="3"/>
            <a:endCxn id="51" idx="1"/>
          </p:cNvCxnSpPr>
          <p:nvPr/>
        </p:nvCxnSpPr>
        <p:spPr>
          <a:xfrm flipV="1">
            <a:off x="6460222" y="5758778"/>
            <a:ext cx="2277414"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EC908798-3E6F-769C-BC47-68F062E079C7}"/>
              </a:ext>
            </a:extLst>
          </p:cNvPr>
          <p:cNvSpPr/>
          <p:nvPr/>
        </p:nvSpPr>
        <p:spPr>
          <a:xfrm>
            <a:off x="8737636" y="2881311"/>
            <a:ext cx="2616164" cy="67133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Response</a:t>
            </a:r>
          </a:p>
          <a:p>
            <a:pPr algn="ctr"/>
            <a:r>
              <a:rPr lang="en-US" dirty="0">
                <a:ln w="0"/>
                <a:solidFill>
                  <a:schemeClr val="tx1"/>
                </a:solidFill>
                <a:effectLst>
                  <a:outerShdw blurRad="38100" dist="19050" dir="2700000" algn="tl" rotWithShape="0">
                    <a:schemeClr val="dk1">
                      <a:alpha val="40000"/>
                    </a:schemeClr>
                  </a:outerShdw>
                </a:effectLst>
              </a:rPr>
              <a:t>(e.g. HTML page)</a:t>
            </a:r>
          </a:p>
        </p:txBody>
      </p:sp>
      <p:cxnSp>
        <p:nvCxnSpPr>
          <p:cNvPr id="59" name="Connector: Elbow 58">
            <a:extLst>
              <a:ext uri="{FF2B5EF4-FFF2-40B4-BE49-F238E27FC236}">
                <a16:creationId xmlns:a16="http://schemas.microsoft.com/office/drawing/2014/main" id="{5FD20228-9CD6-937F-1715-284D636F9A6B}"/>
              </a:ext>
            </a:extLst>
          </p:cNvPr>
          <p:cNvCxnSpPr>
            <a:stCxn id="31" idx="3"/>
            <a:endCxn id="57" idx="2"/>
          </p:cNvCxnSpPr>
          <p:nvPr/>
        </p:nvCxnSpPr>
        <p:spPr>
          <a:xfrm flipV="1">
            <a:off x="6460222" y="3552645"/>
            <a:ext cx="3585496" cy="13464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F1A54D70-6F23-EC1D-3B8B-7C968F453DA5}"/>
              </a:ext>
            </a:extLst>
          </p:cNvPr>
          <p:cNvCxnSpPr>
            <a:stCxn id="57" idx="0"/>
          </p:cNvCxnSpPr>
          <p:nvPr/>
        </p:nvCxnSpPr>
        <p:spPr>
          <a:xfrm rot="16200000" flipV="1">
            <a:off x="8025415" y="861007"/>
            <a:ext cx="1297210" cy="27433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050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7DD34A5-0894-FC1B-0CC7-279300CC6E7A}"/>
              </a:ext>
            </a:extLst>
          </p:cNvPr>
          <p:cNvSpPr>
            <a:spLocks noGrp="1"/>
          </p:cNvSpPr>
          <p:nvPr>
            <p:ph type="title"/>
          </p:nvPr>
        </p:nvSpPr>
        <p:spPr/>
        <p:txBody>
          <a:bodyPr/>
          <a:lstStyle/>
          <a:p>
            <a:r>
              <a:rPr lang="en-US" dirty="0"/>
              <a:t>HTTP, HTTPS</a:t>
            </a:r>
          </a:p>
        </p:txBody>
      </p:sp>
      <p:sp>
        <p:nvSpPr>
          <p:cNvPr id="7" name="TextBox 6">
            <a:extLst>
              <a:ext uri="{FF2B5EF4-FFF2-40B4-BE49-F238E27FC236}">
                <a16:creationId xmlns:a16="http://schemas.microsoft.com/office/drawing/2014/main" id="{427E28EB-3BFF-9D46-B2DE-BA724CC2F314}"/>
              </a:ext>
            </a:extLst>
          </p:cNvPr>
          <p:cNvSpPr txBox="1"/>
          <p:nvPr/>
        </p:nvSpPr>
        <p:spPr>
          <a:xfrm>
            <a:off x="2047742" y="1690688"/>
            <a:ext cx="7302320" cy="369332"/>
          </a:xfrm>
          <a:prstGeom prst="rect">
            <a:avLst/>
          </a:prstGeom>
          <a:noFill/>
        </p:spPr>
        <p:txBody>
          <a:bodyPr wrap="square" rtlCol="0">
            <a:spAutoFit/>
          </a:bodyPr>
          <a:lstStyle/>
          <a:p>
            <a:pPr algn="ctr"/>
            <a:r>
              <a:rPr lang="en-US" dirty="0"/>
              <a:t>Hyper Text Transfer Protocol</a:t>
            </a:r>
          </a:p>
        </p:txBody>
      </p:sp>
      <p:sp>
        <p:nvSpPr>
          <p:cNvPr id="9" name="TextBox 8">
            <a:extLst>
              <a:ext uri="{FF2B5EF4-FFF2-40B4-BE49-F238E27FC236}">
                <a16:creationId xmlns:a16="http://schemas.microsoft.com/office/drawing/2014/main" id="{A9CD03A4-6AFE-A9B6-B5B1-06C215FD6061}"/>
              </a:ext>
            </a:extLst>
          </p:cNvPr>
          <p:cNvSpPr txBox="1"/>
          <p:nvPr/>
        </p:nvSpPr>
        <p:spPr>
          <a:xfrm>
            <a:off x="2047742" y="3659009"/>
            <a:ext cx="7302320" cy="369332"/>
          </a:xfrm>
          <a:prstGeom prst="rect">
            <a:avLst/>
          </a:prstGeom>
          <a:noFill/>
        </p:spPr>
        <p:txBody>
          <a:bodyPr wrap="square" rtlCol="0">
            <a:spAutoFit/>
          </a:bodyPr>
          <a:lstStyle/>
          <a:p>
            <a:pPr algn="ctr"/>
            <a:r>
              <a:rPr lang="en-US" dirty="0"/>
              <a:t>Hyper Text Transfer Protocol Secure</a:t>
            </a:r>
          </a:p>
        </p:txBody>
      </p:sp>
      <p:sp>
        <p:nvSpPr>
          <p:cNvPr id="10" name="TextBox 9">
            <a:extLst>
              <a:ext uri="{FF2B5EF4-FFF2-40B4-BE49-F238E27FC236}">
                <a16:creationId xmlns:a16="http://schemas.microsoft.com/office/drawing/2014/main" id="{5A2EAE11-B76E-D740-1E5D-3F2BDC2034C8}"/>
              </a:ext>
            </a:extLst>
          </p:cNvPr>
          <p:cNvSpPr txBox="1"/>
          <p:nvPr/>
        </p:nvSpPr>
        <p:spPr>
          <a:xfrm>
            <a:off x="2047742" y="2101532"/>
            <a:ext cx="7302320" cy="369332"/>
          </a:xfrm>
          <a:prstGeom prst="rect">
            <a:avLst/>
          </a:prstGeom>
          <a:noFill/>
        </p:spPr>
        <p:txBody>
          <a:bodyPr wrap="square" rtlCol="0">
            <a:spAutoFit/>
          </a:bodyPr>
          <a:lstStyle/>
          <a:p>
            <a:pPr algn="ctr"/>
            <a:r>
              <a:rPr lang="en-US" dirty="0"/>
              <a:t>A Protocol for Transferring Data which is understood by Browser and Server.</a:t>
            </a:r>
          </a:p>
        </p:txBody>
      </p:sp>
      <p:sp>
        <p:nvSpPr>
          <p:cNvPr id="12" name="TextBox 11">
            <a:extLst>
              <a:ext uri="{FF2B5EF4-FFF2-40B4-BE49-F238E27FC236}">
                <a16:creationId xmlns:a16="http://schemas.microsoft.com/office/drawing/2014/main" id="{6D563D4D-B4D9-2034-63F8-15304D8D7B9F}"/>
              </a:ext>
            </a:extLst>
          </p:cNvPr>
          <p:cNvSpPr txBox="1"/>
          <p:nvPr/>
        </p:nvSpPr>
        <p:spPr>
          <a:xfrm>
            <a:off x="2047742" y="4028341"/>
            <a:ext cx="7302320" cy="369332"/>
          </a:xfrm>
          <a:prstGeom prst="rect">
            <a:avLst/>
          </a:prstGeom>
          <a:noFill/>
        </p:spPr>
        <p:txBody>
          <a:bodyPr wrap="square" rtlCol="0">
            <a:spAutoFit/>
          </a:bodyPr>
          <a:lstStyle/>
          <a:p>
            <a:pPr algn="ctr"/>
            <a:r>
              <a:rPr lang="en-US" dirty="0"/>
              <a:t>HTTP+ Data Encryption (during Transmission)</a:t>
            </a:r>
          </a:p>
        </p:txBody>
      </p:sp>
    </p:spTree>
    <p:extLst>
      <p:ext uri="{BB962C8B-B14F-4D97-AF65-F5344CB8AC3E}">
        <p14:creationId xmlns:p14="http://schemas.microsoft.com/office/powerpoint/2010/main" val="1314374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7DD34A5-0894-FC1B-0CC7-279300CC6E7A}"/>
              </a:ext>
            </a:extLst>
          </p:cNvPr>
          <p:cNvSpPr>
            <a:spLocks noGrp="1"/>
          </p:cNvSpPr>
          <p:nvPr>
            <p:ph type="title"/>
          </p:nvPr>
        </p:nvSpPr>
        <p:spPr>
          <a:xfrm>
            <a:off x="838200" y="365126"/>
            <a:ext cx="10515600" cy="793974"/>
          </a:xfrm>
        </p:spPr>
        <p:txBody>
          <a:bodyPr/>
          <a:lstStyle/>
          <a:p>
            <a:r>
              <a:rPr lang="en-US" dirty="0"/>
              <a:t>Core Modules</a:t>
            </a:r>
          </a:p>
        </p:txBody>
      </p:sp>
      <p:sp>
        <p:nvSpPr>
          <p:cNvPr id="7" name="TextBox 6">
            <a:extLst>
              <a:ext uri="{FF2B5EF4-FFF2-40B4-BE49-F238E27FC236}">
                <a16:creationId xmlns:a16="http://schemas.microsoft.com/office/drawing/2014/main" id="{427E28EB-3BFF-9D46-B2DE-BA724CC2F314}"/>
              </a:ext>
            </a:extLst>
          </p:cNvPr>
          <p:cNvSpPr txBox="1"/>
          <p:nvPr/>
        </p:nvSpPr>
        <p:spPr>
          <a:xfrm>
            <a:off x="838200" y="1583661"/>
            <a:ext cx="1441361" cy="369332"/>
          </a:xfrm>
          <a:prstGeom prst="rect">
            <a:avLst/>
          </a:prstGeom>
          <a:noFill/>
        </p:spPr>
        <p:txBody>
          <a:bodyPr wrap="square" rtlCol="0">
            <a:spAutoFit/>
          </a:bodyPr>
          <a:lstStyle/>
          <a:p>
            <a:pPr algn="ctr"/>
            <a:r>
              <a:rPr lang="en-US" dirty="0"/>
              <a:t>http</a:t>
            </a:r>
          </a:p>
        </p:txBody>
      </p:sp>
      <p:sp>
        <p:nvSpPr>
          <p:cNvPr id="10" name="TextBox 9">
            <a:extLst>
              <a:ext uri="{FF2B5EF4-FFF2-40B4-BE49-F238E27FC236}">
                <a16:creationId xmlns:a16="http://schemas.microsoft.com/office/drawing/2014/main" id="{5A2EAE11-B76E-D740-1E5D-3F2BDC2034C8}"/>
              </a:ext>
            </a:extLst>
          </p:cNvPr>
          <p:cNvSpPr txBox="1"/>
          <p:nvPr/>
        </p:nvSpPr>
        <p:spPr>
          <a:xfrm>
            <a:off x="838200" y="2101532"/>
            <a:ext cx="1441361" cy="369332"/>
          </a:xfrm>
          <a:prstGeom prst="rect">
            <a:avLst/>
          </a:prstGeom>
          <a:noFill/>
        </p:spPr>
        <p:txBody>
          <a:bodyPr wrap="square" rtlCol="0">
            <a:spAutoFit/>
          </a:bodyPr>
          <a:lstStyle/>
          <a:p>
            <a:pPr algn="ctr"/>
            <a:r>
              <a:rPr lang="en-US" dirty="0"/>
              <a:t>https</a:t>
            </a:r>
          </a:p>
        </p:txBody>
      </p:sp>
      <p:sp>
        <p:nvSpPr>
          <p:cNvPr id="2" name="TextBox 1">
            <a:extLst>
              <a:ext uri="{FF2B5EF4-FFF2-40B4-BE49-F238E27FC236}">
                <a16:creationId xmlns:a16="http://schemas.microsoft.com/office/drawing/2014/main" id="{6E7A4983-C343-DB3A-2F7C-7E2889066AD3}"/>
              </a:ext>
            </a:extLst>
          </p:cNvPr>
          <p:cNvSpPr txBox="1"/>
          <p:nvPr/>
        </p:nvSpPr>
        <p:spPr>
          <a:xfrm>
            <a:off x="838200" y="2601928"/>
            <a:ext cx="1441361" cy="369332"/>
          </a:xfrm>
          <a:prstGeom prst="rect">
            <a:avLst/>
          </a:prstGeom>
          <a:noFill/>
        </p:spPr>
        <p:txBody>
          <a:bodyPr wrap="square" rtlCol="0">
            <a:spAutoFit/>
          </a:bodyPr>
          <a:lstStyle/>
          <a:p>
            <a:pPr algn="ctr"/>
            <a:r>
              <a:rPr lang="en-US" dirty="0"/>
              <a:t>fs</a:t>
            </a:r>
          </a:p>
        </p:txBody>
      </p:sp>
      <p:sp>
        <p:nvSpPr>
          <p:cNvPr id="3" name="TextBox 2">
            <a:extLst>
              <a:ext uri="{FF2B5EF4-FFF2-40B4-BE49-F238E27FC236}">
                <a16:creationId xmlns:a16="http://schemas.microsoft.com/office/drawing/2014/main" id="{F0E1A471-5584-BB35-CC52-7E34DB2A79F6}"/>
              </a:ext>
            </a:extLst>
          </p:cNvPr>
          <p:cNvSpPr txBox="1"/>
          <p:nvPr/>
        </p:nvSpPr>
        <p:spPr>
          <a:xfrm>
            <a:off x="838200" y="3102324"/>
            <a:ext cx="1441361" cy="369332"/>
          </a:xfrm>
          <a:prstGeom prst="rect">
            <a:avLst/>
          </a:prstGeom>
          <a:noFill/>
        </p:spPr>
        <p:txBody>
          <a:bodyPr wrap="square" rtlCol="0">
            <a:spAutoFit/>
          </a:bodyPr>
          <a:lstStyle/>
          <a:p>
            <a:pPr algn="ctr"/>
            <a:r>
              <a:rPr lang="en-US" dirty="0"/>
              <a:t>path</a:t>
            </a:r>
          </a:p>
        </p:txBody>
      </p:sp>
      <p:sp>
        <p:nvSpPr>
          <p:cNvPr id="4" name="TextBox 3">
            <a:extLst>
              <a:ext uri="{FF2B5EF4-FFF2-40B4-BE49-F238E27FC236}">
                <a16:creationId xmlns:a16="http://schemas.microsoft.com/office/drawing/2014/main" id="{B3CAF9ED-CC91-2949-4141-25035B24CC07}"/>
              </a:ext>
            </a:extLst>
          </p:cNvPr>
          <p:cNvSpPr txBox="1"/>
          <p:nvPr/>
        </p:nvSpPr>
        <p:spPr>
          <a:xfrm>
            <a:off x="915474" y="3602720"/>
            <a:ext cx="1441361" cy="369332"/>
          </a:xfrm>
          <a:prstGeom prst="rect">
            <a:avLst/>
          </a:prstGeom>
          <a:noFill/>
        </p:spPr>
        <p:txBody>
          <a:bodyPr wrap="square" rtlCol="0">
            <a:spAutoFit/>
          </a:bodyPr>
          <a:lstStyle/>
          <a:p>
            <a:pPr algn="ctr"/>
            <a:r>
              <a:rPr lang="en-US" dirty="0" err="1"/>
              <a:t>os</a:t>
            </a:r>
            <a:endParaRPr lang="en-US" dirty="0"/>
          </a:p>
        </p:txBody>
      </p:sp>
      <p:sp>
        <p:nvSpPr>
          <p:cNvPr id="5" name="Arrow: Right 4">
            <a:extLst>
              <a:ext uri="{FF2B5EF4-FFF2-40B4-BE49-F238E27FC236}">
                <a16:creationId xmlns:a16="http://schemas.microsoft.com/office/drawing/2014/main" id="{1810147B-678D-CC90-5A5A-BF43D0B4A119}"/>
              </a:ext>
            </a:extLst>
          </p:cNvPr>
          <p:cNvSpPr/>
          <p:nvPr/>
        </p:nvSpPr>
        <p:spPr>
          <a:xfrm>
            <a:off x="2279561" y="1583661"/>
            <a:ext cx="2859109" cy="5178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2EA8EDE4-ED96-0089-9D96-EFF626355622}"/>
              </a:ext>
            </a:extLst>
          </p:cNvPr>
          <p:cNvSpPr/>
          <p:nvPr/>
        </p:nvSpPr>
        <p:spPr>
          <a:xfrm>
            <a:off x="2279561" y="2118618"/>
            <a:ext cx="2859109" cy="5178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683DB7F9-17AC-9A09-EF4B-90014D1F740A}"/>
              </a:ext>
            </a:extLst>
          </p:cNvPr>
          <p:cNvSpPr/>
          <p:nvPr/>
        </p:nvSpPr>
        <p:spPr>
          <a:xfrm>
            <a:off x="5486400" y="1429555"/>
            <a:ext cx="3747752" cy="671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Launch a server, send requests</a:t>
            </a:r>
          </a:p>
        </p:txBody>
      </p:sp>
      <p:sp>
        <p:nvSpPr>
          <p:cNvPr id="13" name="Rectangle: Rounded Corners 12">
            <a:extLst>
              <a:ext uri="{FF2B5EF4-FFF2-40B4-BE49-F238E27FC236}">
                <a16:creationId xmlns:a16="http://schemas.microsoft.com/office/drawing/2014/main" id="{8F422751-CB5A-4A13-18BC-B6EF050BFE6F}"/>
              </a:ext>
            </a:extLst>
          </p:cNvPr>
          <p:cNvSpPr/>
          <p:nvPr/>
        </p:nvSpPr>
        <p:spPr>
          <a:xfrm>
            <a:off x="5486400" y="2224520"/>
            <a:ext cx="3747752" cy="671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Launch a SSL server</a:t>
            </a:r>
          </a:p>
        </p:txBody>
      </p:sp>
    </p:spTree>
    <p:extLst>
      <p:ext uri="{BB962C8B-B14F-4D97-AF65-F5344CB8AC3E}">
        <p14:creationId xmlns:p14="http://schemas.microsoft.com/office/powerpoint/2010/main" val="2656484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FABB3-A1D3-5809-E1A4-61E90408E0E9}"/>
              </a:ext>
            </a:extLst>
          </p:cNvPr>
          <p:cNvSpPr>
            <a:spLocks noGrp="1"/>
          </p:cNvSpPr>
          <p:nvPr>
            <p:ph type="title"/>
          </p:nvPr>
        </p:nvSpPr>
        <p:spPr>
          <a:xfrm>
            <a:off x="838200" y="365126"/>
            <a:ext cx="10515600" cy="562154"/>
          </a:xfrm>
        </p:spPr>
        <p:txBody>
          <a:bodyPr>
            <a:normAutofit fontScale="90000"/>
          </a:bodyPr>
          <a:lstStyle/>
          <a:p>
            <a:r>
              <a:rPr lang="en-US" dirty="0"/>
              <a:t>Node.js Program Lifecycle</a:t>
            </a:r>
          </a:p>
        </p:txBody>
      </p:sp>
      <p:sp>
        <p:nvSpPr>
          <p:cNvPr id="4" name="Rectangle: Rounded Corners 3">
            <a:extLst>
              <a:ext uri="{FF2B5EF4-FFF2-40B4-BE49-F238E27FC236}">
                <a16:creationId xmlns:a16="http://schemas.microsoft.com/office/drawing/2014/main" id="{3AD6EDC8-2D43-5240-B755-91F8E3AE7606}"/>
              </a:ext>
            </a:extLst>
          </p:cNvPr>
          <p:cNvSpPr/>
          <p:nvPr/>
        </p:nvSpPr>
        <p:spPr>
          <a:xfrm>
            <a:off x="1120462" y="1081825"/>
            <a:ext cx="2704563" cy="56215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app.js</a:t>
            </a:r>
          </a:p>
        </p:txBody>
      </p:sp>
      <p:sp>
        <p:nvSpPr>
          <p:cNvPr id="5" name="Arrow: Right 4">
            <a:extLst>
              <a:ext uri="{FF2B5EF4-FFF2-40B4-BE49-F238E27FC236}">
                <a16:creationId xmlns:a16="http://schemas.microsoft.com/office/drawing/2014/main" id="{D77A2E88-09E7-146B-F5AE-7733D4D75834}"/>
              </a:ext>
            </a:extLst>
          </p:cNvPr>
          <p:cNvSpPr/>
          <p:nvPr/>
        </p:nvSpPr>
        <p:spPr>
          <a:xfrm>
            <a:off x="3940935" y="1081825"/>
            <a:ext cx="1275009" cy="56215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AB7C041B-2C47-E847-722B-E56764A16F5F}"/>
              </a:ext>
            </a:extLst>
          </p:cNvPr>
          <p:cNvSpPr/>
          <p:nvPr/>
        </p:nvSpPr>
        <p:spPr>
          <a:xfrm>
            <a:off x="5525036" y="1053809"/>
            <a:ext cx="2704563" cy="562154"/>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 Script</a:t>
            </a:r>
          </a:p>
        </p:txBody>
      </p:sp>
      <p:sp>
        <p:nvSpPr>
          <p:cNvPr id="7" name="Arrow: Down 6">
            <a:extLst>
              <a:ext uri="{FF2B5EF4-FFF2-40B4-BE49-F238E27FC236}">
                <a16:creationId xmlns:a16="http://schemas.microsoft.com/office/drawing/2014/main" id="{80DAC892-0BE4-4C97-7F91-B289547B5A17}"/>
              </a:ext>
            </a:extLst>
          </p:cNvPr>
          <p:cNvSpPr/>
          <p:nvPr/>
        </p:nvSpPr>
        <p:spPr>
          <a:xfrm>
            <a:off x="6658377" y="1712890"/>
            <a:ext cx="734096" cy="10818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B14728EB-4D84-977D-64FA-F87A0AE8BB46}"/>
              </a:ext>
            </a:extLst>
          </p:cNvPr>
          <p:cNvSpPr/>
          <p:nvPr/>
        </p:nvSpPr>
        <p:spPr>
          <a:xfrm>
            <a:off x="5673143" y="2891642"/>
            <a:ext cx="2704563" cy="562154"/>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Parse Code, Register Variables &amp; Functions</a:t>
            </a:r>
          </a:p>
        </p:txBody>
      </p:sp>
      <p:sp>
        <p:nvSpPr>
          <p:cNvPr id="9" name="Rectangle: Rounded Corners 8">
            <a:extLst>
              <a:ext uri="{FF2B5EF4-FFF2-40B4-BE49-F238E27FC236}">
                <a16:creationId xmlns:a16="http://schemas.microsoft.com/office/drawing/2014/main" id="{8331CE21-3F9A-8FE9-A778-44987F19EC52}"/>
              </a:ext>
            </a:extLst>
          </p:cNvPr>
          <p:cNvSpPr/>
          <p:nvPr/>
        </p:nvSpPr>
        <p:spPr>
          <a:xfrm>
            <a:off x="5789052" y="4167321"/>
            <a:ext cx="2981461" cy="1357716"/>
          </a:xfrm>
          <a:prstGeom prst="roundRect">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Event Loop</a:t>
            </a:r>
          </a:p>
        </p:txBody>
      </p:sp>
      <p:sp>
        <p:nvSpPr>
          <p:cNvPr id="10" name="Arrow: Down 9">
            <a:extLst>
              <a:ext uri="{FF2B5EF4-FFF2-40B4-BE49-F238E27FC236}">
                <a16:creationId xmlns:a16="http://schemas.microsoft.com/office/drawing/2014/main" id="{60EF3770-E805-8869-5ABE-72A8E2654CF2}"/>
              </a:ext>
            </a:extLst>
          </p:cNvPr>
          <p:cNvSpPr/>
          <p:nvPr/>
        </p:nvSpPr>
        <p:spPr>
          <a:xfrm>
            <a:off x="6774285" y="3507850"/>
            <a:ext cx="618188" cy="6594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FF4CEE3E-B184-53BA-EEF6-90CBDD1A8B70}"/>
              </a:ext>
            </a:extLst>
          </p:cNvPr>
          <p:cNvGrpSpPr/>
          <p:nvPr/>
        </p:nvGrpSpPr>
        <p:grpSpPr>
          <a:xfrm>
            <a:off x="6176748" y="4300291"/>
            <a:ext cx="1980360" cy="1045440"/>
            <a:chOff x="6176748" y="4300291"/>
            <a:chExt cx="1980360" cy="1045440"/>
          </a:xfrm>
        </p:grpSpPr>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5540C5A5-3116-FDFB-8E07-D807382DD783}"/>
                    </a:ext>
                  </a:extLst>
                </p14:cNvPr>
                <p14:cNvContentPartPr/>
                <p14:nvPr/>
              </p14:nvContentPartPr>
              <p14:xfrm>
                <a:off x="6176748" y="4413691"/>
                <a:ext cx="1980360" cy="932040"/>
              </p14:xfrm>
            </p:contentPart>
          </mc:Choice>
          <mc:Fallback xmlns="">
            <p:pic>
              <p:nvPicPr>
                <p:cNvPr id="12" name="Ink 11">
                  <a:extLst>
                    <a:ext uri="{FF2B5EF4-FFF2-40B4-BE49-F238E27FC236}">
                      <a16:creationId xmlns:a16="http://schemas.microsoft.com/office/drawing/2014/main" id="{5540C5A5-3116-FDFB-8E07-D807382DD783}"/>
                    </a:ext>
                  </a:extLst>
                </p:cNvPr>
                <p:cNvPicPr/>
                <p:nvPr/>
              </p:nvPicPr>
              <p:blipFill>
                <a:blip r:embed="rId3"/>
                <a:stretch>
                  <a:fillRect/>
                </a:stretch>
              </p:blipFill>
              <p:spPr>
                <a:xfrm>
                  <a:off x="6167748" y="4404691"/>
                  <a:ext cx="1998000" cy="9496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DC64EF2F-7040-FABC-A41E-5179FD062302}"/>
                    </a:ext>
                  </a:extLst>
                </p14:cNvPr>
                <p14:cNvContentPartPr/>
                <p14:nvPr/>
              </p14:nvContentPartPr>
              <p14:xfrm>
                <a:off x="6811788" y="4300291"/>
                <a:ext cx="353880" cy="279720"/>
              </p14:xfrm>
            </p:contentPart>
          </mc:Choice>
          <mc:Fallback xmlns="">
            <p:pic>
              <p:nvPicPr>
                <p:cNvPr id="13" name="Ink 12">
                  <a:extLst>
                    <a:ext uri="{FF2B5EF4-FFF2-40B4-BE49-F238E27FC236}">
                      <a16:creationId xmlns:a16="http://schemas.microsoft.com/office/drawing/2014/main" id="{DC64EF2F-7040-FABC-A41E-5179FD062302}"/>
                    </a:ext>
                  </a:extLst>
                </p:cNvPr>
                <p:cNvPicPr/>
                <p:nvPr/>
              </p:nvPicPr>
              <p:blipFill>
                <a:blip r:embed="rId5"/>
                <a:stretch>
                  <a:fillRect/>
                </a:stretch>
              </p:blipFill>
              <p:spPr>
                <a:xfrm>
                  <a:off x="6803148" y="4291651"/>
                  <a:ext cx="371520" cy="297360"/>
                </a:xfrm>
                <a:prstGeom prst="rect">
                  <a:avLst/>
                </a:prstGeom>
              </p:spPr>
            </p:pic>
          </mc:Fallback>
        </mc:AlternateContent>
      </p:grpSp>
      <p:grpSp>
        <p:nvGrpSpPr>
          <p:cNvPr id="18" name="Group 17">
            <a:extLst>
              <a:ext uri="{FF2B5EF4-FFF2-40B4-BE49-F238E27FC236}">
                <a16:creationId xmlns:a16="http://schemas.microsoft.com/office/drawing/2014/main" id="{BB8C36EC-C413-B1B4-7AD1-5A3BE2CA3014}"/>
              </a:ext>
            </a:extLst>
          </p:cNvPr>
          <p:cNvGrpSpPr/>
          <p:nvPr/>
        </p:nvGrpSpPr>
        <p:grpSpPr>
          <a:xfrm>
            <a:off x="7069908" y="5499091"/>
            <a:ext cx="271080" cy="38520"/>
            <a:chOff x="7069908" y="5499091"/>
            <a:chExt cx="271080" cy="38520"/>
          </a:xfrm>
        </p:grpSpPr>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7D889FC0-27E7-48D5-6089-4900C252E188}"/>
                    </a:ext>
                  </a:extLst>
                </p14:cNvPr>
                <p14:cNvContentPartPr/>
                <p14:nvPr/>
              </p14:nvContentPartPr>
              <p14:xfrm>
                <a:off x="7069908" y="5499091"/>
                <a:ext cx="360" cy="360"/>
              </p14:xfrm>
            </p:contentPart>
          </mc:Choice>
          <mc:Fallback xmlns="">
            <p:pic>
              <p:nvPicPr>
                <p:cNvPr id="16" name="Ink 15">
                  <a:extLst>
                    <a:ext uri="{FF2B5EF4-FFF2-40B4-BE49-F238E27FC236}">
                      <a16:creationId xmlns:a16="http://schemas.microsoft.com/office/drawing/2014/main" id="{7D889FC0-27E7-48D5-6089-4900C252E188}"/>
                    </a:ext>
                  </a:extLst>
                </p:cNvPr>
                <p:cNvPicPr/>
                <p:nvPr/>
              </p:nvPicPr>
              <p:blipFill>
                <a:blip r:embed="rId7"/>
                <a:stretch>
                  <a:fillRect/>
                </a:stretch>
              </p:blipFill>
              <p:spPr>
                <a:xfrm>
                  <a:off x="7061268" y="549009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7" name="Ink 16">
                  <a:extLst>
                    <a:ext uri="{FF2B5EF4-FFF2-40B4-BE49-F238E27FC236}">
                      <a16:creationId xmlns:a16="http://schemas.microsoft.com/office/drawing/2014/main" id="{07425D10-4C9C-3937-1FF6-C6416FE798AE}"/>
                    </a:ext>
                  </a:extLst>
                </p14:cNvPr>
                <p14:cNvContentPartPr/>
                <p14:nvPr/>
              </p14:nvContentPartPr>
              <p14:xfrm>
                <a:off x="7340628" y="5537251"/>
                <a:ext cx="360" cy="360"/>
              </p14:xfrm>
            </p:contentPart>
          </mc:Choice>
          <mc:Fallback xmlns="">
            <p:pic>
              <p:nvPicPr>
                <p:cNvPr id="17" name="Ink 16">
                  <a:extLst>
                    <a:ext uri="{FF2B5EF4-FFF2-40B4-BE49-F238E27FC236}">
                      <a16:creationId xmlns:a16="http://schemas.microsoft.com/office/drawing/2014/main" id="{07425D10-4C9C-3937-1FF6-C6416FE798AE}"/>
                    </a:ext>
                  </a:extLst>
                </p:cNvPr>
                <p:cNvPicPr/>
                <p:nvPr/>
              </p:nvPicPr>
              <p:blipFill>
                <a:blip r:embed="rId9"/>
                <a:stretch>
                  <a:fillRect/>
                </a:stretch>
              </p:blipFill>
              <p:spPr>
                <a:xfrm>
                  <a:off x="7331628" y="5528611"/>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19" name="Ink 18">
                <a:extLst>
                  <a:ext uri="{FF2B5EF4-FFF2-40B4-BE49-F238E27FC236}">
                    <a16:creationId xmlns:a16="http://schemas.microsoft.com/office/drawing/2014/main" id="{DC1CFBEC-7B6B-5509-8E26-4CFE4316BB99}"/>
                  </a:ext>
                </a:extLst>
              </p14:cNvPr>
              <p14:cNvContentPartPr/>
              <p14:nvPr/>
            </p14:nvContentPartPr>
            <p14:xfrm>
              <a:off x="-348252" y="2176291"/>
              <a:ext cx="360" cy="360"/>
            </p14:xfrm>
          </p:contentPart>
        </mc:Choice>
        <mc:Fallback xmlns="">
          <p:pic>
            <p:nvPicPr>
              <p:cNvPr id="19" name="Ink 18">
                <a:extLst>
                  <a:ext uri="{FF2B5EF4-FFF2-40B4-BE49-F238E27FC236}">
                    <a16:creationId xmlns:a16="http://schemas.microsoft.com/office/drawing/2014/main" id="{DC1CFBEC-7B6B-5509-8E26-4CFE4316BB99}"/>
                  </a:ext>
                </a:extLst>
              </p:cNvPr>
              <p:cNvPicPr/>
              <p:nvPr/>
            </p:nvPicPr>
            <p:blipFill>
              <a:blip r:embed="rId11"/>
              <a:stretch>
                <a:fillRect/>
              </a:stretch>
            </p:blipFill>
            <p:spPr>
              <a:xfrm>
                <a:off x="-402252" y="2068651"/>
                <a:ext cx="108000" cy="216000"/>
              </a:xfrm>
              <a:prstGeom prst="rect">
                <a:avLst/>
              </a:prstGeom>
            </p:spPr>
          </p:pic>
        </mc:Fallback>
      </mc:AlternateContent>
      <p:sp>
        <p:nvSpPr>
          <p:cNvPr id="21" name="TextBox 20">
            <a:extLst>
              <a:ext uri="{FF2B5EF4-FFF2-40B4-BE49-F238E27FC236}">
                <a16:creationId xmlns:a16="http://schemas.microsoft.com/office/drawing/2014/main" id="{45C1B936-BD47-AC73-8EB7-8AA11AB0198A}"/>
              </a:ext>
            </a:extLst>
          </p:cNvPr>
          <p:cNvSpPr txBox="1"/>
          <p:nvPr/>
        </p:nvSpPr>
        <p:spPr>
          <a:xfrm>
            <a:off x="3284113" y="4803820"/>
            <a:ext cx="2245871" cy="369332"/>
          </a:xfrm>
          <a:prstGeom prst="rect">
            <a:avLst/>
          </a:prstGeom>
          <a:noFill/>
        </p:spPr>
        <p:txBody>
          <a:bodyPr wrap="none" rtlCol="0">
            <a:spAutoFit/>
          </a:bodyPr>
          <a:lstStyle/>
          <a:p>
            <a:r>
              <a:rPr lang="en-US" b="1" dirty="0">
                <a:solidFill>
                  <a:srgbClr val="92D050"/>
                </a:solidFill>
              </a:rPr>
              <a:t>The Node Application</a:t>
            </a:r>
          </a:p>
        </p:txBody>
      </p:sp>
      <p:sp>
        <p:nvSpPr>
          <p:cNvPr id="22" name="Arrow: Right 21">
            <a:extLst>
              <a:ext uri="{FF2B5EF4-FFF2-40B4-BE49-F238E27FC236}">
                <a16:creationId xmlns:a16="http://schemas.microsoft.com/office/drawing/2014/main" id="{AA0EE9FF-4A2F-2F02-E2A2-3FD4494B08A3}"/>
              </a:ext>
            </a:extLst>
          </p:cNvPr>
          <p:cNvSpPr/>
          <p:nvPr/>
        </p:nvSpPr>
        <p:spPr>
          <a:xfrm>
            <a:off x="8963696" y="4413691"/>
            <a:ext cx="1004552" cy="66058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84A0E3A-909F-3E84-B0E6-637F528D74C4}"/>
              </a:ext>
            </a:extLst>
          </p:cNvPr>
          <p:cNvSpPr/>
          <p:nvPr/>
        </p:nvSpPr>
        <p:spPr>
          <a:xfrm>
            <a:off x="9968248" y="4031087"/>
            <a:ext cx="2047741" cy="135771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Keeps on running as long as there are event listeners registered</a:t>
            </a:r>
          </a:p>
        </p:txBody>
      </p:sp>
      <p:sp>
        <p:nvSpPr>
          <p:cNvPr id="24" name="Arrow: Down 23">
            <a:extLst>
              <a:ext uri="{FF2B5EF4-FFF2-40B4-BE49-F238E27FC236}">
                <a16:creationId xmlns:a16="http://schemas.microsoft.com/office/drawing/2014/main" id="{04924DC0-48AB-07F1-0BC4-842F7E97855F}"/>
              </a:ext>
            </a:extLst>
          </p:cNvPr>
          <p:cNvSpPr/>
          <p:nvPr/>
        </p:nvSpPr>
        <p:spPr>
          <a:xfrm>
            <a:off x="6843262" y="5556878"/>
            <a:ext cx="618188" cy="6594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8F862EFB-2A9A-78FA-AEF3-832A993E645F}"/>
              </a:ext>
            </a:extLst>
          </p:cNvPr>
          <p:cNvSpPr/>
          <p:nvPr/>
        </p:nvSpPr>
        <p:spPr>
          <a:xfrm>
            <a:off x="5800074" y="6275727"/>
            <a:ext cx="2704563" cy="562154"/>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Process.exit</a:t>
            </a:r>
            <a:endParaRPr lang="en-US" dirty="0"/>
          </a:p>
        </p:txBody>
      </p:sp>
    </p:spTree>
    <p:extLst>
      <p:ext uri="{BB962C8B-B14F-4D97-AF65-F5344CB8AC3E}">
        <p14:creationId xmlns:p14="http://schemas.microsoft.com/office/powerpoint/2010/main" val="2124739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9C6195BC-6C2B-465B-0EDD-063F0843BF34}"/>
              </a:ext>
            </a:extLst>
          </p:cNvPr>
          <p:cNvSpPr/>
          <p:nvPr/>
        </p:nvSpPr>
        <p:spPr>
          <a:xfrm>
            <a:off x="5815804" y="1481070"/>
            <a:ext cx="3670479" cy="1947930"/>
          </a:xfrm>
          <a:prstGeom prst="rect">
            <a:avLst/>
          </a:prstGeom>
          <a:solidFill>
            <a:schemeClr val="accent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r>
              <a:rPr lang="en-US" dirty="0"/>
              <a:t>Buffer</a:t>
            </a:r>
          </a:p>
        </p:txBody>
      </p:sp>
      <p:sp>
        <p:nvSpPr>
          <p:cNvPr id="2" name="Title 1">
            <a:extLst>
              <a:ext uri="{FF2B5EF4-FFF2-40B4-BE49-F238E27FC236}">
                <a16:creationId xmlns:a16="http://schemas.microsoft.com/office/drawing/2014/main" id="{6CF58062-41FF-C0C8-133E-950C75A1285D}"/>
              </a:ext>
            </a:extLst>
          </p:cNvPr>
          <p:cNvSpPr>
            <a:spLocks noGrp="1"/>
          </p:cNvSpPr>
          <p:nvPr>
            <p:ph type="title"/>
          </p:nvPr>
        </p:nvSpPr>
        <p:spPr>
          <a:xfrm>
            <a:off x="838200" y="365126"/>
            <a:ext cx="4377744" cy="446244"/>
          </a:xfrm>
        </p:spPr>
        <p:txBody>
          <a:bodyPr>
            <a:normAutofit fontScale="90000"/>
          </a:bodyPr>
          <a:lstStyle/>
          <a:p>
            <a:r>
              <a:rPr lang="en-US" dirty="0"/>
              <a:t>Streams &amp; Buffers</a:t>
            </a:r>
          </a:p>
        </p:txBody>
      </p:sp>
      <p:sp>
        <p:nvSpPr>
          <p:cNvPr id="4" name="Rectangle 3">
            <a:extLst>
              <a:ext uri="{FF2B5EF4-FFF2-40B4-BE49-F238E27FC236}">
                <a16:creationId xmlns:a16="http://schemas.microsoft.com/office/drawing/2014/main" id="{C1621AF8-9693-B0DC-C42A-15EA007209C0}"/>
              </a:ext>
            </a:extLst>
          </p:cNvPr>
          <p:cNvSpPr/>
          <p:nvPr/>
        </p:nvSpPr>
        <p:spPr>
          <a:xfrm>
            <a:off x="5525036" y="858370"/>
            <a:ext cx="3670479" cy="4462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Incoming Request</a:t>
            </a:r>
          </a:p>
        </p:txBody>
      </p:sp>
      <p:sp>
        <p:nvSpPr>
          <p:cNvPr id="5" name="Rectangle 4">
            <a:extLst>
              <a:ext uri="{FF2B5EF4-FFF2-40B4-BE49-F238E27FC236}">
                <a16:creationId xmlns:a16="http://schemas.microsoft.com/office/drawing/2014/main" id="{6FFE4825-D29A-8DAD-C6FA-549DB38670EF}"/>
              </a:ext>
            </a:extLst>
          </p:cNvPr>
          <p:cNvSpPr/>
          <p:nvPr/>
        </p:nvSpPr>
        <p:spPr>
          <a:xfrm>
            <a:off x="838200" y="1674254"/>
            <a:ext cx="1634544" cy="8500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Stream</a:t>
            </a:r>
          </a:p>
        </p:txBody>
      </p:sp>
      <p:sp>
        <p:nvSpPr>
          <p:cNvPr id="6" name="Arrow: Right 5">
            <a:extLst>
              <a:ext uri="{FF2B5EF4-FFF2-40B4-BE49-F238E27FC236}">
                <a16:creationId xmlns:a16="http://schemas.microsoft.com/office/drawing/2014/main" id="{915D99DD-AD2D-2F12-BC9B-631DC598D8B5}"/>
              </a:ext>
            </a:extLst>
          </p:cNvPr>
          <p:cNvSpPr/>
          <p:nvPr/>
        </p:nvSpPr>
        <p:spPr>
          <a:xfrm>
            <a:off x="2781837" y="1944710"/>
            <a:ext cx="6413678" cy="579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FC521B3-0AB3-3CDC-0A15-A5B14CF2EC2A}"/>
              </a:ext>
            </a:extLst>
          </p:cNvPr>
          <p:cNvSpPr/>
          <p:nvPr/>
        </p:nvSpPr>
        <p:spPr>
          <a:xfrm>
            <a:off x="9504608" y="1674254"/>
            <a:ext cx="1634544" cy="8500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Fully</a:t>
            </a:r>
          </a:p>
          <a:p>
            <a:pPr algn="ctr"/>
            <a:r>
              <a:rPr lang="en-US" dirty="0"/>
              <a:t>Parsed</a:t>
            </a:r>
          </a:p>
        </p:txBody>
      </p:sp>
      <p:sp>
        <p:nvSpPr>
          <p:cNvPr id="10" name="Rectangle 9">
            <a:extLst>
              <a:ext uri="{FF2B5EF4-FFF2-40B4-BE49-F238E27FC236}">
                <a16:creationId xmlns:a16="http://schemas.microsoft.com/office/drawing/2014/main" id="{F0F5F65E-92A9-D8FF-7D44-2E90A3FF3DBC}"/>
              </a:ext>
            </a:extLst>
          </p:cNvPr>
          <p:cNvSpPr/>
          <p:nvPr/>
        </p:nvSpPr>
        <p:spPr>
          <a:xfrm>
            <a:off x="1854558" y="2797936"/>
            <a:ext cx="2009104" cy="631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 working on the Data early</a:t>
            </a:r>
          </a:p>
        </p:txBody>
      </p:sp>
      <p:cxnSp>
        <p:nvCxnSpPr>
          <p:cNvPr id="14" name="Connector: Elbow 13">
            <a:extLst>
              <a:ext uri="{FF2B5EF4-FFF2-40B4-BE49-F238E27FC236}">
                <a16:creationId xmlns:a16="http://schemas.microsoft.com/office/drawing/2014/main" id="{BE2AD11F-0867-47BB-9E02-79B702F4E3DA}"/>
              </a:ext>
            </a:extLst>
          </p:cNvPr>
          <p:cNvCxnSpPr>
            <a:cxnSpLocks/>
            <a:stCxn id="5" idx="2"/>
            <a:endCxn id="10" idx="1"/>
          </p:cNvCxnSpPr>
          <p:nvPr/>
        </p:nvCxnSpPr>
        <p:spPr>
          <a:xfrm rot="16200000" flipH="1">
            <a:off x="1460411" y="2719320"/>
            <a:ext cx="589209" cy="19908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AE33723-7349-B0ED-6ED0-B8AE18077DFF}"/>
              </a:ext>
            </a:extLst>
          </p:cNvPr>
          <p:cNvSpPr/>
          <p:nvPr/>
        </p:nvSpPr>
        <p:spPr>
          <a:xfrm>
            <a:off x="3111859" y="1820212"/>
            <a:ext cx="1098997" cy="8500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Request</a:t>
            </a:r>
          </a:p>
          <a:p>
            <a:pPr algn="ctr"/>
            <a:r>
              <a:rPr lang="en-US" dirty="0"/>
              <a:t>Body Part1</a:t>
            </a:r>
          </a:p>
        </p:txBody>
      </p:sp>
      <p:sp>
        <p:nvSpPr>
          <p:cNvPr id="18" name="Rectangle 17">
            <a:extLst>
              <a:ext uri="{FF2B5EF4-FFF2-40B4-BE49-F238E27FC236}">
                <a16:creationId xmlns:a16="http://schemas.microsoft.com/office/drawing/2014/main" id="{C9F297D5-19E6-01CD-6AF4-E5D9EF4F3654}"/>
              </a:ext>
            </a:extLst>
          </p:cNvPr>
          <p:cNvSpPr/>
          <p:nvPr/>
        </p:nvSpPr>
        <p:spPr>
          <a:xfrm>
            <a:off x="4540878" y="1820212"/>
            <a:ext cx="1098997" cy="8500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Request</a:t>
            </a:r>
          </a:p>
          <a:p>
            <a:pPr algn="ctr"/>
            <a:r>
              <a:rPr lang="en-US" dirty="0"/>
              <a:t>Body Part2</a:t>
            </a:r>
          </a:p>
        </p:txBody>
      </p:sp>
      <p:sp>
        <p:nvSpPr>
          <p:cNvPr id="19" name="Rectangle 18">
            <a:extLst>
              <a:ext uri="{FF2B5EF4-FFF2-40B4-BE49-F238E27FC236}">
                <a16:creationId xmlns:a16="http://schemas.microsoft.com/office/drawing/2014/main" id="{C8F94249-3E04-1770-916F-A84D458B8BB7}"/>
              </a:ext>
            </a:extLst>
          </p:cNvPr>
          <p:cNvSpPr/>
          <p:nvPr/>
        </p:nvSpPr>
        <p:spPr>
          <a:xfrm>
            <a:off x="6082049" y="1820212"/>
            <a:ext cx="1098997" cy="8500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Request</a:t>
            </a:r>
          </a:p>
          <a:p>
            <a:pPr algn="ctr"/>
            <a:r>
              <a:rPr lang="en-US" dirty="0"/>
              <a:t>Body Part3</a:t>
            </a:r>
          </a:p>
        </p:txBody>
      </p:sp>
      <p:sp>
        <p:nvSpPr>
          <p:cNvPr id="20" name="Rectangle 19">
            <a:extLst>
              <a:ext uri="{FF2B5EF4-FFF2-40B4-BE49-F238E27FC236}">
                <a16:creationId xmlns:a16="http://schemas.microsoft.com/office/drawing/2014/main" id="{7BDB1DD9-4ABE-7659-FCF2-29A795C651E6}"/>
              </a:ext>
            </a:extLst>
          </p:cNvPr>
          <p:cNvSpPr/>
          <p:nvPr/>
        </p:nvSpPr>
        <p:spPr>
          <a:xfrm>
            <a:off x="7623220" y="1809481"/>
            <a:ext cx="1098997" cy="8500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Request</a:t>
            </a:r>
          </a:p>
          <a:p>
            <a:pPr algn="ctr"/>
            <a:r>
              <a:rPr lang="en-US" dirty="0"/>
              <a:t>Body Part4</a:t>
            </a:r>
          </a:p>
        </p:txBody>
      </p:sp>
      <p:sp>
        <p:nvSpPr>
          <p:cNvPr id="22" name="Arrow: Down 21">
            <a:extLst>
              <a:ext uri="{FF2B5EF4-FFF2-40B4-BE49-F238E27FC236}">
                <a16:creationId xmlns:a16="http://schemas.microsoft.com/office/drawing/2014/main" id="{8A1744E5-E736-C19C-4563-973D47008A37}"/>
              </a:ext>
            </a:extLst>
          </p:cNvPr>
          <p:cNvSpPr/>
          <p:nvPr/>
        </p:nvSpPr>
        <p:spPr>
          <a:xfrm rot="10800000">
            <a:off x="5158715" y="2565106"/>
            <a:ext cx="1314180" cy="2163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286116D5-96B8-3401-5000-32194847A8E4}"/>
              </a:ext>
            </a:extLst>
          </p:cNvPr>
          <p:cNvSpPr txBox="1"/>
          <p:nvPr/>
        </p:nvSpPr>
        <p:spPr>
          <a:xfrm>
            <a:off x="6472895" y="3799268"/>
            <a:ext cx="667170" cy="646331"/>
          </a:xfrm>
          <a:prstGeom prst="rect">
            <a:avLst/>
          </a:prstGeom>
          <a:noFill/>
        </p:spPr>
        <p:txBody>
          <a:bodyPr wrap="none" rtlCol="0">
            <a:spAutoFit/>
          </a:bodyPr>
          <a:lstStyle/>
          <a:p>
            <a:r>
              <a:rPr lang="en-US" dirty="0"/>
              <a:t>Our</a:t>
            </a:r>
          </a:p>
          <a:p>
            <a:r>
              <a:rPr lang="en-US" dirty="0"/>
              <a:t>Code</a:t>
            </a:r>
          </a:p>
        </p:txBody>
      </p:sp>
    </p:spTree>
    <p:extLst>
      <p:ext uri="{BB962C8B-B14F-4D97-AF65-F5344CB8AC3E}">
        <p14:creationId xmlns:p14="http://schemas.microsoft.com/office/powerpoint/2010/main" val="3541144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14415-0134-0BA1-C090-B6BEF054BE9A}"/>
              </a:ext>
            </a:extLst>
          </p:cNvPr>
          <p:cNvSpPr>
            <a:spLocks noGrp="1"/>
          </p:cNvSpPr>
          <p:nvPr>
            <p:ph type="title"/>
          </p:nvPr>
        </p:nvSpPr>
        <p:spPr>
          <a:xfrm>
            <a:off x="838200" y="409721"/>
            <a:ext cx="10515600" cy="618186"/>
          </a:xfrm>
        </p:spPr>
        <p:txBody>
          <a:bodyPr>
            <a:normAutofit fontScale="90000"/>
          </a:bodyPr>
          <a:lstStyle/>
          <a:p>
            <a:r>
              <a:rPr lang="en-US" dirty="0"/>
              <a:t>Single Thread, Event Loop &amp; Blocking Code</a:t>
            </a:r>
          </a:p>
        </p:txBody>
      </p:sp>
      <p:sp>
        <p:nvSpPr>
          <p:cNvPr id="4" name="Rectangle 3">
            <a:extLst>
              <a:ext uri="{FF2B5EF4-FFF2-40B4-BE49-F238E27FC236}">
                <a16:creationId xmlns:a16="http://schemas.microsoft.com/office/drawing/2014/main" id="{6D74A52A-0030-2B52-D557-82FEAD834F01}"/>
              </a:ext>
            </a:extLst>
          </p:cNvPr>
          <p:cNvSpPr/>
          <p:nvPr/>
        </p:nvSpPr>
        <p:spPr>
          <a:xfrm>
            <a:off x="838200" y="1390918"/>
            <a:ext cx="2755006" cy="61818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Incoming Requests</a:t>
            </a:r>
          </a:p>
        </p:txBody>
      </p:sp>
      <p:sp>
        <p:nvSpPr>
          <p:cNvPr id="5" name="Rectangle 4">
            <a:extLst>
              <a:ext uri="{FF2B5EF4-FFF2-40B4-BE49-F238E27FC236}">
                <a16:creationId xmlns:a16="http://schemas.microsoft.com/office/drawing/2014/main" id="{F7502708-D658-8BCC-740A-EE8A48EDCF63}"/>
              </a:ext>
            </a:extLst>
          </p:cNvPr>
          <p:cNvSpPr/>
          <p:nvPr/>
        </p:nvSpPr>
        <p:spPr>
          <a:xfrm>
            <a:off x="838200" y="3245476"/>
            <a:ext cx="2755006" cy="18352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AC7196CF-5C8C-9AAF-ED6C-481416E07BA3}"/>
              </a:ext>
            </a:extLst>
          </p:cNvPr>
          <p:cNvCxnSpPr>
            <a:cxnSpLocks/>
            <a:endCxn id="5" idx="0"/>
          </p:cNvCxnSpPr>
          <p:nvPr/>
        </p:nvCxnSpPr>
        <p:spPr>
          <a:xfrm>
            <a:off x="2202287" y="2009104"/>
            <a:ext cx="13416" cy="1236372"/>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65C34A16-5BBC-C289-3317-3DCEAF226573}"/>
              </a:ext>
            </a:extLst>
          </p:cNvPr>
          <p:cNvCxnSpPr>
            <a:cxnSpLocks/>
            <a:endCxn id="5" idx="0"/>
          </p:cNvCxnSpPr>
          <p:nvPr/>
        </p:nvCxnSpPr>
        <p:spPr>
          <a:xfrm>
            <a:off x="1390918" y="2009104"/>
            <a:ext cx="824785" cy="12363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5A8DD11-0B29-61C6-E373-5FEA2F5A3E70}"/>
              </a:ext>
            </a:extLst>
          </p:cNvPr>
          <p:cNvCxnSpPr>
            <a:cxnSpLocks/>
            <a:endCxn id="5" idx="0"/>
          </p:cNvCxnSpPr>
          <p:nvPr/>
        </p:nvCxnSpPr>
        <p:spPr>
          <a:xfrm flipH="1">
            <a:off x="2215703" y="2009104"/>
            <a:ext cx="797953" cy="1236372"/>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4DE8500-4728-BEDE-06E3-7FE38654DAA8}"/>
              </a:ext>
            </a:extLst>
          </p:cNvPr>
          <p:cNvSpPr/>
          <p:nvPr/>
        </p:nvSpPr>
        <p:spPr>
          <a:xfrm>
            <a:off x="838200" y="3747752"/>
            <a:ext cx="1364087" cy="1970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&lt;Our Code&gt;</a:t>
            </a:r>
          </a:p>
        </p:txBody>
      </p:sp>
      <p:sp>
        <p:nvSpPr>
          <p:cNvPr id="16" name="Rectangle 15">
            <a:extLst>
              <a:ext uri="{FF2B5EF4-FFF2-40B4-BE49-F238E27FC236}">
                <a16:creationId xmlns:a16="http://schemas.microsoft.com/office/drawing/2014/main" id="{96CAF85D-6650-D5F9-AE09-0D0B37392183}"/>
              </a:ext>
            </a:extLst>
          </p:cNvPr>
          <p:cNvSpPr/>
          <p:nvPr/>
        </p:nvSpPr>
        <p:spPr>
          <a:xfrm>
            <a:off x="2422301" y="3747752"/>
            <a:ext cx="1364087" cy="1970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Single JavaScript Thread</a:t>
            </a:r>
          </a:p>
        </p:txBody>
      </p:sp>
      <p:sp>
        <p:nvSpPr>
          <p:cNvPr id="17" name="Rectangle 16">
            <a:extLst>
              <a:ext uri="{FF2B5EF4-FFF2-40B4-BE49-F238E27FC236}">
                <a16:creationId xmlns:a16="http://schemas.microsoft.com/office/drawing/2014/main" id="{D2FFFD13-26C0-9C93-3C81-BAAC27E7E4CF}"/>
              </a:ext>
            </a:extLst>
          </p:cNvPr>
          <p:cNvSpPr/>
          <p:nvPr/>
        </p:nvSpPr>
        <p:spPr>
          <a:xfrm>
            <a:off x="5950039" y="1948865"/>
            <a:ext cx="2648757" cy="618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Event Loop</a:t>
            </a:r>
          </a:p>
        </p:txBody>
      </p:sp>
      <p:cxnSp>
        <p:nvCxnSpPr>
          <p:cNvPr id="19" name="Connector: Elbow 18">
            <a:extLst>
              <a:ext uri="{FF2B5EF4-FFF2-40B4-BE49-F238E27FC236}">
                <a16:creationId xmlns:a16="http://schemas.microsoft.com/office/drawing/2014/main" id="{AAAD84EC-8B82-88E6-20E6-4354DAD52FD2}"/>
              </a:ext>
            </a:extLst>
          </p:cNvPr>
          <p:cNvCxnSpPr>
            <a:stCxn id="16" idx="3"/>
            <a:endCxn id="17" idx="1"/>
          </p:cNvCxnSpPr>
          <p:nvPr/>
        </p:nvCxnSpPr>
        <p:spPr>
          <a:xfrm flipV="1">
            <a:off x="3786388" y="2257958"/>
            <a:ext cx="2163651" cy="24750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A11EB5F-1019-8380-F4C0-0B242E0BB332}"/>
              </a:ext>
            </a:extLst>
          </p:cNvPr>
          <p:cNvSpPr txBox="1"/>
          <p:nvPr/>
        </p:nvSpPr>
        <p:spPr>
          <a:xfrm>
            <a:off x="5061397" y="2009104"/>
            <a:ext cx="632289" cy="369332"/>
          </a:xfrm>
          <a:prstGeom prst="rect">
            <a:avLst/>
          </a:prstGeom>
          <a:noFill/>
        </p:spPr>
        <p:txBody>
          <a:bodyPr wrap="none" rtlCol="0">
            <a:spAutoFit/>
          </a:bodyPr>
          <a:lstStyle/>
          <a:p>
            <a:r>
              <a:rPr lang="en-US" dirty="0"/>
              <a:t>Start</a:t>
            </a:r>
          </a:p>
        </p:txBody>
      </p:sp>
      <p:sp>
        <p:nvSpPr>
          <p:cNvPr id="23" name="Rectangle 22">
            <a:extLst>
              <a:ext uri="{FF2B5EF4-FFF2-40B4-BE49-F238E27FC236}">
                <a16:creationId xmlns:a16="http://schemas.microsoft.com/office/drawing/2014/main" id="{FBE346A3-A9D5-F25A-7427-41E39C76E075}"/>
              </a:ext>
            </a:extLst>
          </p:cNvPr>
          <p:cNvSpPr/>
          <p:nvPr/>
        </p:nvSpPr>
        <p:spPr>
          <a:xfrm>
            <a:off x="5950038" y="4607417"/>
            <a:ext cx="2648757" cy="618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Worker Pool</a:t>
            </a:r>
          </a:p>
        </p:txBody>
      </p:sp>
      <p:sp>
        <p:nvSpPr>
          <p:cNvPr id="24" name="Rectangle 23">
            <a:extLst>
              <a:ext uri="{FF2B5EF4-FFF2-40B4-BE49-F238E27FC236}">
                <a16:creationId xmlns:a16="http://schemas.microsoft.com/office/drawing/2014/main" id="{638229A9-444F-573D-8F67-0C9196554CE3}"/>
              </a:ext>
            </a:extLst>
          </p:cNvPr>
          <p:cNvSpPr/>
          <p:nvPr/>
        </p:nvSpPr>
        <p:spPr>
          <a:xfrm>
            <a:off x="9040968" y="4592254"/>
            <a:ext cx="2648757" cy="618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Different Thread(s)!</a:t>
            </a:r>
          </a:p>
        </p:txBody>
      </p:sp>
      <p:cxnSp>
        <p:nvCxnSpPr>
          <p:cNvPr id="26" name="Connector: Elbow 25">
            <a:extLst>
              <a:ext uri="{FF2B5EF4-FFF2-40B4-BE49-F238E27FC236}">
                <a16:creationId xmlns:a16="http://schemas.microsoft.com/office/drawing/2014/main" id="{A67B2982-7DE0-1B9F-3F7C-07FB6BAA095C}"/>
              </a:ext>
            </a:extLst>
          </p:cNvPr>
          <p:cNvCxnSpPr>
            <a:stCxn id="17" idx="3"/>
            <a:endCxn id="23" idx="0"/>
          </p:cNvCxnSpPr>
          <p:nvPr/>
        </p:nvCxnSpPr>
        <p:spPr>
          <a:xfrm flipH="1">
            <a:off x="7274417" y="2257958"/>
            <a:ext cx="1324379" cy="2349459"/>
          </a:xfrm>
          <a:prstGeom prst="bentConnector4">
            <a:avLst>
              <a:gd name="adj1" fmla="val -17261"/>
              <a:gd name="adj2" fmla="val 565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D844930A-0E03-5E25-FD03-9D6057EACA44}"/>
              </a:ext>
            </a:extLst>
          </p:cNvPr>
          <p:cNvCxnSpPr>
            <a:stCxn id="16" idx="3"/>
            <a:endCxn id="23" idx="1"/>
          </p:cNvCxnSpPr>
          <p:nvPr/>
        </p:nvCxnSpPr>
        <p:spPr>
          <a:xfrm>
            <a:off x="3786388" y="4732986"/>
            <a:ext cx="2163650" cy="1835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9549C95-0BB0-B1F4-21FB-9394C995FC5F}"/>
              </a:ext>
            </a:extLst>
          </p:cNvPr>
          <p:cNvSpPr txBox="1"/>
          <p:nvPr/>
        </p:nvSpPr>
        <p:spPr>
          <a:xfrm>
            <a:off x="5104935" y="4579843"/>
            <a:ext cx="531107" cy="369332"/>
          </a:xfrm>
          <a:prstGeom prst="rect">
            <a:avLst/>
          </a:prstGeom>
          <a:noFill/>
        </p:spPr>
        <p:txBody>
          <a:bodyPr wrap="none" rtlCol="0">
            <a:spAutoFit/>
          </a:bodyPr>
          <a:lstStyle/>
          <a:p>
            <a:r>
              <a:rPr lang="en-US" dirty="0"/>
              <a:t>“fs”</a:t>
            </a:r>
          </a:p>
        </p:txBody>
      </p:sp>
      <p:sp>
        <p:nvSpPr>
          <p:cNvPr id="30" name="Rectangle 29">
            <a:extLst>
              <a:ext uri="{FF2B5EF4-FFF2-40B4-BE49-F238E27FC236}">
                <a16:creationId xmlns:a16="http://schemas.microsoft.com/office/drawing/2014/main" id="{E272A408-D06A-D1CF-B47C-A8B97DC41E5F}"/>
              </a:ext>
            </a:extLst>
          </p:cNvPr>
          <p:cNvSpPr/>
          <p:nvPr/>
        </p:nvSpPr>
        <p:spPr>
          <a:xfrm>
            <a:off x="5834130" y="2627290"/>
            <a:ext cx="2648757" cy="5665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Handle Event Callbacks</a:t>
            </a:r>
          </a:p>
        </p:txBody>
      </p:sp>
      <p:sp>
        <p:nvSpPr>
          <p:cNvPr id="31" name="Rectangle 30">
            <a:extLst>
              <a:ext uri="{FF2B5EF4-FFF2-40B4-BE49-F238E27FC236}">
                <a16:creationId xmlns:a16="http://schemas.microsoft.com/office/drawing/2014/main" id="{A84D5B13-E993-623B-1D2C-C9494FADAFF3}"/>
              </a:ext>
            </a:extLst>
          </p:cNvPr>
          <p:cNvSpPr/>
          <p:nvPr/>
        </p:nvSpPr>
        <p:spPr>
          <a:xfrm>
            <a:off x="6096000" y="5383369"/>
            <a:ext cx="2790423" cy="502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 the Heavy Lifting</a:t>
            </a:r>
          </a:p>
        </p:txBody>
      </p:sp>
    </p:spTree>
    <p:extLst>
      <p:ext uri="{BB962C8B-B14F-4D97-AF65-F5344CB8AC3E}">
        <p14:creationId xmlns:p14="http://schemas.microsoft.com/office/powerpoint/2010/main" val="4290399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9E1C2-B56C-DA03-1D3E-61345C4BDBAD}"/>
              </a:ext>
            </a:extLst>
          </p:cNvPr>
          <p:cNvSpPr>
            <a:spLocks noGrp="1"/>
          </p:cNvSpPr>
          <p:nvPr>
            <p:ph type="title"/>
          </p:nvPr>
        </p:nvSpPr>
        <p:spPr>
          <a:xfrm>
            <a:off x="838200" y="365126"/>
            <a:ext cx="10515600" cy="793974"/>
          </a:xfrm>
        </p:spPr>
        <p:txBody>
          <a:bodyPr/>
          <a:lstStyle/>
          <a:p>
            <a:r>
              <a:rPr lang="en-US" dirty="0"/>
              <a:t>The Event Loop</a:t>
            </a:r>
          </a:p>
        </p:txBody>
      </p:sp>
      <p:grpSp>
        <p:nvGrpSpPr>
          <p:cNvPr id="6" name="Group 5">
            <a:extLst>
              <a:ext uri="{FF2B5EF4-FFF2-40B4-BE49-F238E27FC236}">
                <a16:creationId xmlns:a16="http://schemas.microsoft.com/office/drawing/2014/main" id="{1EEE9630-FCA9-80AF-C70D-16AD5DAEC74A}"/>
              </a:ext>
            </a:extLst>
          </p:cNvPr>
          <p:cNvGrpSpPr/>
          <p:nvPr/>
        </p:nvGrpSpPr>
        <p:grpSpPr>
          <a:xfrm>
            <a:off x="4170480" y="2335761"/>
            <a:ext cx="2002794" cy="1834059"/>
            <a:chOff x="1076628" y="1094131"/>
            <a:chExt cx="4221720" cy="386604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F5A300A-014B-0DD2-A8EE-7080ABC6FF85}"/>
                    </a:ext>
                  </a:extLst>
                </p14:cNvPr>
                <p14:cNvContentPartPr/>
                <p14:nvPr/>
              </p14:nvContentPartPr>
              <p14:xfrm>
                <a:off x="1076628" y="1556371"/>
                <a:ext cx="4221720" cy="3403800"/>
              </p14:xfrm>
            </p:contentPart>
          </mc:Choice>
          <mc:Fallback xmlns="">
            <p:pic>
              <p:nvPicPr>
                <p:cNvPr id="4" name="Ink 3">
                  <a:extLst>
                    <a:ext uri="{FF2B5EF4-FFF2-40B4-BE49-F238E27FC236}">
                      <a16:creationId xmlns:a16="http://schemas.microsoft.com/office/drawing/2014/main" id="{AF5A300A-014B-0DD2-A8EE-7080ABC6FF85}"/>
                    </a:ext>
                  </a:extLst>
                </p:cNvPr>
                <p:cNvPicPr/>
                <p:nvPr/>
              </p:nvPicPr>
              <p:blipFill>
                <a:blip r:embed="rId3"/>
                <a:stretch>
                  <a:fillRect/>
                </a:stretch>
              </p:blipFill>
              <p:spPr>
                <a:xfrm>
                  <a:off x="1057659" y="1537402"/>
                  <a:ext cx="4258899" cy="3440979"/>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5568386F-801F-1D49-E3A1-3F3EA846507E}"/>
                    </a:ext>
                  </a:extLst>
                </p14:cNvPr>
                <p14:cNvContentPartPr/>
                <p14:nvPr/>
              </p14:nvContentPartPr>
              <p14:xfrm>
                <a:off x="2456148" y="1094131"/>
                <a:ext cx="707400" cy="984240"/>
              </p14:xfrm>
            </p:contentPart>
          </mc:Choice>
          <mc:Fallback xmlns="">
            <p:pic>
              <p:nvPicPr>
                <p:cNvPr id="5" name="Ink 4">
                  <a:extLst>
                    <a:ext uri="{FF2B5EF4-FFF2-40B4-BE49-F238E27FC236}">
                      <a16:creationId xmlns:a16="http://schemas.microsoft.com/office/drawing/2014/main" id="{5568386F-801F-1D49-E3A1-3F3EA846507E}"/>
                    </a:ext>
                  </a:extLst>
                </p:cNvPr>
                <p:cNvPicPr/>
                <p:nvPr/>
              </p:nvPicPr>
              <p:blipFill>
                <a:blip r:embed="rId5"/>
                <a:stretch>
                  <a:fillRect/>
                </a:stretch>
              </p:blipFill>
              <p:spPr>
                <a:xfrm>
                  <a:off x="2437193" y="1075174"/>
                  <a:ext cx="744552" cy="1021395"/>
                </a:xfrm>
                <a:prstGeom prst="rect">
                  <a:avLst/>
                </a:prstGeom>
              </p:spPr>
            </p:pic>
          </mc:Fallback>
        </mc:AlternateContent>
      </p:grpSp>
      <p:sp>
        <p:nvSpPr>
          <p:cNvPr id="7" name="Rectangle 6">
            <a:extLst>
              <a:ext uri="{FF2B5EF4-FFF2-40B4-BE49-F238E27FC236}">
                <a16:creationId xmlns:a16="http://schemas.microsoft.com/office/drawing/2014/main" id="{25CB50C4-BCC3-6A86-3BA3-E264AC5B3A4A}"/>
              </a:ext>
            </a:extLst>
          </p:cNvPr>
          <p:cNvSpPr/>
          <p:nvPr/>
        </p:nvSpPr>
        <p:spPr>
          <a:xfrm>
            <a:off x="6375042" y="1451022"/>
            <a:ext cx="3593206" cy="425003"/>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Timers</a:t>
            </a:r>
          </a:p>
        </p:txBody>
      </p:sp>
      <p:sp>
        <p:nvSpPr>
          <p:cNvPr id="8" name="Rectangle 7">
            <a:extLst>
              <a:ext uri="{FF2B5EF4-FFF2-40B4-BE49-F238E27FC236}">
                <a16:creationId xmlns:a16="http://schemas.microsoft.com/office/drawing/2014/main" id="{D31DB74D-3596-3A91-D56E-71664A73C879}"/>
              </a:ext>
            </a:extLst>
          </p:cNvPr>
          <p:cNvSpPr/>
          <p:nvPr/>
        </p:nvSpPr>
        <p:spPr>
          <a:xfrm>
            <a:off x="6375042" y="2039157"/>
            <a:ext cx="3593206" cy="80278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Execute </a:t>
            </a:r>
            <a:r>
              <a:rPr lang="en-US" dirty="0" err="1"/>
              <a:t>setTimeout</a:t>
            </a:r>
            <a:r>
              <a:rPr lang="en-US" dirty="0"/>
              <a:t>,</a:t>
            </a:r>
          </a:p>
          <a:p>
            <a:pPr algn="ctr"/>
            <a:r>
              <a:rPr lang="en-US" dirty="0" err="1"/>
              <a:t>setInterval</a:t>
            </a:r>
            <a:r>
              <a:rPr lang="en-US" dirty="0"/>
              <a:t> Callbacks</a:t>
            </a:r>
          </a:p>
        </p:txBody>
      </p:sp>
      <p:sp>
        <p:nvSpPr>
          <p:cNvPr id="9" name="Rectangle 8">
            <a:extLst>
              <a:ext uri="{FF2B5EF4-FFF2-40B4-BE49-F238E27FC236}">
                <a16:creationId xmlns:a16="http://schemas.microsoft.com/office/drawing/2014/main" id="{B06CD64D-C4AD-676F-8656-EB68DA782C8A}"/>
              </a:ext>
            </a:extLst>
          </p:cNvPr>
          <p:cNvSpPr/>
          <p:nvPr/>
        </p:nvSpPr>
        <p:spPr>
          <a:xfrm>
            <a:off x="6375042" y="3216498"/>
            <a:ext cx="3593206" cy="425003"/>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Pending Callbacks</a:t>
            </a:r>
          </a:p>
        </p:txBody>
      </p:sp>
      <p:sp>
        <p:nvSpPr>
          <p:cNvPr id="10" name="Rectangle 9">
            <a:extLst>
              <a:ext uri="{FF2B5EF4-FFF2-40B4-BE49-F238E27FC236}">
                <a16:creationId xmlns:a16="http://schemas.microsoft.com/office/drawing/2014/main" id="{8669A00C-30C0-D662-9EDB-E9F68A7DFFF1}"/>
              </a:ext>
            </a:extLst>
          </p:cNvPr>
          <p:cNvSpPr/>
          <p:nvPr/>
        </p:nvSpPr>
        <p:spPr>
          <a:xfrm>
            <a:off x="6375042" y="3804633"/>
            <a:ext cx="3593206" cy="80278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Executed I/O related callbacks that were deferred</a:t>
            </a:r>
          </a:p>
        </p:txBody>
      </p:sp>
      <p:sp>
        <p:nvSpPr>
          <p:cNvPr id="11" name="Rectangle 10">
            <a:extLst>
              <a:ext uri="{FF2B5EF4-FFF2-40B4-BE49-F238E27FC236}">
                <a16:creationId xmlns:a16="http://schemas.microsoft.com/office/drawing/2014/main" id="{4615FC9B-95C8-B38C-3A06-E25562E58502}"/>
              </a:ext>
            </a:extLst>
          </p:cNvPr>
          <p:cNvSpPr/>
          <p:nvPr/>
        </p:nvSpPr>
        <p:spPr>
          <a:xfrm>
            <a:off x="5298348" y="4960171"/>
            <a:ext cx="3593206" cy="425003"/>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Poll</a:t>
            </a:r>
          </a:p>
        </p:txBody>
      </p:sp>
      <p:sp>
        <p:nvSpPr>
          <p:cNvPr id="12" name="Rectangle 11">
            <a:extLst>
              <a:ext uri="{FF2B5EF4-FFF2-40B4-BE49-F238E27FC236}">
                <a16:creationId xmlns:a16="http://schemas.microsoft.com/office/drawing/2014/main" id="{426DB7D0-B8EA-8826-4404-669506D76CBE}"/>
              </a:ext>
            </a:extLst>
          </p:cNvPr>
          <p:cNvSpPr/>
          <p:nvPr/>
        </p:nvSpPr>
        <p:spPr>
          <a:xfrm>
            <a:off x="5298348" y="5548306"/>
            <a:ext cx="3593206" cy="80278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Retrive</a:t>
            </a:r>
            <a:r>
              <a:rPr lang="en-US" dirty="0"/>
              <a:t> new I/O events,</a:t>
            </a:r>
          </a:p>
          <a:p>
            <a:pPr algn="ctr"/>
            <a:r>
              <a:rPr lang="en-US" dirty="0"/>
              <a:t>Execute their callbacks</a:t>
            </a:r>
          </a:p>
        </p:txBody>
      </p:sp>
      <p:sp>
        <p:nvSpPr>
          <p:cNvPr id="13" name="Rectangle 12">
            <a:extLst>
              <a:ext uri="{FF2B5EF4-FFF2-40B4-BE49-F238E27FC236}">
                <a16:creationId xmlns:a16="http://schemas.microsoft.com/office/drawing/2014/main" id="{37797BB8-85EC-6166-EE55-4EDCF5EF4DD1}"/>
              </a:ext>
            </a:extLst>
          </p:cNvPr>
          <p:cNvSpPr/>
          <p:nvPr/>
        </p:nvSpPr>
        <p:spPr>
          <a:xfrm>
            <a:off x="930263" y="5089127"/>
            <a:ext cx="3593206" cy="425003"/>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a:t>
            </a:r>
          </a:p>
        </p:txBody>
      </p:sp>
      <p:sp>
        <p:nvSpPr>
          <p:cNvPr id="14" name="Rectangle 13">
            <a:extLst>
              <a:ext uri="{FF2B5EF4-FFF2-40B4-BE49-F238E27FC236}">
                <a16:creationId xmlns:a16="http://schemas.microsoft.com/office/drawing/2014/main" id="{0CDCC860-E0A2-538E-A029-590315AF0A3C}"/>
              </a:ext>
            </a:extLst>
          </p:cNvPr>
          <p:cNvSpPr/>
          <p:nvPr/>
        </p:nvSpPr>
        <p:spPr>
          <a:xfrm>
            <a:off x="930263" y="5677262"/>
            <a:ext cx="3593206" cy="80278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Execute </a:t>
            </a:r>
            <a:r>
              <a:rPr lang="en-US" dirty="0" err="1"/>
              <a:t>setImmediate</a:t>
            </a:r>
            <a:r>
              <a:rPr lang="en-US" dirty="0"/>
              <a:t>()</a:t>
            </a:r>
          </a:p>
          <a:p>
            <a:pPr algn="ctr"/>
            <a:r>
              <a:rPr lang="en-US" dirty="0"/>
              <a:t>callbacks</a:t>
            </a:r>
          </a:p>
        </p:txBody>
      </p:sp>
      <p:sp>
        <p:nvSpPr>
          <p:cNvPr id="15" name="Rectangle 14">
            <a:extLst>
              <a:ext uri="{FF2B5EF4-FFF2-40B4-BE49-F238E27FC236}">
                <a16:creationId xmlns:a16="http://schemas.microsoft.com/office/drawing/2014/main" id="{4CE10369-B001-8A03-38FF-4E92D5851124}"/>
              </a:ext>
            </a:extLst>
          </p:cNvPr>
          <p:cNvSpPr/>
          <p:nvPr/>
        </p:nvSpPr>
        <p:spPr>
          <a:xfrm>
            <a:off x="427149" y="3379630"/>
            <a:ext cx="3593206" cy="425003"/>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Close Callbacks</a:t>
            </a:r>
          </a:p>
        </p:txBody>
      </p:sp>
      <p:sp>
        <p:nvSpPr>
          <p:cNvPr id="16" name="Rectangle 15">
            <a:extLst>
              <a:ext uri="{FF2B5EF4-FFF2-40B4-BE49-F238E27FC236}">
                <a16:creationId xmlns:a16="http://schemas.microsoft.com/office/drawing/2014/main" id="{76CFF353-5263-AAAE-E5D7-B677F43518DD}"/>
              </a:ext>
            </a:extLst>
          </p:cNvPr>
          <p:cNvSpPr/>
          <p:nvPr/>
        </p:nvSpPr>
        <p:spPr>
          <a:xfrm>
            <a:off x="427149" y="3967765"/>
            <a:ext cx="3593206" cy="80278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Execute all ‘close’ event callbacks</a:t>
            </a:r>
          </a:p>
        </p:txBody>
      </p:sp>
      <p:sp>
        <p:nvSpPr>
          <p:cNvPr id="17" name="Rectangle 16">
            <a:extLst>
              <a:ext uri="{FF2B5EF4-FFF2-40B4-BE49-F238E27FC236}">
                <a16:creationId xmlns:a16="http://schemas.microsoft.com/office/drawing/2014/main" id="{D34B74D6-47F9-8E0F-3C49-5E588A331014}"/>
              </a:ext>
            </a:extLst>
          </p:cNvPr>
          <p:cNvSpPr/>
          <p:nvPr/>
        </p:nvSpPr>
        <p:spPr>
          <a:xfrm>
            <a:off x="497079" y="1634604"/>
            <a:ext cx="3593206" cy="425003"/>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Process.exit</a:t>
            </a:r>
            <a:endParaRPr lang="en-US" dirty="0"/>
          </a:p>
        </p:txBody>
      </p:sp>
    </p:spTree>
    <p:extLst>
      <p:ext uri="{BB962C8B-B14F-4D97-AF65-F5344CB8AC3E}">
        <p14:creationId xmlns:p14="http://schemas.microsoft.com/office/powerpoint/2010/main" val="2605263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6675A-7670-25D6-423B-BEA64FD8D2E3}"/>
              </a:ext>
            </a:extLst>
          </p:cNvPr>
          <p:cNvSpPr>
            <a:spLocks noGrp="1"/>
          </p:cNvSpPr>
          <p:nvPr>
            <p:ph type="title"/>
          </p:nvPr>
        </p:nvSpPr>
        <p:spPr>
          <a:xfrm>
            <a:off x="838200" y="365126"/>
            <a:ext cx="10515600" cy="562154"/>
          </a:xfrm>
        </p:spPr>
        <p:txBody>
          <a:bodyPr>
            <a:normAutofit fontScale="90000"/>
          </a:bodyPr>
          <a:lstStyle/>
          <a:p>
            <a:r>
              <a:rPr lang="en-US" dirty="0"/>
              <a:t>Module Summary</a:t>
            </a:r>
          </a:p>
        </p:txBody>
      </p:sp>
      <p:grpSp>
        <p:nvGrpSpPr>
          <p:cNvPr id="6" name="Group 5">
            <a:extLst>
              <a:ext uri="{FF2B5EF4-FFF2-40B4-BE49-F238E27FC236}">
                <a16:creationId xmlns:a16="http://schemas.microsoft.com/office/drawing/2014/main" id="{371B5AEA-7B36-CBB9-3427-32CBEA6CCD74}"/>
              </a:ext>
            </a:extLst>
          </p:cNvPr>
          <p:cNvGrpSpPr/>
          <p:nvPr/>
        </p:nvGrpSpPr>
        <p:grpSpPr>
          <a:xfrm>
            <a:off x="1004552" y="927280"/>
            <a:ext cx="4134118" cy="695456"/>
            <a:chOff x="1004552" y="927280"/>
            <a:chExt cx="4134118" cy="695456"/>
          </a:xfrm>
        </p:grpSpPr>
        <p:sp>
          <p:nvSpPr>
            <p:cNvPr id="4" name="Rectangle 3">
              <a:extLst>
                <a:ext uri="{FF2B5EF4-FFF2-40B4-BE49-F238E27FC236}">
                  <a16:creationId xmlns:a16="http://schemas.microsoft.com/office/drawing/2014/main" id="{70F1D7BD-AF9D-9DB2-41CE-BE9A481CFD8E}"/>
                </a:ext>
              </a:extLst>
            </p:cNvPr>
            <p:cNvSpPr/>
            <p:nvPr/>
          </p:nvSpPr>
          <p:spPr>
            <a:xfrm>
              <a:off x="1004552" y="927280"/>
              <a:ext cx="4134118" cy="347728"/>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the Web Works</a:t>
              </a:r>
            </a:p>
          </p:txBody>
        </p:sp>
        <p:sp>
          <p:nvSpPr>
            <p:cNvPr id="5" name="Rectangle 4">
              <a:extLst>
                <a:ext uri="{FF2B5EF4-FFF2-40B4-BE49-F238E27FC236}">
                  <a16:creationId xmlns:a16="http://schemas.microsoft.com/office/drawing/2014/main" id="{CA41826A-D01D-2356-56CC-339B0AFD2607}"/>
                </a:ext>
              </a:extLst>
            </p:cNvPr>
            <p:cNvSpPr/>
            <p:nvPr/>
          </p:nvSpPr>
          <p:spPr>
            <a:xfrm>
              <a:off x="1004552" y="1275008"/>
              <a:ext cx="4134118" cy="3477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Client =&gt; Request =&gt; Server =&gt;Response =&gt;Client</a:t>
              </a:r>
            </a:p>
          </p:txBody>
        </p:sp>
      </p:grpSp>
      <p:sp>
        <p:nvSpPr>
          <p:cNvPr id="8" name="Rectangle 7">
            <a:extLst>
              <a:ext uri="{FF2B5EF4-FFF2-40B4-BE49-F238E27FC236}">
                <a16:creationId xmlns:a16="http://schemas.microsoft.com/office/drawing/2014/main" id="{FD4E535C-747B-7568-6BC5-F1E3EFCC2E54}"/>
              </a:ext>
            </a:extLst>
          </p:cNvPr>
          <p:cNvSpPr/>
          <p:nvPr/>
        </p:nvSpPr>
        <p:spPr>
          <a:xfrm>
            <a:off x="1004552" y="1931832"/>
            <a:ext cx="4134118" cy="400856"/>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 Lifecycle &amp; Event Loop</a:t>
            </a:r>
          </a:p>
        </p:txBody>
      </p:sp>
      <p:sp>
        <p:nvSpPr>
          <p:cNvPr id="9" name="Rectangle 8">
            <a:extLst>
              <a:ext uri="{FF2B5EF4-FFF2-40B4-BE49-F238E27FC236}">
                <a16:creationId xmlns:a16="http://schemas.microsoft.com/office/drawing/2014/main" id="{4A898C74-3690-410C-0B4C-C6EAB4A94021}"/>
              </a:ext>
            </a:extLst>
          </p:cNvPr>
          <p:cNvSpPr/>
          <p:nvPr/>
        </p:nvSpPr>
        <p:spPr>
          <a:xfrm>
            <a:off x="1004552" y="2332688"/>
            <a:ext cx="4134118" cy="112287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Node.js runs non-blocking </a:t>
            </a:r>
            <a:r>
              <a:rPr lang="en-US" sz="1400" dirty="0" err="1">
                <a:ln w="0"/>
                <a:solidFill>
                  <a:schemeClr val="tx1"/>
                </a:solidFill>
                <a:effectLst>
                  <a:outerShdw blurRad="38100" dist="19050" dir="2700000" algn="tl" rotWithShape="0">
                    <a:schemeClr val="dk1">
                      <a:alpha val="40000"/>
                    </a:schemeClr>
                  </a:outerShdw>
                </a:effectLst>
              </a:rPr>
              <a:t>js</a:t>
            </a:r>
            <a:r>
              <a:rPr lang="en-US" sz="1400" dirty="0">
                <a:ln w="0"/>
                <a:solidFill>
                  <a:schemeClr val="tx1"/>
                </a:solidFill>
                <a:effectLst>
                  <a:outerShdw blurRad="38100" dist="19050" dir="2700000" algn="tl" rotWithShape="0">
                    <a:schemeClr val="dk1">
                      <a:alpha val="40000"/>
                    </a:schemeClr>
                  </a:outerShdw>
                </a:effectLst>
              </a:rPr>
              <a:t> code and uses and event-driven code (“Event Loop”) for running our logic.</a:t>
            </a:r>
          </a:p>
          <a:p>
            <a:pPr algn="ctr"/>
            <a:r>
              <a:rPr lang="en-US" sz="1400" dirty="0">
                <a:ln w="0"/>
                <a:solidFill>
                  <a:schemeClr val="tx1"/>
                </a:solidFill>
                <a:effectLst>
                  <a:outerShdw blurRad="38100" dist="19050" dir="2700000" algn="tl" rotWithShape="0">
                    <a:schemeClr val="dk1">
                      <a:alpha val="40000"/>
                    </a:schemeClr>
                  </a:outerShdw>
                </a:effectLst>
              </a:rPr>
              <a:t>A Node program exits as soon as there is no more work to do</a:t>
            </a:r>
          </a:p>
          <a:p>
            <a:pPr algn="ctr"/>
            <a:r>
              <a:rPr lang="en-US" sz="1200" dirty="0">
                <a:ln w="0"/>
                <a:solidFill>
                  <a:schemeClr val="tx1"/>
                </a:solidFill>
                <a:effectLst>
                  <a:outerShdw blurRad="38100" dist="19050" dir="2700000" algn="tl" rotWithShape="0">
                    <a:schemeClr val="dk1">
                      <a:alpha val="40000"/>
                    </a:schemeClr>
                  </a:outerShdw>
                </a:effectLst>
              </a:rPr>
              <a:t>Note: The </a:t>
            </a:r>
            <a:r>
              <a:rPr lang="en-US" sz="1200" dirty="0" err="1">
                <a:ln w="0"/>
                <a:solidFill>
                  <a:schemeClr val="tx1"/>
                </a:solidFill>
                <a:effectLst>
                  <a:outerShdw blurRad="38100" dist="19050" dir="2700000" algn="tl" rotWithShape="0">
                    <a:schemeClr val="dk1">
                      <a:alpha val="40000"/>
                    </a:schemeClr>
                  </a:outerShdw>
                </a:effectLst>
              </a:rPr>
              <a:t>createServer</a:t>
            </a:r>
            <a:r>
              <a:rPr lang="en-US" sz="1200" dirty="0">
                <a:ln w="0"/>
                <a:solidFill>
                  <a:schemeClr val="tx1"/>
                </a:solidFill>
                <a:effectLst>
                  <a:outerShdw blurRad="38100" dist="19050" dir="2700000" algn="tl" rotWithShape="0">
                    <a:schemeClr val="dk1">
                      <a:alpha val="40000"/>
                    </a:schemeClr>
                  </a:outerShdw>
                </a:effectLst>
              </a:rPr>
              <a:t>() event never finishes by default</a:t>
            </a:r>
          </a:p>
        </p:txBody>
      </p:sp>
      <p:grpSp>
        <p:nvGrpSpPr>
          <p:cNvPr id="14" name="Group 13">
            <a:extLst>
              <a:ext uri="{FF2B5EF4-FFF2-40B4-BE49-F238E27FC236}">
                <a16:creationId xmlns:a16="http://schemas.microsoft.com/office/drawing/2014/main" id="{10898198-D16B-B6F9-C42A-87D23720B967}"/>
              </a:ext>
            </a:extLst>
          </p:cNvPr>
          <p:cNvGrpSpPr/>
          <p:nvPr/>
        </p:nvGrpSpPr>
        <p:grpSpPr>
          <a:xfrm>
            <a:off x="1004552" y="3655992"/>
            <a:ext cx="2125014" cy="1523732"/>
            <a:chOff x="1004552" y="3655992"/>
            <a:chExt cx="4134118" cy="1523732"/>
          </a:xfrm>
        </p:grpSpPr>
        <p:sp>
          <p:nvSpPr>
            <p:cNvPr id="10" name="Rectangle 9">
              <a:extLst>
                <a:ext uri="{FF2B5EF4-FFF2-40B4-BE49-F238E27FC236}">
                  <a16:creationId xmlns:a16="http://schemas.microsoft.com/office/drawing/2014/main" id="{DF321D4B-17B3-05B1-5E9C-28B20B114690}"/>
                </a:ext>
              </a:extLst>
            </p:cNvPr>
            <p:cNvSpPr/>
            <p:nvPr/>
          </p:nvSpPr>
          <p:spPr>
            <a:xfrm>
              <a:off x="1004552" y="3655992"/>
              <a:ext cx="4134118" cy="400856"/>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Asynchronous Code</a:t>
              </a:r>
            </a:p>
          </p:txBody>
        </p:sp>
        <p:sp>
          <p:nvSpPr>
            <p:cNvPr id="11" name="Rectangle 10">
              <a:extLst>
                <a:ext uri="{FF2B5EF4-FFF2-40B4-BE49-F238E27FC236}">
                  <a16:creationId xmlns:a16="http://schemas.microsoft.com/office/drawing/2014/main" id="{26F02512-BCB3-207C-ECA6-250C21925A5D}"/>
                </a:ext>
              </a:extLst>
            </p:cNvPr>
            <p:cNvSpPr/>
            <p:nvPr/>
          </p:nvSpPr>
          <p:spPr>
            <a:xfrm>
              <a:off x="1004552" y="4056848"/>
              <a:ext cx="4134118" cy="112287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JS code is non-blocking</a:t>
              </a:r>
            </a:p>
            <a:p>
              <a:pPr algn="ctr"/>
              <a:r>
                <a:rPr lang="en-US" sz="1400" dirty="0">
                  <a:ln w="0"/>
                  <a:solidFill>
                    <a:schemeClr val="tx1"/>
                  </a:solidFill>
                  <a:effectLst>
                    <a:outerShdw blurRad="38100" dist="19050" dir="2700000" algn="tl" rotWithShape="0">
                      <a:schemeClr val="dk1">
                        <a:alpha val="40000"/>
                      </a:schemeClr>
                    </a:outerShdw>
                  </a:effectLst>
                </a:rPr>
                <a:t>Use callbacks and events =&gt; Order changes!</a:t>
              </a:r>
              <a:endParaRPr lang="en-US" sz="1200" dirty="0">
                <a:ln w="0"/>
                <a:solidFill>
                  <a:schemeClr val="tx1"/>
                </a:solidFill>
                <a:effectLst>
                  <a:outerShdw blurRad="38100" dist="19050" dir="2700000" algn="tl" rotWithShape="0">
                    <a:schemeClr val="dk1">
                      <a:alpha val="40000"/>
                    </a:schemeClr>
                  </a:outerShdw>
                </a:effectLst>
              </a:endParaRPr>
            </a:p>
          </p:txBody>
        </p:sp>
      </p:grpSp>
      <p:grpSp>
        <p:nvGrpSpPr>
          <p:cNvPr id="15" name="Group 14">
            <a:extLst>
              <a:ext uri="{FF2B5EF4-FFF2-40B4-BE49-F238E27FC236}">
                <a16:creationId xmlns:a16="http://schemas.microsoft.com/office/drawing/2014/main" id="{5B643925-F594-D65E-E8D2-BF484095616A}"/>
              </a:ext>
            </a:extLst>
          </p:cNvPr>
          <p:cNvGrpSpPr/>
          <p:nvPr/>
        </p:nvGrpSpPr>
        <p:grpSpPr>
          <a:xfrm>
            <a:off x="3554569" y="3655992"/>
            <a:ext cx="2374005" cy="1523732"/>
            <a:chOff x="5406980" y="3655992"/>
            <a:chExt cx="4192073" cy="1523732"/>
          </a:xfrm>
        </p:grpSpPr>
        <p:sp>
          <p:nvSpPr>
            <p:cNvPr id="12" name="Rectangle 11">
              <a:extLst>
                <a:ext uri="{FF2B5EF4-FFF2-40B4-BE49-F238E27FC236}">
                  <a16:creationId xmlns:a16="http://schemas.microsoft.com/office/drawing/2014/main" id="{D234F183-AC8C-984D-798C-AF414CADE337}"/>
                </a:ext>
              </a:extLst>
            </p:cNvPr>
            <p:cNvSpPr/>
            <p:nvPr/>
          </p:nvSpPr>
          <p:spPr>
            <a:xfrm>
              <a:off x="5406980" y="3655992"/>
              <a:ext cx="4134118" cy="400856"/>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&amp; Responses</a:t>
              </a:r>
            </a:p>
          </p:txBody>
        </p:sp>
        <p:sp>
          <p:nvSpPr>
            <p:cNvPr id="13" name="Rectangle 12">
              <a:extLst>
                <a:ext uri="{FF2B5EF4-FFF2-40B4-BE49-F238E27FC236}">
                  <a16:creationId xmlns:a16="http://schemas.microsoft.com/office/drawing/2014/main" id="{C73C311A-69B2-C36A-7256-4BAE87D44919}"/>
                </a:ext>
              </a:extLst>
            </p:cNvPr>
            <p:cNvSpPr/>
            <p:nvPr/>
          </p:nvSpPr>
          <p:spPr>
            <a:xfrm>
              <a:off x="5464935" y="4056848"/>
              <a:ext cx="4134118" cy="112287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Parse request data in chunks (Streams &amp; Buffers)</a:t>
              </a:r>
            </a:p>
            <a:p>
              <a:pPr algn="ctr"/>
              <a:r>
                <a:rPr lang="en-US" sz="1400" dirty="0">
                  <a:ln w="0"/>
                  <a:solidFill>
                    <a:schemeClr val="tx1"/>
                  </a:solidFill>
                  <a:effectLst>
                    <a:outerShdw blurRad="38100" dist="19050" dir="2700000" algn="tl" rotWithShape="0">
                      <a:schemeClr val="dk1">
                        <a:alpha val="40000"/>
                      </a:schemeClr>
                    </a:outerShdw>
                  </a:effectLst>
                </a:rPr>
                <a:t>Avoid “Double responses”</a:t>
              </a:r>
              <a:endParaRPr lang="en-US" sz="1200" dirty="0">
                <a:ln w="0"/>
                <a:solidFill>
                  <a:schemeClr val="tx1"/>
                </a:solidFill>
                <a:effectLst>
                  <a:outerShdw blurRad="38100" dist="19050" dir="2700000" algn="tl" rotWithShape="0">
                    <a:schemeClr val="dk1">
                      <a:alpha val="40000"/>
                    </a:schemeClr>
                  </a:outerShdw>
                </a:effectLst>
              </a:endParaRPr>
            </a:p>
          </p:txBody>
        </p:sp>
      </p:grpSp>
      <p:sp>
        <p:nvSpPr>
          <p:cNvPr id="16" name="Rectangle 15">
            <a:extLst>
              <a:ext uri="{FF2B5EF4-FFF2-40B4-BE49-F238E27FC236}">
                <a16:creationId xmlns:a16="http://schemas.microsoft.com/office/drawing/2014/main" id="{96C02BFC-FD5A-D39E-8B60-E5F376DD522D}"/>
              </a:ext>
            </a:extLst>
          </p:cNvPr>
          <p:cNvSpPr/>
          <p:nvPr/>
        </p:nvSpPr>
        <p:spPr>
          <a:xfrm>
            <a:off x="6604715" y="667690"/>
            <a:ext cx="4134118" cy="400856"/>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&amp; Core Modules</a:t>
            </a:r>
          </a:p>
        </p:txBody>
      </p:sp>
      <p:sp>
        <p:nvSpPr>
          <p:cNvPr id="17" name="Rectangle 16">
            <a:extLst>
              <a:ext uri="{FF2B5EF4-FFF2-40B4-BE49-F238E27FC236}">
                <a16:creationId xmlns:a16="http://schemas.microsoft.com/office/drawing/2014/main" id="{2D9A31BD-4019-B7DC-7FDC-DDB40932B8CF}"/>
              </a:ext>
            </a:extLst>
          </p:cNvPr>
          <p:cNvSpPr/>
          <p:nvPr/>
        </p:nvSpPr>
        <p:spPr>
          <a:xfrm>
            <a:off x="6604715" y="1068546"/>
            <a:ext cx="4134118" cy="112287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Node.js ships with multiple core modules.(</a:t>
            </a:r>
            <a:r>
              <a:rPr lang="en-US" sz="1400" dirty="0" err="1">
                <a:ln w="0"/>
                <a:solidFill>
                  <a:schemeClr val="tx1"/>
                </a:solidFill>
                <a:effectLst>
                  <a:outerShdw blurRad="38100" dist="19050" dir="2700000" algn="tl" rotWithShape="0">
                    <a:schemeClr val="dk1">
                      <a:alpha val="40000"/>
                    </a:schemeClr>
                  </a:outerShdw>
                </a:effectLst>
              </a:rPr>
              <a:t>http,fs,path</a:t>
            </a:r>
            <a:r>
              <a:rPr lang="en-US" sz="1400" dirty="0">
                <a:ln w="0"/>
                <a:solidFill>
                  <a:schemeClr val="tx1"/>
                </a:solidFill>
                <a:effectLst>
                  <a:outerShdw blurRad="38100" dist="19050" dir="2700000" algn="tl" rotWithShape="0">
                    <a:schemeClr val="dk1">
                      <a:alpha val="40000"/>
                    </a:schemeClr>
                  </a:outerShdw>
                </a:effectLst>
              </a:rPr>
              <a:t>,…)</a:t>
            </a:r>
          </a:p>
          <a:p>
            <a:pPr algn="ctr"/>
            <a:r>
              <a:rPr lang="en-US" sz="1400" dirty="0">
                <a:ln w="0"/>
                <a:solidFill>
                  <a:schemeClr val="tx1"/>
                </a:solidFill>
                <a:effectLst>
                  <a:outerShdw blurRad="38100" dist="19050" dir="2700000" algn="tl" rotWithShape="0">
                    <a:schemeClr val="dk1">
                      <a:alpha val="40000"/>
                    </a:schemeClr>
                  </a:outerShdw>
                </a:effectLst>
              </a:rPr>
              <a:t>Core modules can be imported into any file to be used there</a:t>
            </a:r>
          </a:p>
          <a:p>
            <a:pPr algn="ctr"/>
            <a:r>
              <a:rPr lang="en-US" sz="1400" dirty="0">
                <a:ln w="0"/>
                <a:solidFill>
                  <a:schemeClr val="tx1"/>
                </a:solidFill>
                <a:effectLst>
                  <a:outerShdw blurRad="38100" dist="19050" dir="2700000" algn="tl" rotWithShape="0">
                    <a:schemeClr val="dk1">
                      <a:alpha val="40000"/>
                    </a:schemeClr>
                  </a:outerShdw>
                </a:effectLst>
              </a:rPr>
              <a:t>Import via require(‘module’)</a:t>
            </a:r>
            <a:endParaRPr lang="en-US" sz="1200" dirty="0">
              <a:ln w="0"/>
              <a:solidFill>
                <a:schemeClr val="tx1"/>
              </a:solidFill>
              <a:effectLst>
                <a:outerShdw blurRad="38100" dist="19050" dir="2700000" algn="tl" rotWithShape="0">
                  <a:schemeClr val="dk1">
                    <a:alpha val="40000"/>
                  </a:schemeClr>
                </a:outerShdw>
              </a:effectLst>
            </a:endParaRPr>
          </a:p>
        </p:txBody>
      </p:sp>
      <p:sp>
        <p:nvSpPr>
          <p:cNvPr id="18" name="Rectangle 17">
            <a:extLst>
              <a:ext uri="{FF2B5EF4-FFF2-40B4-BE49-F238E27FC236}">
                <a16:creationId xmlns:a16="http://schemas.microsoft.com/office/drawing/2014/main" id="{7307337A-28E2-F82D-C3D1-48EB1E298630}"/>
              </a:ext>
            </a:extLst>
          </p:cNvPr>
          <p:cNvSpPr/>
          <p:nvPr/>
        </p:nvSpPr>
        <p:spPr>
          <a:xfrm>
            <a:off x="6604715" y="2560887"/>
            <a:ext cx="4134118" cy="400856"/>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Node Module System</a:t>
            </a:r>
          </a:p>
        </p:txBody>
      </p:sp>
      <p:sp>
        <p:nvSpPr>
          <p:cNvPr id="19" name="Rectangle 18">
            <a:extLst>
              <a:ext uri="{FF2B5EF4-FFF2-40B4-BE49-F238E27FC236}">
                <a16:creationId xmlns:a16="http://schemas.microsoft.com/office/drawing/2014/main" id="{E97834A6-72E4-C1CF-9C87-E431A3A2F234}"/>
              </a:ext>
            </a:extLst>
          </p:cNvPr>
          <p:cNvSpPr/>
          <p:nvPr/>
        </p:nvSpPr>
        <p:spPr>
          <a:xfrm>
            <a:off x="6604715" y="2961743"/>
            <a:ext cx="4134118" cy="24860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Import via require(‘./path-to-file’) for custom files or require(‘module</a:t>
            </a:r>
            <a:r>
              <a:rPr lang="en-US" sz="1600" dirty="0">
                <a:ln w="0"/>
                <a:solidFill>
                  <a:schemeClr val="tx1"/>
                </a:solidFill>
                <a:effectLst>
                  <a:outerShdw blurRad="38100" dist="19050" dir="2700000" algn="tl" rotWithShape="0">
                    <a:schemeClr val="dk1">
                      <a:alpha val="40000"/>
                    </a:schemeClr>
                  </a:outerShdw>
                </a:effectLst>
              </a:rPr>
              <a:t>’) for core &amp; </a:t>
            </a:r>
            <a:r>
              <a:rPr lang="en-US" sz="1600" dirty="0" err="1">
                <a:ln w="0"/>
                <a:solidFill>
                  <a:schemeClr val="tx1"/>
                </a:solidFill>
                <a:effectLst>
                  <a:outerShdw blurRad="38100" dist="19050" dir="2700000" algn="tl" rotWithShape="0">
                    <a:schemeClr val="dk1">
                      <a:alpha val="40000"/>
                    </a:schemeClr>
                  </a:outerShdw>
                </a:effectLst>
              </a:rPr>
              <a:t>third&amp;party</a:t>
            </a:r>
            <a:r>
              <a:rPr lang="en-US" sz="1600" dirty="0">
                <a:ln w="0"/>
                <a:solidFill>
                  <a:schemeClr val="tx1"/>
                </a:solidFill>
                <a:effectLst>
                  <a:outerShdw blurRad="38100" dist="19050" dir="2700000" algn="tl" rotWithShape="0">
                    <a:schemeClr val="dk1">
                      <a:alpha val="40000"/>
                    </a:schemeClr>
                  </a:outerShdw>
                </a:effectLst>
              </a:rPr>
              <a:t> modules</a:t>
            </a:r>
          </a:p>
          <a:p>
            <a:pPr algn="ctr"/>
            <a:r>
              <a:rPr lang="en-US" sz="1600" dirty="0">
                <a:ln w="0"/>
                <a:solidFill>
                  <a:schemeClr val="tx1"/>
                </a:solidFill>
                <a:effectLst>
                  <a:outerShdw blurRad="38100" dist="19050" dir="2700000" algn="tl" rotWithShape="0">
                    <a:schemeClr val="dk1">
                      <a:alpha val="40000"/>
                    </a:schemeClr>
                  </a:outerShdw>
                </a:effectLst>
              </a:rPr>
              <a:t>Export via </a:t>
            </a:r>
            <a:r>
              <a:rPr lang="en-US" sz="1600" dirty="0" err="1">
                <a:ln w="0"/>
                <a:solidFill>
                  <a:schemeClr val="tx1"/>
                </a:solidFill>
                <a:effectLst>
                  <a:outerShdw blurRad="38100" dist="19050" dir="2700000" algn="tl" rotWithShape="0">
                    <a:schemeClr val="dk1">
                      <a:alpha val="40000"/>
                    </a:schemeClr>
                  </a:outerShdw>
                </a:effectLst>
              </a:rPr>
              <a:t>modules.exports</a:t>
            </a:r>
            <a:r>
              <a:rPr lang="en-US" sz="1600" dirty="0">
                <a:ln w="0"/>
                <a:solidFill>
                  <a:schemeClr val="tx1"/>
                </a:solidFill>
                <a:effectLst>
                  <a:outerShdw blurRad="38100" dist="19050" dir="2700000" algn="tl" rotWithShape="0">
                    <a:schemeClr val="dk1">
                      <a:alpha val="40000"/>
                    </a:schemeClr>
                  </a:outerShdw>
                </a:effectLst>
              </a:rPr>
              <a:t> or just exports (for multiple exports)</a:t>
            </a: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27393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odeJs Development Services Reviews 2022: Details, Pricing, &amp; Features | G2">
            <a:extLst>
              <a:ext uri="{FF2B5EF4-FFF2-40B4-BE49-F238E27FC236}">
                <a16:creationId xmlns:a16="http://schemas.microsoft.com/office/drawing/2014/main" id="{1CFD14EA-4BC6-D7CE-2463-B0C9D0CA87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9625" y="779308"/>
            <a:ext cx="2952750" cy="15525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8 (JavaScript engine) - Wikipedia">
            <a:extLst>
              <a:ext uri="{FF2B5EF4-FFF2-40B4-BE49-F238E27FC236}">
                <a16:creationId xmlns:a16="http://schemas.microsoft.com/office/drawing/2014/main" id="{45712D55-4AB5-D5D2-3714-04527C43F7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7563" y="2969545"/>
            <a:ext cx="1237785" cy="123778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at is JavaScript?">
            <a:extLst>
              <a:ext uri="{FF2B5EF4-FFF2-40B4-BE49-F238E27FC236}">
                <a16:creationId xmlns:a16="http://schemas.microsoft.com/office/drawing/2014/main" id="{5212BE1B-1B4B-FA7B-F0EE-A7D15E28D2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7107" y="4526118"/>
            <a:ext cx="1714500" cy="1714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31977CF-5C87-DDDF-2AD9-494271E27B11}"/>
              </a:ext>
            </a:extLst>
          </p:cNvPr>
          <p:cNvSpPr/>
          <p:nvPr/>
        </p:nvSpPr>
        <p:spPr>
          <a:xfrm>
            <a:off x="579549" y="3221796"/>
            <a:ext cx="1584102" cy="789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 name="Arrow: Right 4">
            <a:extLst>
              <a:ext uri="{FF2B5EF4-FFF2-40B4-BE49-F238E27FC236}">
                <a16:creationId xmlns:a16="http://schemas.microsoft.com/office/drawing/2014/main" id="{5244BC55-A11C-07BA-C970-B31341AE585E}"/>
              </a:ext>
            </a:extLst>
          </p:cNvPr>
          <p:cNvSpPr/>
          <p:nvPr/>
        </p:nvSpPr>
        <p:spPr>
          <a:xfrm>
            <a:off x="3361386" y="3429000"/>
            <a:ext cx="2115721" cy="5248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FBCE038-BA38-B1E7-5334-4DA3B01F5E3D}"/>
              </a:ext>
            </a:extLst>
          </p:cNvPr>
          <p:cNvSpPr txBox="1"/>
          <p:nvPr/>
        </p:nvSpPr>
        <p:spPr>
          <a:xfrm>
            <a:off x="3631842" y="3279957"/>
            <a:ext cx="1129155" cy="369332"/>
          </a:xfrm>
          <a:prstGeom prst="rect">
            <a:avLst/>
          </a:prstGeom>
          <a:noFill/>
        </p:spPr>
        <p:txBody>
          <a:bodyPr wrap="none" rtlCol="0">
            <a:spAutoFit/>
          </a:bodyPr>
          <a:lstStyle/>
          <a:p>
            <a:r>
              <a:rPr lang="en-US" dirty="0"/>
              <a:t>Written in</a:t>
            </a:r>
          </a:p>
        </p:txBody>
      </p:sp>
      <p:sp>
        <p:nvSpPr>
          <p:cNvPr id="7" name="Arrow: Right 6">
            <a:extLst>
              <a:ext uri="{FF2B5EF4-FFF2-40B4-BE49-F238E27FC236}">
                <a16:creationId xmlns:a16="http://schemas.microsoft.com/office/drawing/2014/main" id="{2D23ADE2-2D34-E340-F5CB-B78183C83A02}"/>
              </a:ext>
            </a:extLst>
          </p:cNvPr>
          <p:cNvSpPr/>
          <p:nvPr/>
        </p:nvSpPr>
        <p:spPr>
          <a:xfrm>
            <a:off x="7191607" y="3258355"/>
            <a:ext cx="1714500" cy="4636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7656B61-5393-0EDA-7C86-8937C72E0726}"/>
              </a:ext>
            </a:extLst>
          </p:cNvPr>
          <p:cNvSpPr txBox="1"/>
          <p:nvPr/>
        </p:nvSpPr>
        <p:spPr>
          <a:xfrm>
            <a:off x="7431002" y="3037130"/>
            <a:ext cx="1296509" cy="369332"/>
          </a:xfrm>
          <a:prstGeom prst="rect">
            <a:avLst/>
          </a:prstGeom>
          <a:noFill/>
        </p:spPr>
        <p:txBody>
          <a:bodyPr wrap="none" rtlCol="0">
            <a:spAutoFit/>
          </a:bodyPr>
          <a:lstStyle/>
          <a:p>
            <a:r>
              <a:rPr lang="en-US" dirty="0"/>
              <a:t>Compiles to</a:t>
            </a:r>
          </a:p>
        </p:txBody>
      </p:sp>
      <p:sp>
        <p:nvSpPr>
          <p:cNvPr id="9" name="Rectangle 8">
            <a:extLst>
              <a:ext uri="{FF2B5EF4-FFF2-40B4-BE49-F238E27FC236}">
                <a16:creationId xmlns:a16="http://schemas.microsoft.com/office/drawing/2014/main" id="{DA409657-6560-66E1-2290-C0F17FBD44B1}"/>
              </a:ext>
            </a:extLst>
          </p:cNvPr>
          <p:cNvSpPr/>
          <p:nvPr/>
        </p:nvSpPr>
        <p:spPr>
          <a:xfrm>
            <a:off x="9382822" y="3114403"/>
            <a:ext cx="1584102" cy="789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Code</a:t>
            </a:r>
          </a:p>
        </p:txBody>
      </p:sp>
      <p:sp>
        <p:nvSpPr>
          <p:cNvPr id="10" name="Arrow: Down 9">
            <a:extLst>
              <a:ext uri="{FF2B5EF4-FFF2-40B4-BE49-F238E27FC236}">
                <a16:creationId xmlns:a16="http://schemas.microsoft.com/office/drawing/2014/main" id="{B9E3FD61-CCDA-8D3C-87FB-7A504A21B5F4}"/>
              </a:ext>
            </a:extLst>
          </p:cNvPr>
          <p:cNvSpPr/>
          <p:nvPr/>
        </p:nvSpPr>
        <p:spPr>
          <a:xfrm>
            <a:off x="6372663" y="2137442"/>
            <a:ext cx="824140" cy="6335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FC1A5E37-0C87-5877-9458-D014EBA99710}"/>
              </a:ext>
            </a:extLst>
          </p:cNvPr>
          <p:cNvSpPr/>
          <p:nvPr/>
        </p:nvSpPr>
        <p:spPr>
          <a:xfrm rot="10800000">
            <a:off x="7191607" y="4011334"/>
            <a:ext cx="780307" cy="9539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D21AC832-40C2-17BE-45F0-39FE5E662DD1}"/>
              </a:ext>
            </a:extLst>
          </p:cNvPr>
          <p:cNvCxnSpPr>
            <a:stCxn id="1026" idx="1"/>
          </p:cNvCxnSpPr>
          <p:nvPr/>
        </p:nvCxnSpPr>
        <p:spPr>
          <a:xfrm flipH="1">
            <a:off x="1390918" y="1555596"/>
            <a:ext cx="3228707" cy="41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2ABFA54-5C9A-863C-F6D9-A7346BC2FFBB}"/>
              </a:ext>
            </a:extLst>
          </p:cNvPr>
          <p:cNvCxnSpPr>
            <a:endCxn id="4" idx="0"/>
          </p:cNvCxnSpPr>
          <p:nvPr/>
        </p:nvCxnSpPr>
        <p:spPr>
          <a:xfrm flipH="1">
            <a:off x="1371600" y="1596980"/>
            <a:ext cx="19318" cy="162481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0370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14197-DD87-3637-CEC5-9DFC6CEF9F0B}"/>
              </a:ext>
            </a:extLst>
          </p:cNvPr>
          <p:cNvSpPr>
            <a:spLocks noGrp="1"/>
          </p:cNvSpPr>
          <p:nvPr>
            <p:ph type="title"/>
          </p:nvPr>
        </p:nvSpPr>
        <p:spPr>
          <a:xfrm>
            <a:off x="838200" y="365125"/>
            <a:ext cx="10515600" cy="407607"/>
          </a:xfrm>
        </p:spPr>
        <p:txBody>
          <a:bodyPr>
            <a:normAutofit fontScale="90000"/>
          </a:bodyPr>
          <a:lstStyle/>
          <a:p>
            <a:r>
              <a:rPr lang="en-US" dirty="0"/>
              <a:t>What is node.js</a:t>
            </a:r>
          </a:p>
        </p:txBody>
      </p:sp>
      <p:sp>
        <p:nvSpPr>
          <p:cNvPr id="3" name="Content Placeholder 2">
            <a:extLst>
              <a:ext uri="{FF2B5EF4-FFF2-40B4-BE49-F238E27FC236}">
                <a16:creationId xmlns:a16="http://schemas.microsoft.com/office/drawing/2014/main" id="{5092B422-A733-1784-D9C7-FDC1AA99779C}"/>
              </a:ext>
            </a:extLst>
          </p:cNvPr>
          <p:cNvSpPr>
            <a:spLocks noGrp="1"/>
          </p:cNvSpPr>
          <p:nvPr>
            <p:ph idx="1"/>
          </p:nvPr>
        </p:nvSpPr>
        <p:spPr>
          <a:xfrm>
            <a:off x="838200" y="1081825"/>
            <a:ext cx="10515600" cy="5095138"/>
          </a:xfrm>
        </p:spPr>
        <p:txBody>
          <a:bodyPr/>
          <a:lstStyle/>
          <a:p>
            <a:pPr>
              <a:lnSpc>
                <a:spcPct val="150000"/>
              </a:lnSpc>
            </a:pPr>
            <a:r>
              <a:rPr lang="en-US" dirty="0"/>
              <a:t>Node.js is an open source.</a:t>
            </a:r>
          </a:p>
          <a:p>
            <a:pPr>
              <a:lnSpc>
                <a:spcPct val="150000"/>
              </a:lnSpc>
            </a:pPr>
            <a:r>
              <a:rPr lang="en-US" dirty="0"/>
              <a:t>Node.js runs on various platforms (Win, </a:t>
            </a:r>
            <a:r>
              <a:rPr lang="en-US" dirty="0" err="1"/>
              <a:t>Liux</a:t>
            </a:r>
            <a:r>
              <a:rPr lang="en-US" dirty="0"/>
              <a:t>, Unix, </a:t>
            </a:r>
            <a:r>
              <a:rPr lang="en-US" dirty="0" err="1"/>
              <a:t>macOSX,etc</a:t>
            </a:r>
            <a:r>
              <a:rPr lang="en-US" dirty="0"/>
              <a:t>).</a:t>
            </a:r>
          </a:p>
          <a:p>
            <a:pPr>
              <a:lnSpc>
                <a:spcPct val="150000"/>
              </a:lnSpc>
            </a:pPr>
            <a:r>
              <a:rPr lang="en-US" dirty="0"/>
              <a:t>Node.js allows you to run JS on the server.</a:t>
            </a:r>
          </a:p>
          <a:p>
            <a:pPr>
              <a:lnSpc>
                <a:spcPct val="150000"/>
              </a:lnSpc>
            </a:pPr>
            <a:r>
              <a:rPr lang="en-US" dirty="0"/>
              <a:t>Node.js can create, open, read, write, delete and close files on the server.</a:t>
            </a:r>
          </a:p>
          <a:p>
            <a:pPr>
              <a:lnSpc>
                <a:spcPct val="150000"/>
              </a:lnSpc>
            </a:pPr>
            <a:r>
              <a:rPr lang="en-US" dirty="0"/>
              <a:t>Easily communicate with database</a:t>
            </a:r>
          </a:p>
        </p:txBody>
      </p:sp>
    </p:spTree>
    <p:extLst>
      <p:ext uri="{BB962C8B-B14F-4D97-AF65-F5344CB8AC3E}">
        <p14:creationId xmlns:p14="http://schemas.microsoft.com/office/powerpoint/2010/main" val="2489203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38B3D-AEB6-F74C-2202-4DE39FC40BCF}"/>
              </a:ext>
            </a:extLst>
          </p:cNvPr>
          <p:cNvSpPr>
            <a:spLocks noGrp="1"/>
          </p:cNvSpPr>
          <p:nvPr>
            <p:ph type="title"/>
          </p:nvPr>
        </p:nvSpPr>
        <p:spPr>
          <a:xfrm>
            <a:off x="838200" y="365126"/>
            <a:ext cx="10515600" cy="832610"/>
          </a:xfrm>
        </p:spPr>
        <p:txBody>
          <a:bodyPr/>
          <a:lstStyle/>
          <a:p>
            <a:r>
              <a:rPr lang="en-US" dirty="0"/>
              <a:t>Why Node.js?</a:t>
            </a:r>
          </a:p>
        </p:txBody>
      </p:sp>
      <p:sp>
        <p:nvSpPr>
          <p:cNvPr id="3" name="Content Placeholder 2">
            <a:extLst>
              <a:ext uri="{FF2B5EF4-FFF2-40B4-BE49-F238E27FC236}">
                <a16:creationId xmlns:a16="http://schemas.microsoft.com/office/drawing/2014/main" id="{086630F0-E41B-3E63-0D5E-CDA0EF58D235}"/>
              </a:ext>
            </a:extLst>
          </p:cNvPr>
          <p:cNvSpPr>
            <a:spLocks noGrp="1"/>
          </p:cNvSpPr>
          <p:nvPr>
            <p:ph idx="1"/>
          </p:nvPr>
        </p:nvSpPr>
        <p:spPr>
          <a:xfrm>
            <a:off x="838200" y="1197736"/>
            <a:ext cx="10515600" cy="4979227"/>
          </a:xfrm>
        </p:spPr>
        <p:txBody>
          <a:bodyPr/>
          <a:lstStyle/>
          <a:p>
            <a:r>
              <a:rPr lang="en-US" dirty="0"/>
              <a:t>Node.js represents a JS everywhere.</a:t>
            </a:r>
          </a:p>
          <a:p>
            <a:endParaRPr lang="en-US" dirty="0"/>
          </a:p>
          <a:p>
            <a:r>
              <a:rPr lang="en-US" dirty="0"/>
              <a:t>Node.js is very fast</a:t>
            </a:r>
          </a:p>
          <a:p>
            <a:pPr lvl="1"/>
            <a:r>
              <a:rPr lang="en-US" dirty="0"/>
              <a:t>Runs on the V8 JS Engine</a:t>
            </a:r>
          </a:p>
          <a:p>
            <a:pPr lvl="1"/>
            <a:r>
              <a:rPr lang="en-US" dirty="0"/>
              <a:t>Single – threaded</a:t>
            </a:r>
          </a:p>
          <a:p>
            <a:pPr lvl="1"/>
            <a:r>
              <a:rPr lang="en-US" dirty="0"/>
              <a:t>Non-Blocking</a:t>
            </a:r>
          </a:p>
          <a:p>
            <a:pPr lvl="1"/>
            <a:r>
              <a:rPr lang="en-US" dirty="0"/>
              <a:t>Asynchronously Programming.</a:t>
            </a:r>
          </a:p>
          <a:p>
            <a:pPr lvl="1"/>
            <a:endParaRPr lang="en-US" dirty="0"/>
          </a:p>
          <a:p>
            <a:r>
              <a:rPr lang="en-US" dirty="0"/>
              <a:t>Eliminates the waiting and simply continues with the next request.</a:t>
            </a:r>
          </a:p>
        </p:txBody>
      </p:sp>
    </p:spTree>
    <p:extLst>
      <p:ext uri="{BB962C8B-B14F-4D97-AF65-F5344CB8AC3E}">
        <p14:creationId xmlns:p14="http://schemas.microsoft.com/office/powerpoint/2010/main" val="2271682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869C7-EBAD-55DD-EF03-4A904DCE0CC2}"/>
              </a:ext>
            </a:extLst>
          </p:cNvPr>
          <p:cNvSpPr>
            <a:spLocks noGrp="1"/>
          </p:cNvSpPr>
          <p:nvPr>
            <p:ph type="title"/>
          </p:nvPr>
        </p:nvSpPr>
        <p:spPr/>
        <p:txBody>
          <a:bodyPr/>
          <a:lstStyle/>
          <a:p>
            <a:r>
              <a:rPr lang="en-US" dirty="0"/>
              <a:t>When to Use Node.js?</a:t>
            </a:r>
          </a:p>
        </p:txBody>
      </p:sp>
      <p:sp>
        <p:nvSpPr>
          <p:cNvPr id="3" name="Content Placeholder 2">
            <a:extLst>
              <a:ext uri="{FF2B5EF4-FFF2-40B4-BE49-F238E27FC236}">
                <a16:creationId xmlns:a16="http://schemas.microsoft.com/office/drawing/2014/main" id="{409D168B-D000-98EF-AACC-8A0D5CC58CE2}"/>
              </a:ext>
            </a:extLst>
          </p:cNvPr>
          <p:cNvSpPr>
            <a:spLocks noGrp="1"/>
          </p:cNvSpPr>
          <p:nvPr>
            <p:ph idx="1"/>
          </p:nvPr>
        </p:nvSpPr>
        <p:spPr/>
        <p:txBody>
          <a:bodyPr/>
          <a:lstStyle/>
          <a:p>
            <a:pPr marL="0" indent="0">
              <a:buNone/>
            </a:pPr>
            <a:r>
              <a:rPr lang="en-US" dirty="0"/>
              <a:t>Node.js is best for usage in streaming or event-based real-time applications like as</a:t>
            </a:r>
          </a:p>
          <a:p>
            <a:r>
              <a:rPr lang="en-US" dirty="0"/>
              <a:t>Chat Applications</a:t>
            </a:r>
          </a:p>
          <a:p>
            <a:r>
              <a:rPr lang="en-US" dirty="0"/>
              <a:t>Game Servers</a:t>
            </a:r>
          </a:p>
          <a:p>
            <a:r>
              <a:rPr lang="en-US" dirty="0"/>
              <a:t>Advertisement Servers</a:t>
            </a:r>
          </a:p>
          <a:p>
            <a:r>
              <a:rPr lang="en-US" dirty="0"/>
              <a:t>Streaming Servers</a:t>
            </a:r>
          </a:p>
          <a:p>
            <a:r>
              <a:rPr lang="en-US" dirty="0"/>
              <a:t>Another Web Application</a:t>
            </a:r>
          </a:p>
        </p:txBody>
      </p:sp>
    </p:spTree>
    <p:extLst>
      <p:ext uri="{BB962C8B-B14F-4D97-AF65-F5344CB8AC3E}">
        <p14:creationId xmlns:p14="http://schemas.microsoft.com/office/powerpoint/2010/main" val="1337597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AFEFD-5A16-ECBE-6E07-90F38BB1F0F4}"/>
              </a:ext>
            </a:extLst>
          </p:cNvPr>
          <p:cNvSpPr>
            <a:spLocks noGrp="1"/>
          </p:cNvSpPr>
          <p:nvPr>
            <p:ph type="title"/>
          </p:nvPr>
        </p:nvSpPr>
        <p:spPr>
          <a:xfrm>
            <a:off x="838200" y="365126"/>
            <a:ext cx="9748234" cy="678064"/>
          </a:xfrm>
        </p:spPr>
        <p:txBody>
          <a:bodyPr>
            <a:normAutofit fontScale="90000"/>
          </a:bodyPr>
          <a:lstStyle/>
          <a:p>
            <a:r>
              <a:rPr lang="en-US" dirty="0"/>
              <a:t>What is V8 JS Engine?</a:t>
            </a:r>
          </a:p>
        </p:txBody>
      </p:sp>
      <p:sp>
        <p:nvSpPr>
          <p:cNvPr id="3" name="Content Placeholder 2">
            <a:extLst>
              <a:ext uri="{FF2B5EF4-FFF2-40B4-BE49-F238E27FC236}">
                <a16:creationId xmlns:a16="http://schemas.microsoft.com/office/drawing/2014/main" id="{9C528DDF-9AC4-6EBE-5707-DC0D505A4AB9}"/>
              </a:ext>
            </a:extLst>
          </p:cNvPr>
          <p:cNvSpPr>
            <a:spLocks noGrp="1"/>
          </p:cNvSpPr>
          <p:nvPr>
            <p:ph idx="1"/>
          </p:nvPr>
        </p:nvSpPr>
        <p:spPr>
          <a:xfrm>
            <a:off x="838200" y="1043190"/>
            <a:ext cx="10515600" cy="5133773"/>
          </a:xfrm>
        </p:spPr>
        <p:txBody>
          <a:bodyPr/>
          <a:lstStyle/>
          <a:p>
            <a:pPr>
              <a:lnSpc>
                <a:spcPct val="200000"/>
              </a:lnSpc>
            </a:pPr>
            <a:r>
              <a:rPr lang="en-US" dirty="0"/>
              <a:t>V8 is the JS execution engine which was initially built for Google Chrome.</a:t>
            </a:r>
          </a:p>
          <a:p>
            <a:pPr>
              <a:lnSpc>
                <a:spcPct val="200000"/>
              </a:lnSpc>
            </a:pPr>
            <a:r>
              <a:rPr lang="en-US" dirty="0"/>
              <a:t>V8 is Google’s open source and written in C++</a:t>
            </a:r>
          </a:p>
          <a:p>
            <a:pPr>
              <a:lnSpc>
                <a:spcPct val="200000"/>
              </a:lnSpc>
            </a:pPr>
            <a:r>
              <a:rPr lang="en-US" dirty="0"/>
              <a:t>V8* compiles JS source code to native machine code.</a:t>
            </a:r>
          </a:p>
          <a:p>
            <a:pPr>
              <a:lnSpc>
                <a:spcPct val="200000"/>
              </a:lnSpc>
            </a:pPr>
            <a:r>
              <a:rPr lang="en-US" dirty="0"/>
              <a:t>The Node.js written in C++</a:t>
            </a:r>
          </a:p>
        </p:txBody>
      </p:sp>
    </p:spTree>
    <p:extLst>
      <p:ext uri="{BB962C8B-B14F-4D97-AF65-F5344CB8AC3E}">
        <p14:creationId xmlns:p14="http://schemas.microsoft.com/office/powerpoint/2010/main" val="1885618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56DB1-F001-10B0-D7FD-DDE156FFED52}"/>
              </a:ext>
            </a:extLst>
          </p:cNvPr>
          <p:cNvSpPr>
            <a:spLocks noGrp="1"/>
          </p:cNvSpPr>
          <p:nvPr>
            <p:ph type="title"/>
          </p:nvPr>
        </p:nvSpPr>
        <p:spPr/>
        <p:txBody>
          <a:bodyPr/>
          <a:lstStyle/>
          <a:p>
            <a:r>
              <a:rPr lang="en-US" dirty="0"/>
              <a:t>What you need to know?</a:t>
            </a:r>
          </a:p>
        </p:txBody>
      </p:sp>
      <p:sp>
        <p:nvSpPr>
          <p:cNvPr id="3" name="Content Placeholder 2">
            <a:extLst>
              <a:ext uri="{FF2B5EF4-FFF2-40B4-BE49-F238E27FC236}">
                <a16:creationId xmlns:a16="http://schemas.microsoft.com/office/drawing/2014/main" id="{8A9C3C70-1B9C-0DBA-2231-6A10DDA4A748}"/>
              </a:ext>
            </a:extLst>
          </p:cNvPr>
          <p:cNvSpPr>
            <a:spLocks noGrp="1"/>
          </p:cNvSpPr>
          <p:nvPr>
            <p:ph idx="1"/>
          </p:nvPr>
        </p:nvSpPr>
        <p:spPr/>
        <p:txBody>
          <a:bodyPr/>
          <a:lstStyle/>
          <a:p>
            <a:r>
              <a:rPr lang="en-US" dirty="0"/>
              <a:t>JavaScript</a:t>
            </a:r>
          </a:p>
          <a:p>
            <a:r>
              <a:rPr lang="en-US" dirty="0"/>
              <a:t>HTML</a:t>
            </a:r>
          </a:p>
        </p:txBody>
      </p:sp>
    </p:spTree>
    <p:extLst>
      <p:ext uri="{BB962C8B-B14F-4D97-AF65-F5344CB8AC3E}">
        <p14:creationId xmlns:p14="http://schemas.microsoft.com/office/powerpoint/2010/main" val="244202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0BD4A-A696-4080-F074-42988EB7B18F}"/>
              </a:ext>
            </a:extLst>
          </p:cNvPr>
          <p:cNvSpPr>
            <a:spLocks noGrp="1"/>
          </p:cNvSpPr>
          <p:nvPr>
            <p:ph type="title"/>
          </p:nvPr>
        </p:nvSpPr>
        <p:spPr>
          <a:xfrm>
            <a:off x="838200" y="365126"/>
            <a:ext cx="10515600" cy="835878"/>
          </a:xfrm>
        </p:spPr>
        <p:txBody>
          <a:bodyPr/>
          <a:lstStyle/>
          <a:p>
            <a:r>
              <a:rPr lang="en-US" dirty="0"/>
              <a:t>Events &amp; Event Emitter</a:t>
            </a:r>
          </a:p>
        </p:txBody>
      </p:sp>
      <p:sp>
        <p:nvSpPr>
          <p:cNvPr id="3" name="Content Placeholder 2">
            <a:extLst>
              <a:ext uri="{FF2B5EF4-FFF2-40B4-BE49-F238E27FC236}">
                <a16:creationId xmlns:a16="http://schemas.microsoft.com/office/drawing/2014/main" id="{0A98EDD5-BAAA-2D25-EADE-9651AFE0243B}"/>
              </a:ext>
            </a:extLst>
          </p:cNvPr>
          <p:cNvSpPr>
            <a:spLocks noGrp="1"/>
          </p:cNvSpPr>
          <p:nvPr>
            <p:ph idx="1"/>
          </p:nvPr>
        </p:nvSpPr>
        <p:spPr>
          <a:xfrm>
            <a:off x="838200" y="1364776"/>
            <a:ext cx="10515600" cy="4812187"/>
          </a:xfrm>
        </p:spPr>
        <p:txBody>
          <a:bodyPr/>
          <a:lstStyle/>
          <a:p>
            <a:endParaRPr lang="en-US" dirty="0"/>
          </a:p>
        </p:txBody>
      </p:sp>
    </p:spTree>
    <p:extLst>
      <p:ext uri="{BB962C8B-B14F-4D97-AF65-F5344CB8AC3E}">
        <p14:creationId xmlns:p14="http://schemas.microsoft.com/office/powerpoint/2010/main" val="2384274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CE1DC-F88C-EF20-C755-F430B02DB9D9}"/>
              </a:ext>
            </a:extLst>
          </p:cNvPr>
          <p:cNvSpPr>
            <a:spLocks noGrp="1"/>
          </p:cNvSpPr>
          <p:nvPr>
            <p:ph type="title"/>
          </p:nvPr>
        </p:nvSpPr>
        <p:spPr/>
        <p:txBody>
          <a:bodyPr/>
          <a:lstStyle/>
          <a:p>
            <a:r>
              <a:rPr lang="en-US" dirty="0"/>
              <a:t>Buffers and Streams</a:t>
            </a:r>
          </a:p>
        </p:txBody>
      </p:sp>
      <p:sp>
        <p:nvSpPr>
          <p:cNvPr id="3" name="Content Placeholder 2">
            <a:extLst>
              <a:ext uri="{FF2B5EF4-FFF2-40B4-BE49-F238E27FC236}">
                <a16:creationId xmlns:a16="http://schemas.microsoft.com/office/drawing/2014/main" id="{CE8DDFDD-8FA3-5D6D-BB03-3A1D75A6CD56}"/>
              </a:ext>
            </a:extLst>
          </p:cNvPr>
          <p:cNvSpPr>
            <a:spLocks noGrp="1"/>
          </p:cNvSpPr>
          <p:nvPr>
            <p:ph idx="1"/>
          </p:nvPr>
        </p:nvSpPr>
        <p:spPr/>
        <p:txBody>
          <a:bodyPr/>
          <a:lstStyle/>
          <a:p>
            <a:r>
              <a:rPr lang="en-US" dirty="0"/>
              <a:t>The JS lang had no mechanism for reading or manipulating streams of binary data.</a:t>
            </a:r>
          </a:p>
          <a:p>
            <a:r>
              <a:rPr lang="en-US" dirty="0"/>
              <a:t>The Buffer class was introduced as part of the Node.js API to make it possible.</a:t>
            </a:r>
          </a:p>
          <a:p>
            <a:r>
              <a:rPr lang="en-US" dirty="0"/>
              <a:t>Node.js servers have to also deal with TCP streams and reading &amp; writing to the file system with binary streams of data.</a:t>
            </a:r>
          </a:p>
        </p:txBody>
      </p:sp>
    </p:spTree>
    <p:extLst>
      <p:ext uri="{BB962C8B-B14F-4D97-AF65-F5344CB8AC3E}">
        <p14:creationId xmlns:p14="http://schemas.microsoft.com/office/powerpoint/2010/main" val="1864197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88F43-3EA9-FA6E-489E-B01364E3D006}"/>
              </a:ext>
            </a:extLst>
          </p:cNvPr>
          <p:cNvSpPr>
            <a:spLocks noGrp="1"/>
          </p:cNvSpPr>
          <p:nvPr>
            <p:ph type="title"/>
          </p:nvPr>
        </p:nvSpPr>
        <p:spPr/>
        <p:txBody>
          <a:bodyPr/>
          <a:lstStyle/>
          <a:p>
            <a:r>
              <a:rPr lang="en-US" dirty="0"/>
              <a:t>What is buffer?</a:t>
            </a:r>
          </a:p>
        </p:txBody>
      </p:sp>
      <p:sp>
        <p:nvSpPr>
          <p:cNvPr id="3" name="Content Placeholder 2">
            <a:extLst>
              <a:ext uri="{FF2B5EF4-FFF2-40B4-BE49-F238E27FC236}">
                <a16:creationId xmlns:a16="http://schemas.microsoft.com/office/drawing/2014/main" id="{C68C8972-8594-A54B-574E-CBF42046A680}"/>
              </a:ext>
            </a:extLst>
          </p:cNvPr>
          <p:cNvSpPr>
            <a:spLocks noGrp="1"/>
          </p:cNvSpPr>
          <p:nvPr>
            <p:ph idx="1"/>
          </p:nvPr>
        </p:nvSpPr>
        <p:spPr/>
        <p:txBody>
          <a:bodyPr/>
          <a:lstStyle/>
          <a:p>
            <a:r>
              <a:rPr lang="en-US" dirty="0"/>
              <a:t>Buffer is temporary storage, usually in the RAM.</a:t>
            </a:r>
          </a:p>
          <a:p>
            <a:r>
              <a:rPr lang="en-US" dirty="0"/>
              <a:t>It is handle raw binary data.</a:t>
            </a:r>
          </a:p>
          <a:p>
            <a:r>
              <a:rPr lang="en-US" dirty="0"/>
              <a:t>Instance of the Buffer class like arrays of integers.</a:t>
            </a:r>
          </a:p>
          <a:p>
            <a:r>
              <a:rPr lang="en-US" dirty="0"/>
              <a:t>The “Integers” in a buffer each represent a byte.</a:t>
            </a:r>
          </a:p>
          <a:p>
            <a:r>
              <a:rPr lang="en-US" dirty="0"/>
              <a:t>The size of the Buffer is established when it is created and cannot be resized.</a:t>
            </a:r>
          </a:p>
          <a:p>
            <a:r>
              <a:rPr lang="en-US" dirty="0"/>
              <a:t>When buffer is full then sent out for processing during streaming.</a:t>
            </a:r>
          </a:p>
        </p:txBody>
      </p:sp>
    </p:spTree>
    <p:extLst>
      <p:ext uri="{BB962C8B-B14F-4D97-AF65-F5344CB8AC3E}">
        <p14:creationId xmlns:p14="http://schemas.microsoft.com/office/powerpoint/2010/main" val="1877003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2639D-9B6C-D4B0-7FCB-903CF4987C3A}"/>
              </a:ext>
            </a:extLst>
          </p:cNvPr>
          <p:cNvSpPr>
            <a:spLocks noGrp="1"/>
          </p:cNvSpPr>
          <p:nvPr>
            <p:ph type="title"/>
          </p:nvPr>
        </p:nvSpPr>
        <p:spPr/>
        <p:txBody>
          <a:bodyPr/>
          <a:lstStyle/>
          <a:p>
            <a:r>
              <a:rPr lang="en-US" dirty="0"/>
              <a:t>How to work buffer?</a:t>
            </a:r>
          </a:p>
        </p:txBody>
      </p:sp>
      <p:sp>
        <p:nvSpPr>
          <p:cNvPr id="3" name="Content Placeholder 2">
            <a:extLst>
              <a:ext uri="{FF2B5EF4-FFF2-40B4-BE49-F238E27FC236}">
                <a16:creationId xmlns:a16="http://schemas.microsoft.com/office/drawing/2014/main" id="{6525F060-811B-FBD8-ED48-3D848C9BB37E}"/>
              </a:ext>
            </a:extLst>
          </p:cNvPr>
          <p:cNvSpPr>
            <a:spLocks noGrp="1"/>
          </p:cNvSpPr>
          <p:nvPr>
            <p:ph idx="1"/>
          </p:nvPr>
        </p:nvSpPr>
        <p:spPr>
          <a:xfrm>
            <a:off x="838200" y="1825625"/>
            <a:ext cx="5357884" cy="1603375"/>
          </a:xfrm>
        </p:spPr>
        <p:txBody>
          <a:bodyPr/>
          <a:lstStyle/>
          <a:p>
            <a:r>
              <a:rPr lang="en-US" dirty="0"/>
              <a:t>Buffer also known as waiting area.</a:t>
            </a:r>
          </a:p>
          <a:p>
            <a:r>
              <a:rPr lang="en-US" dirty="0"/>
              <a:t>Var </a:t>
            </a:r>
            <a:r>
              <a:rPr lang="en-US" dirty="0" err="1"/>
              <a:t>buf</a:t>
            </a:r>
            <a:r>
              <a:rPr lang="en-US" dirty="0"/>
              <a:t> = </a:t>
            </a:r>
            <a:r>
              <a:rPr lang="en-US" dirty="0" err="1"/>
              <a:t>Buffer.alloc</a:t>
            </a:r>
            <a:r>
              <a:rPr lang="en-US" dirty="0"/>
              <a:t>(10);</a:t>
            </a:r>
          </a:p>
          <a:p>
            <a:r>
              <a:rPr lang="en-US" dirty="0"/>
              <a:t>Buffer(store 10 bytes)</a:t>
            </a:r>
          </a:p>
        </p:txBody>
      </p:sp>
      <p:sp>
        <p:nvSpPr>
          <p:cNvPr id="4" name="Rectangle 3">
            <a:extLst>
              <a:ext uri="{FF2B5EF4-FFF2-40B4-BE49-F238E27FC236}">
                <a16:creationId xmlns:a16="http://schemas.microsoft.com/office/drawing/2014/main" id="{D3F8C561-6EEC-5526-ED6F-82EF7CFE6A26}"/>
              </a:ext>
            </a:extLst>
          </p:cNvPr>
          <p:cNvSpPr/>
          <p:nvPr/>
        </p:nvSpPr>
        <p:spPr>
          <a:xfrm>
            <a:off x="838200" y="3429000"/>
            <a:ext cx="2041478" cy="3063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Large amount of data</a:t>
            </a:r>
          </a:p>
        </p:txBody>
      </p:sp>
      <p:grpSp>
        <p:nvGrpSpPr>
          <p:cNvPr id="7" name="Group 6">
            <a:extLst>
              <a:ext uri="{FF2B5EF4-FFF2-40B4-BE49-F238E27FC236}">
                <a16:creationId xmlns:a16="http://schemas.microsoft.com/office/drawing/2014/main" id="{9E104FE4-BD78-5A89-6341-62B2DEC751CC}"/>
              </a:ext>
            </a:extLst>
          </p:cNvPr>
          <p:cNvGrpSpPr/>
          <p:nvPr/>
        </p:nvGrpSpPr>
        <p:grpSpPr>
          <a:xfrm>
            <a:off x="2988862" y="4517412"/>
            <a:ext cx="1214646" cy="960412"/>
            <a:chOff x="2988862" y="4517412"/>
            <a:chExt cx="1214646" cy="960412"/>
          </a:xfrm>
        </p:grpSpPr>
        <p:sp>
          <p:nvSpPr>
            <p:cNvPr id="5" name="Arrow: Right 4">
              <a:extLst>
                <a:ext uri="{FF2B5EF4-FFF2-40B4-BE49-F238E27FC236}">
                  <a16:creationId xmlns:a16="http://schemas.microsoft.com/office/drawing/2014/main" id="{81E14847-3B2B-2F17-FF97-709C4030EA18}"/>
                </a:ext>
              </a:extLst>
            </p:cNvPr>
            <p:cNvSpPr/>
            <p:nvPr/>
          </p:nvSpPr>
          <p:spPr>
            <a:xfrm>
              <a:off x="2988862" y="4763069"/>
              <a:ext cx="900752" cy="4913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0AEAFE6-7914-8762-80BA-6B0612E99C10}"/>
                </a:ext>
              </a:extLst>
            </p:cNvPr>
            <p:cNvSpPr/>
            <p:nvPr/>
          </p:nvSpPr>
          <p:spPr>
            <a:xfrm flipH="1">
              <a:off x="4005615" y="4517412"/>
              <a:ext cx="197893" cy="96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Arrow: Right 8">
            <a:extLst>
              <a:ext uri="{FF2B5EF4-FFF2-40B4-BE49-F238E27FC236}">
                <a16:creationId xmlns:a16="http://schemas.microsoft.com/office/drawing/2014/main" id="{EA1ADB63-D2FA-DA7B-526D-22AA2269B8D4}"/>
              </a:ext>
            </a:extLst>
          </p:cNvPr>
          <p:cNvSpPr/>
          <p:nvPr/>
        </p:nvSpPr>
        <p:spPr>
          <a:xfrm>
            <a:off x="4346807" y="4715018"/>
            <a:ext cx="900752" cy="4913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FDB7075-FC30-622C-7B44-307F0DAF7C94}"/>
              </a:ext>
            </a:extLst>
          </p:cNvPr>
          <p:cNvSpPr/>
          <p:nvPr/>
        </p:nvSpPr>
        <p:spPr>
          <a:xfrm flipH="1">
            <a:off x="5363560" y="4469361"/>
            <a:ext cx="197893" cy="96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Right 10">
            <a:extLst>
              <a:ext uri="{FF2B5EF4-FFF2-40B4-BE49-F238E27FC236}">
                <a16:creationId xmlns:a16="http://schemas.microsoft.com/office/drawing/2014/main" id="{51B2E1DD-4FF7-FAD2-8782-46716B1E541A}"/>
              </a:ext>
            </a:extLst>
          </p:cNvPr>
          <p:cNvSpPr/>
          <p:nvPr/>
        </p:nvSpPr>
        <p:spPr>
          <a:xfrm>
            <a:off x="5645624" y="4715018"/>
            <a:ext cx="900752" cy="4913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7191E45-78EF-F73E-9F15-7F624C34638E}"/>
              </a:ext>
            </a:extLst>
          </p:cNvPr>
          <p:cNvSpPr/>
          <p:nvPr/>
        </p:nvSpPr>
        <p:spPr>
          <a:xfrm>
            <a:off x="6532729" y="4469361"/>
            <a:ext cx="1696872" cy="9604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A8583BBE-3A8D-1D71-CD2B-323C92F4410C}"/>
              </a:ext>
            </a:extLst>
          </p:cNvPr>
          <p:cNvSpPr/>
          <p:nvPr/>
        </p:nvSpPr>
        <p:spPr>
          <a:xfrm>
            <a:off x="6654174" y="4480973"/>
            <a:ext cx="45719" cy="96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4E7DF84-F7A7-1313-FEE5-1491D8DAFE24}"/>
              </a:ext>
            </a:extLst>
          </p:cNvPr>
          <p:cNvSpPr/>
          <p:nvPr/>
        </p:nvSpPr>
        <p:spPr>
          <a:xfrm>
            <a:off x="6807691" y="4469361"/>
            <a:ext cx="45719" cy="96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907928A-C7D1-D364-29D7-DA5C256AD454}"/>
              </a:ext>
            </a:extLst>
          </p:cNvPr>
          <p:cNvSpPr/>
          <p:nvPr/>
        </p:nvSpPr>
        <p:spPr>
          <a:xfrm>
            <a:off x="6961208" y="4469361"/>
            <a:ext cx="45719" cy="96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2683F6D-9EDC-7CC2-B047-6086CCA87FEB}"/>
              </a:ext>
            </a:extLst>
          </p:cNvPr>
          <p:cNvSpPr/>
          <p:nvPr/>
        </p:nvSpPr>
        <p:spPr>
          <a:xfrm>
            <a:off x="7114725" y="4490118"/>
            <a:ext cx="45719" cy="96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7AB925C9-D2B8-54FD-C8A8-2EE917E42216}"/>
              </a:ext>
            </a:extLst>
          </p:cNvPr>
          <p:cNvSpPr/>
          <p:nvPr/>
        </p:nvSpPr>
        <p:spPr>
          <a:xfrm>
            <a:off x="7254064" y="4465358"/>
            <a:ext cx="45719" cy="96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7B2090E-4CE3-D023-B6A8-8943CD0C6BFA}"/>
              </a:ext>
            </a:extLst>
          </p:cNvPr>
          <p:cNvSpPr/>
          <p:nvPr/>
        </p:nvSpPr>
        <p:spPr>
          <a:xfrm>
            <a:off x="7415007" y="4476970"/>
            <a:ext cx="45719" cy="96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10B7D37-C49B-7679-2A74-F687066DB58F}"/>
              </a:ext>
            </a:extLst>
          </p:cNvPr>
          <p:cNvSpPr/>
          <p:nvPr/>
        </p:nvSpPr>
        <p:spPr>
          <a:xfrm>
            <a:off x="7568524" y="4465358"/>
            <a:ext cx="45719" cy="96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4035CC24-2537-588D-3231-8AB0CC9CBEA5}"/>
              </a:ext>
            </a:extLst>
          </p:cNvPr>
          <p:cNvSpPr/>
          <p:nvPr/>
        </p:nvSpPr>
        <p:spPr>
          <a:xfrm>
            <a:off x="7722041" y="4465358"/>
            <a:ext cx="45719" cy="96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E75994D4-C2C2-1664-3B00-48FB0F187480}"/>
              </a:ext>
            </a:extLst>
          </p:cNvPr>
          <p:cNvSpPr/>
          <p:nvPr/>
        </p:nvSpPr>
        <p:spPr>
          <a:xfrm>
            <a:off x="7875558" y="4486115"/>
            <a:ext cx="45719" cy="96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63CD47E0-DB80-89E8-6F1E-47D20AB669F9}"/>
              </a:ext>
            </a:extLst>
          </p:cNvPr>
          <p:cNvSpPr/>
          <p:nvPr/>
        </p:nvSpPr>
        <p:spPr>
          <a:xfrm>
            <a:off x="8014897" y="4461355"/>
            <a:ext cx="45719" cy="96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Arrow: Right 25">
            <a:extLst>
              <a:ext uri="{FF2B5EF4-FFF2-40B4-BE49-F238E27FC236}">
                <a16:creationId xmlns:a16="http://schemas.microsoft.com/office/drawing/2014/main" id="{A0543648-9EAF-5AB0-15E2-6B4727FEBC4C}"/>
              </a:ext>
            </a:extLst>
          </p:cNvPr>
          <p:cNvSpPr/>
          <p:nvPr/>
        </p:nvSpPr>
        <p:spPr>
          <a:xfrm>
            <a:off x="8417499" y="4695901"/>
            <a:ext cx="900752" cy="4913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3D697C-CE1F-6B47-3A9E-6BC4E7CB0BBB}"/>
              </a:ext>
            </a:extLst>
          </p:cNvPr>
          <p:cNvSpPr/>
          <p:nvPr/>
        </p:nvSpPr>
        <p:spPr>
          <a:xfrm>
            <a:off x="9400139" y="4462821"/>
            <a:ext cx="1909545" cy="915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Connector: Elbow 30">
            <a:extLst>
              <a:ext uri="{FF2B5EF4-FFF2-40B4-BE49-F238E27FC236}">
                <a16:creationId xmlns:a16="http://schemas.microsoft.com/office/drawing/2014/main" id="{BFBF6CFC-E5D2-3C49-C38C-4A9E31BD6CBE}"/>
              </a:ext>
            </a:extLst>
          </p:cNvPr>
          <p:cNvCxnSpPr>
            <a:stCxn id="12" idx="0"/>
            <a:endCxn id="3" idx="2"/>
          </p:cNvCxnSpPr>
          <p:nvPr/>
        </p:nvCxnSpPr>
        <p:spPr>
          <a:xfrm rot="16200000" flipV="1">
            <a:off x="4928974" y="2017169"/>
            <a:ext cx="1040361" cy="386402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D8E63A8-3B50-5CEE-19EA-A49D1BB7155E}"/>
              </a:ext>
            </a:extLst>
          </p:cNvPr>
          <p:cNvCxnSpPr>
            <a:stCxn id="27" idx="0"/>
          </p:cNvCxnSpPr>
          <p:nvPr/>
        </p:nvCxnSpPr>
        <p:spPr>
          <a:xfrm flipV="1">
            <a:off x="10354912" y="3248167"/>
            <a:ext cx="17387" cy="1214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D876A90-32C3-5F21-AA59-F50194D9F016}"/>
              </a:ext>
            </a:extLst>
          </p:cNvPr>
          <p:cNvSpPr txBox="1"/>
          <p:nvPr/>
        </p:nvSpPr>
        <p:spPr>
          <a:xfrm flipH="1">
            <a:off x="9885755" y="2961564"/>
            <a:ext cx="1351255" cy="369332"/>
          </a:xfrm>
          <a:prstGeom prst="rect">
            <a:avLst/>
          </a:prstGeom>
          <a:noFill/>
        </p:spPr>
        <p:txBody>
          <a:bodyPr wrap="square" rtlCol="0">
            <a:spAutoFit/>
          </a:bodyPr>
          <a:lstStyle/>
          <a:p>
            <a:r>
              <a:rPr lang="en-US" dirty="0"/>
              <a:t>Data Chunk</a:t>
            </a:r>
          </a:p>
        </p:txBody>
      </p:sp>
    </p:spTree>
    <p:extLst>
      <p:ext uri="{BB962C8B-B14F-4D97-AF65-F5344CB8AC3E}">
        <p14:creationId xmlns:p14="http://schemas.microsoft.com/office/powerpoint/2010/main" val="1648593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8C503-D806-ADD3-545F-6C025892EDBB}"/>
              </a:ext>
            </a:extLst>
          </p:cNvPr>
          <p:cNvSpPr>
            <a:spLocks noGrp="1"/>
          </p:cNvSpPr>
          <p:nvPr>
            <p:ph type="title"/>
          </p:nvPr>
        </p:nvSpPr>
        <p:spPr/>
        <p:txBody>
          <a:bodyPr/>
          <a:lstStyle/>
          <a:p>
            <a:r>
              <a:rPr lang="en-US" dirty="0"/>
              <a:t>Type of Streams</a:t>
            </a:r>
          </a:p>
        </p:txBody>
      </p:sp>
      <p:sp>
        <p:nvSpPr>
          <p:cNvPr id="3" name="Content Placeholder 2">
            <a:extLst>
              <a:ext uri="{FF2B5EF4-FFF2-40B4-BE49-F238E27FC236}">
                <a16:creationId xmlns:a16="http://schemas.microsoft.com/office/drawing/2014/main" id="{01F8A79E-EFC2-A347-5406-5DFA55ED2C51}"/>
              </a:ext>
            </a:extLst>
          </p:cNvPr>
          <p:cNvSpPr>
            <a:spLocks noGrp="1"/>
          </p:cNvSpPr>
          <p:nvPr>
            <p:ph idx="1"/>
          </p:nvPr>
        </p:nvSpPr>
        <p:spPr/>
        <p:txBody>
          <a:bodyPr>
            <a:normAutofit/>
          </a:bodyPr>
          <a:lstStyle/>
          <a:p>
            <a:r>
              <a:rPr lang="en-US" sz="4000" dirty="0"/>
              <a:t>Readable – streams from which data can be read.</a:t>
            </a:r>
          </a:p>
          <a:p>
            <a:r>
              <a:rPr lang="en-US" sz="4000" dirty="0"/>
              <a:t>Writable – streams to which data can be written.</a:t>
            </a:r>
          </a:p>
          <a:p>
            <a:r>
              <a:rPr lang="en-US" sz="4000" dirty="0"/>
              <a:t>Duplex – streams that are both readable and writable.</a:t>
            </a:r>
          </a:p>
          <a:p>
            <a:r>
              <a:rPr lang="en-US" sz="4000" dirty="0"/>
              <a:t>Transform – duplex streams that can modify or transform the data as it is written and read.</a:t>
            </a:r>
          </a:p>
        </p:txBody>
      </p:sp>
    </p:spTree>
    <p:extLst>
      <p:ext uri="{BB962C8B-B14F-4D97-AF65-F5344CB8AC3E}">
        <p14:creationId xmlns:p14="http://schemas.microsoft.com/office/powerpoint/2010/main" val="2585815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aptop User Computer PNG, Clipart, Business, Businessperson, Communication,  Computer, Computer Icons Free PNG Download">
            <a:extLst>
              <a:ext uri="{FF2B5EF4-FFF2-40B4-BE49-F238E27FC236}">
                <a16:creationId xmlns:a16="http://schemas.microsoft.com/office/drawing/2014/main" id="{29B18592-1B06-55BF-ABD9-1768B9C35D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229" y="4542217"/>
            <a:ext cx="2019300" cy="1714500"/>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B64C9E3F-2D83-CCD3-20F6-E8D8DF653178}"/>
              </a:ext>
            </a:extLst>
          </p:cNvPr>
          <p:cNvSpPr/>
          <p:nvPr/>
        </p:nvSpPr>
        <p:spPr>
          <a:xfrm>
            <a:off x="2897747" y="5151549"/>
            <a:ext cx="1700012" cy="656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98F8988-EADB-C313-9D30-6BE3E76ED5DF}"/>
              </a:ext>
            </a:extLst>
          </p:cNvPr>
          <p:cNvSpPr/>
          <p:nvPr/>
        </p:nvSpPr>
        <p:spPr>
          <a:xfrm>
            <a:off x="527229" y="192378"/>
            <a:ext cx="3645526" cy="13144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JavaScript on the Server</a:t>
            </a:r>
          </a:p>
        </p:txBody>
      </p:sp>
      <p:sp>
        <p:nvSpPr>
          <p:cNvPr id="5" name="Rectangle 4">
            <a:extLst>
              <a:ext uri="{FF2B5EF4-FFF2-40B4-BE49-F238E27FC236}">
                <a16:creationId xmlns:a16="http://schemas.microsoft.com/office/drawing/2014/main" id="{A8D84CB3-F0C8-E518-CB1D-B7CCF8CA2EBC}"/>
              </a:ext>
            </a:extLst>
          </p:cNvPr>
          <p:cNvSpPr/>
          <p:nvPr/>
        </p:nvSpPr>
        <p:spPr>
          <a:xfrm>
            <a:off x="4687912" y="4542217"/>
            <a:ext cx="3902299" cy="1459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Client (Browser)</a:t>
            </a:r>
          </a:p>
        </p:txBody>
      </p:sp>
      <p:pic>
        <p:nvPicPr>
          <p:cNvPr id="2052" name="Picture 4" descr="What is JavaScript?">
            <a:extLst>
              <a:ext uri="{FF2B5EF4-FFF2-40B4-BE49-F238E27FC236}">
                <a16:creationId xmlns:a16="http://schemas.microsoft.com/office/drawing/2014/main" id="{FA0490F9-78F4-C271-F606-D0332BDA39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9892" y="6166564"/>
            <a:ext cx="479470" cy="47947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ML - Wikipedia">
            <a:extLst>
              <a:ext uri="{FF2B5EF4-FFF2-40B4-BE49-F238E27FC236}">
                <a16:creationId xmlns:a16="http://schemas.microsoft.com/office/drawing/2014/main" id="{B062AB2D-B558-EE1A-69DE-5668B29F61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3433" y="6205201"/>
            <a:ext cx="479470" cy="47947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SS - Wikipedia">
            <a:extLst>
              <a:ext uri="{FF2B5EF4-FFF2-40B4-BE49-F238E27FC236}">
                <a16:creationId xmlns:a16="http://schemas.microsoft.com/office/drawing/2014/main" id="{F3A0DFCF-1726-3865-CD2D-C059C08202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10661" y="6124977"/>
            <a:ext cx="340956" cy="479469"/>
          </a:xfrm>
          <a:prstGeom prst="rect">
            <a:avLst/>
          </a:prstGeom>
          <a:noFill/>
          <a:extLst>
            <a:ext uri="{909E8E84-426E-40DD-AFC4-6F175D3DCCD1}">
              <a14:hiddenFill xmlns:a14="http://schemas.microsoft.com/office/drawing/2010/main">
                <a:solidFill>
                  <a:srgbClr val="FFFFFF"/>
                </a:solidFill>
              </a14:hiddenFill>
            </a:ext>
          </a:extLst>
        </p:spPr>
      </p:pic>
      <p:sp>
        <p:nvSpPr>
          <p:cNvPr id="6" name="Arrow: Down 5">
            <a:extLst>
              <a:ext uri="{FF2B5EF4-FFF2-40B4-BE49-F238E27FC236}">
                <a16:creationId xmlns:a16="http://schemas.microsoft.com/office/drawing/2014/main" id="{6A6056B3-AF62-7453-2FA3-6CE3BC5C527F}"/>
              </a:ext>
            </a:extLst>
          </p:cNvPr>
          <p:cNvSpPr/>
          <p:nvPr/>
        </p:nvSpPr>
        <p:spPr>
          <a:xfrm rot="10800000">
            <a:off x="5839363" y="2156472"/>
            <a:ext cx="714980" cy="18063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0A9A0D4-8ABC-398D-3C01-054C73183066}"/>
              </a:ext>
            </a:extLst>
          </p:cNvPr>
          <p:cNvSpPr txBox="1"/>
          <p:nvPr/>
        </p:nvSpPr>
        <p:spPr>
          <a:xfrm>
            <a:off x="4895066" y="2898279"/>
            <a:ext cx="944297" cy="369332"/>
          </a:xfrm>
          <a:prstGeom prst="rect">
            <a:avLst/>
          </a:prstGeom>
          <a:noFill/>
        </p:spPr>
        <p:txBody>
          <a:bodyPr wrap="none" rtlCol="0">
            <a:spAutoFit/>
          </a:bodyPr>
          <a:lstStyle/>
          <a:p>
            <a:r>
              <a:rPr lang="en-US" dirty="0"/>
              <a:t>Request</a:t>
            </a:r>
          </a:p>
        </p:txBody>
      </p:sp>
      <p:sp>
        <p:nvSpPr>
          <p:cNvPr id="8" name="TextBox 7">
            <a:extLst>
              <a:ext uri="{FF2B5EF4-FFF2-40B4-BE49-F238E27FC236}">
                <a16:creationId xmlns:a16="http://schemas.microsoft.com/office/drawing/2014/main" id="{DF75FDBC-26C4-E769-F0AF-3D40134209A3}"/>
              </a:ext>
            </a:extLst>
          </p:cNvPr>
          <p:cNvSpPr txBox="1"/>
          <p:nvPr/>
        </p:nvSpPr>
        <p:spPr>
          <a:xfrm>
            <a:off x="5359893" y="596592"/>
            <a:ext cx="1815882" cy="369332"/>
          </a:xfrm>
          <a:prstGeom prst="rect">
            <a:avLst/>
          </a:prstGeom>
          <a:noFill/>
        </p:spPr>
        <p:txBody>
          <a:bodyPr wrap="none" rtlCol="0">
            <a:spAutoFit/>
          </a:bodyPr>
          <a:lstStyle/>
          <a:p>
            <a:r>
              <a:rPr lang="en-US" dirty="0"/>
              <a:t>https://Aeeron.in</a:t>
            </a:r>
          </a:p>
        </p:txBody>
      </p:sp>
      <p:sp>
        <p:nvSpPr>
          <p:cNvPr id="10" name="Rectangle 9">
            <a:extLst>
              <a:ext uri="{FF2B5EF4-FFF2-40B4-BE49-F238E27FC236}">
                <a16:creationId xmlns:a16="http://schemas.microsoft.com/office/drawing/2014/main" id="{514290FD-4E6C-CB90-7FCB-83107BACB289}"/>
              </a:ext>
            </a:extLst>
          </p:cNvPr>
          <p:cNvSpPr/>
          <p:nvPr/>
        </p:nvSpPr>
        <p:spPr>
          <a:xfrm>
            <a:off x="5359893" y="1180701"/>
            <a:ext cx="2588653" cy="67385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Server</a:t>
            </a:r>
          </a:p>
        </p:txBody>
      </p:sp>
      <p:sp>
        <p:nvSpPr>
          <p:cNvPr id="11" name="Arrow: Down 10">
            <a:extLst>
              <a:ext uri="{FF2B5EF4-FFF2-40B4-BE49-F238E27FC236}">
                <a16:creationId xmlns:a16="http://schemas.microsoft.com/office/drawing/2014/main" id="{923FD383-316D-2644-B89E-66FE015ADFFC}"/>
              </a:ext>
            </a:extLst>
          </p:cNvPr>
          <p:cNvSpPr/>
          <p:nvPr/>
        </p:nvSpPr>
        <p:spPr>
          <a:xfrm>
            <a:off x="7034684" y="2179749"/>
            <a:ext cx="714980" cy="18063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8571755-8531-2242-9BBA-264DBED8E94A}"/>
              </a:ext>
            </a:extLst>
          </p:cNvPr>
          <p:cNvSpPr txBox="1"/>
          <p:nvPr/>
        </p:nvSpPr>
        <p:spPr>
          <a:xfrm>
            <a:off x="7990982" y="2898279"/>
            <a:ext cx="1428148" cy="923330"/>
          </a:xfrm>
          <a:prstGeom prst="rect">
            <a:avLst/>
          </a:prstGeom>
          <a:noFill/>
        </p:spPr>
        <p:txBody>
          <a:bodyPr wrap="none" rtlCol="0">
            <a:spAutoFit/>
          </a:bodyPr>
          <a:lstStyle/>
          <a:p>
            <a:r>
              <a:rPr lang="en-US" dirty="0"/>
              <a:t>Response</a:t>
            </a:r>
          </a:p>
          <a:p>
            <a:r>
              <a:rPr lang="en-US" dirty="0"/>
              <a:t>“HTML Page”</a:t>
            </a:r>
          </a:p>
          <a:p>
            <a:endParaRPr lang="en-US" dirty="0"/>
          </a:p>
        </p:txBody>
      </p:sp>
      <p:sp>
        <p:nvSpPr>
          <p:cNvPr id="14" name="Rectangle 13">
            <a:extLst>
              <a:ext uri="{FF2B5EF4-FFF2-40B4-BE49-F238E27FC236}">
                <a16:creationId xmlns:a16="http://schemas.microsoft.com/office/drawing/2014/main" id="{A25F3F86-5003-0B17-5404-FE249F248109}"/>
              </a:ext>
            </a:extLst>
          </p:cNvPr>
          <p:cNvSpPr/>
          <p:nvPr/>
        </p:nvSpPr>
        <p:spPr>
          <a:xfrm>
            <a:off x="9238711" y="309093"/>
            <a:ext cx="1815881" cy="369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Database</a:t>
            </a:r>
          </a:p>
        </p:txBody>
      </p:sp>
      <p:cxnSp>
        <p:nvCxnSpPr>
          <p:cNvPr id="16" name="Straight Connector 15">
            <a:extLst>
              <a:ext uri="{FF2B5EF4-FFF2-40B4-BE49-F238E27FC236}">
                <a16:creationId xmlns:a16="http://schemas.microsoft.com/office/drawing/2014/main" id="{6D31335E-440A-EF10-FA0E-8862154486AC}"/>
              </a:ext>
            </a:extLst>
          </p:cNvPr>
          <p:cNvCxnSpPr>
            <a:cxnSpLocks/>
            <a:stCxn id="10" idx="3"/>
            <a:endCxn id="14" idx="1"/>
          </p:cNvCxnSpPr>
          <p:nvPr/>
        </p:nvCxnSpPr>
        <p:spPr>
          <a:xfrm flipV="1">
            <a:off x="7948546" y="493760"/>
            <a:ext cx="1290165" cy="1023870"/>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76B1400-A865-13B6-9458-FAEC9F1002AF}"/>
              </a:ext>
            </a:extLst>
          </p:cNvPr>
          <p:cNvSpPr/>
          <p:nvPr/>
        </p:nvSpPr>
        <p:spPr>
          <a:xfrm>
            <a:off x="8955416" y="819693"/>
            <a:ext cx="2112133" cy="345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Authentication</a:t>
            </a:r>
          </a:p>
        </p:txBody>
      </p:sp>
      <p:sp>
        <p:nvSpPr>
          <p:cNvPr id="22" name="Rectangle 21">
            <a:extLst>
              <a:ext uri="{FF2B5EF4-FFF2-40B4-BE49-F238E27FC236}">
                <a16:creationId xmlns:a16="http://schemas.microsoft.com/office/drawing/2014/main" id="{1C3643AF-0DE3-720F-05CE-272AA946A4CF}"/>
              </a:ext>
            </a:extLst>
          </p:cNvPr>
          <p:cNvSpPr/>
          <p:nvPr/>
        </p:nvSpPr>
        <p:spPr>
          <a:xfrm>
            <a:off x="8984817" y="1306622"/>
            <a:ext cx="2073497" cy="536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Validation</a:t>
            </a:r>
          </a:p>
        </p:txBody>
      </p:sp>
      <p:sp>
        <p:nvSpPr>
          <p:cNvPr id="24" name="Rectangle 23">
            <a:extLst>
              <a:ext uri="{FF2B5EF4-FFF2-40B4-BE49-F238E27FC236}">
                <a16:creationId xmlns:a16="http://schemas.microsoft.com/office/drawing/2014/main" id="{F4B435A6-F0EE-4439-3D30-B684B1ABD411}"/>
              </a:ext>
            </a:extLst>
          </p:cNvPr>
          <p:cNvSpPr/>
          <p:nvPr/>
        </p:nvSpPr>
        <p:spPr>
          <a:xfrm>
            <a:off x="8946181" y="2075250"/>
            <a:ext cx="2112133" cy="536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Your Business Logic</a:t>
            </a:r>
          </a:p>
        </p:txBody>
      </p:sp>
      <p:cxnSp>
        <p:nvCxnSpPr>
          <p:cNvPr id="26" name="Straight Connector 25">
            <a:extLst>
              <a:ext uri="{FF2B5EF4-FFF2-40B4-BE49-F238E27FC236}">
                <a16:creationId xmlns:a16="http://schemas.microsoft.com/office/drawing/2014/main" id="{C27377A0-7F1E-A661-B9D3-7FB17C25A00A}"/>
              </a:ext>
            </a:extLst>
          </p:cNvPr>
          <p:cNvCxnSpPr>
            <a:stCxn id="10" idx="3"/>
            <a:endCxn id="21" idx="1"/>
          </p:cNvCxnSpPr>
          <p:nvPr/>
        </p:nvCxnSpPr>
        <p:spPr>
          <a:xfrm flipV="1">
            <a:off x="7948546" y="992524"/>
            <a:ext cx="1006870" cy="525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218FC4E-104E-2BA0-A7F7-3C15C5AFE45C}"/>
              </a:ext>
            </a:extLst>
          </p:cNvPr>
          <p:cNvCxnSpPr>
            <a:cxnSpLocks/>
            <a:stCxn id="10" idx="3"/>
            <a:endCxn id="22" idx="1"/>
          </p:cNvCxnSpPr>
          <p:nvPr/>
        </p:nvCxnSpPr>
        <p:spPr>
          <a:xfrm>
            <a:off x="7948546" y="1517630"/>
            <a:ext cx="1036271" cy="57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CEDE231-4066-3E45-87F4-E5259B92249B}"/>
              </a:ext>
            </a:extLst>
          </p:cNvPr>
          <p:cNvCxnSpPr>
            <a:cxnSpLocks/>
            <a:stCxn id="10" idx="3"/>
            <a:endCxn id="24" idx="1"/>
          </p:cNvCxnSpPr>
          <p:nvPr/>
        </p:nvCxnSpPr>
        <p:spPr>
          <a:xfrm>
            <a:off x="7948546" y="1517630"/>
            <a:ext cx="997635" cy="826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8471480-E7D0-84F2-218F-D1491F8E1003}"/>
              </a:ext>
            </a:extLst>
          </p:cNvPr>
          <p:cNvCxnSpPr/>
          <p:nvPr/>
        </p:nvCxnSpPr>
        <p:spPr>
          <a:xfrm flipV="1">
            <a:off x="1584101" y="1854558"/>
            <a:ext cx="0" cy="2550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545D509-08A1-D708-6195-0FB2EF1BED60}"/>
              </a:ext>
            </a:extLst>
          </p:cNvPr>
          <p:cNvCxnSpPr/>
          <p:nvPr/>
        </p:nvCxnSpPr>
        <p:spPr>
          <a:xfrm flipV="1">
            <a:off x="1584101" y="1575093"/>
            <a:ext cx="3631843" cy="279465"/>
          </a:xfrm>
          <a:prstGeom prst="line">
            <a:avLst/>
          </a:prstGeom>
        </p:spPr>
        <p:style>
          <a:lnRef idx="1">
            <a:schemeClr val="accent1"/>
          </a:lnRef>
          <a:fillRef idx="0">
            <a:schemeClr val="accent1"/>
          </a:fillRef>
          <a:effectRef idx="0">
            <a:schemeClr val="accent1"/>
          </a:effectRef>
          <a:fontRef idx="minor">
            <a:schemeClr val="tx1"/>
          </a:fontRef>
        </p:style>
      </p:cxnSp>
      <p:sp>
        <p:nvSpPr>
          <p:cNvPr id="38" name="Multiplication Sign 37">
            <a:extLst>
              <a:ext uri="{FF2B5EF4-FFF2-40B4-BE49-F238E27FC236}">
                <a16:creationId xmlns:a16="http://schemas.microsoft.com/office/drawing/2014/main" id="{8825E4A2-9B87-83C2-5C0A-73571B7DAB68}"/>
              </a:ext>
            </a:extLst>
          </p:cNvPr>
          <p:cNvSpPr/>
          <p:nvPr/>
        </p:nvSpPr>
        <p:spPr>
          <a:xfrm>
            <a:off x="1159099" y="2343721"/>
            <a:ext cx="811366" cy="92389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ABA21FE5-A52A-8C34-05D7-51288766545C}"/>
              </a:ext>
            </a:extLst>
          </p:cNvPr>
          <p:cNvSpPr txBox="1"/>
          <p:nvPr/>
        </p:nvSpPr>
        <p:spPr>
          <a:xfrm>
            <a:off x="2395470" y="2612192"/>
            <a:ext cx="1743939" cy="646331"/>
          </a:xfrm>
          <a:prstGeom prst="rect">
            <a:avLst/>
          </a:prstGeom>
          <a:noFill/>
        </p:spPr>
        <p:txBody>
          <a:bodyPr wrap="none" rtlCol="0">
            <a:spAutoFit/>
          </a:bodyPr>
          <a:lstStyle/>
          <a:p>
            <a:r>
              <a:rPr lang="en-US" dirty="0"/>
              <a:t>Can’t access</a:t>
            </a:r>
          </a:p>
          <a:p>
            <a:r>
              <a:rPr lang="en-US" dirty="0"/>
              <a:t>Server-side code</a:t>
            </a:r>
          </a:p>
        </p:txBody>
      </p:sp>
    </p:spTree>
    <p:extLst>
      <p:ext uri="{BB962C8B-B14F-4D97-AF65-F5344CB8AC3E}">
        <p14:creationId xmlns:p14="http://schemas.microsoft.com/office/powerpoint/2010/main" val="2700695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2639D-9B6C-D4B0-7FCB-903CF4987C3A}"/>
              </a:ext>
            </a:extLst>
          </p:cNvPr>
          <p:cNvSpPr>
            <a:spLocks noGrp="1"/>
          </p:cNvSpPr>
          <p:nvPr>
            <p:ph type="title"/>
          </p:nvPr>
        </p:nvSpPr>
        <p:spPr>
          <a:xfrm>
            <a:off x="286605" y="310617"/>
            <a:ext cx="10515600" cy="507790"/>
          </a:xfrm>
        </p:spPr>
        <p:txBody>
          <a:bodyPr>
            <a:normAutofit fontScale="90000"/>
          </a:bodyPr>
          <a:lstStyle/>
          <a:p>
            <a:r>
              <a:rPr lang="en-US" dirty="0"/>
              <a:t>Streams</a:t>
            </a:r>
          </a:p>
        </p:txBody>
      </p:sp>
      <p:sp>
        <p:nvSpPr>
          <p:cNvPr id="3" name="Content Placeholder 2">
            <a:extLst>
              <a:ext uri="{FF2B5EF4-FFF2-40B4-BE49-F238E27FC236}">
                <a16:creationId xmlns:a16="http://schemas.microsoft.com/office/drawing/2014/main" id="{6525F060-811B-FBD8-ED48-3D848C9BB37E}"/>
              </a:ext>
            </a:extLst>
          </p:cNvPr>
          <p:cNvSpPr>
            <a:spLocks noGrp="1"/>
          </p:cNvSpPr>
          <p:nvPr>
            <p:ph idx="1"/>
          </p:nvPr>
        </p:nvSpPr>
        <p:spPr>
          <a:xfrm>
            <a:off x="904381" y="969669"/>
            <a:ext cx="10639567" cy="912503"/>
          </a:xfrm>
        </p:spPr>
        <p:txBody>
          <a:bodyPr/>
          <a:lstStyle/>
          <a:p>
            <a:r>
              <a:rPr lang="en-US" dirty="0"/>
              <a:t>Streams in Node.js read data from a source or write data to a destination in continuous.</a:t>
            </a:r>
          </a:p>
        </p:txBody>
      </p:sp>
      <p:grpSp>
        <p:nvGrpSpPr>
          <p:cNvPr id="52" name="Group 51">
            <a:extLst>
              <a:ext uri="{FF2B5EF4-FFF2-40B4-BE49-F238E27FC236}">
                <a16:creationId xmlns:a16="http://schemas.microsoft.com/office/drawing/2014/main" id="{1E991A29-9D23-22EA-E651-9A716C61B33D}"/>
              </a:ext>
            </a:extLst>
          </p:cNvPr>
          <p:cNvGrpSpPr/>
          <p:nvPr/>
        </p:nvGrpSpPr>
        <p:grpSpPr>
          <a:xfrm>
            <a:off x="84158" y="2156343"/>
            <a:ext cx="11803042" cy="2595349"/>
            <a:chOff x="84158" y="2715904"/>
            <a:chExt cx="11803042" cy="2595349"/>
          </a:xfrm>
        </p:grpSpPr>
        <p:grpSp>
          <p:nvGrpSpPr>
            <p:cNvPr id="7" name="Group 6">
              <a:extLst>
                <a:ext uri="{FF2B5EF4-FFF2-40B4-BE49-F238E27FC236}">
                  <a16:creationId xmlns:a16="http://schemas.microsoft.com/office/drawing/2014/main" id="{9E104FE4-BD78-5A89-6341-62B2DEC751CC}"/>
                </a:ext>
              </a:extLst>
            </p:cNvPr>
            <p:cNvGrpSpPr/>
            <p:nvPr/>
          </p:nvGrpSpPr>
          <p:grpSpPr>
            <a:xfrm>
              <a:off x="286605" y="4271752"/>
              <a:ext cx="832762" cy="960412"/>
              <a:chOff x="2988862" y="4517412"/>
              <a:chExt cx="1214646" cy="960412"/>
            </a:xfrm>
          </p:grpSpPr>
          <p:sp>
            <p:nvSpPr>
              <p:cNvPr id="5" name="Arrow: Right 4">
                <a:extLst>
                  <a:ext uri="{FF2B5EF4-FFF2-40B4-BE49-F238E27FC236}">
                    <a16:creationId xmlns:a16="http://schemas.microsoft.com/office/drawing/2014/main" id="{81E14847-3B2B-2F17-FF97-709C4030EA18}"/>
                  </a:ext>
                </a:extLst>
              </p:cNvPr>
              <p:cNvSpPr/>
              <p:nvPr/>
            </p:nvSpPr>
            <p:spPr>
              <a:xfrm>
                <a:off x="2988862" y="4763069"/>
                <a:ext cx="900752" cy="4913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0AEAFE6-7914-8762-80BA-6B0612E99C10}"/>
                  </a:ext>
                </a:extLst>
              </p:cNvPr>
              <p:cNvSpPr/>
              <p:nvPr/>
            </p:nvSpPr>
            <p:spPr>
              <a:xfrm flipH="1">
                <a:off x="4005615" y="4517412"/>
                <a:ext cx="197893" cy="96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Arrow: Right 8">
              <a:extLst>
                <a:ext uri="{FF2B5EF4-FFF2-40B4-BE49-F238E27FC236}">
                  <a16:creationId xmlns:a16="http://schemas.microsoft.com/office/drawing/2014/main" id="{EA1ADB63-D2FA-DA7B-526D-22AA2269B8D4}"/>
                </a:ext>
              </a:extLst>
            </p:cNvPr>
            <p:cNvSpPr/>
            <p:nvPr/>
          </p:nvSpPr>
          <p:spPr>
            <a:xfrm>
              <a:off x="1217613" y="4469358"/>
              <a:ext cx="617556" cy="4913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FDB7075-FC30-622C-7B44-307F0DAF7C94}"/>
                </a:ext>
              </a:extLst>
            </p:cNvPr>
            <p:cNvSpPr/>
            <p:nvPr/>
          </p:nvSpPr>
          <p:spPr>
            <a:xfrm flipH="1">
              <a:off x="1914700" y="4223701"/>
              <a:ext cx="135676" cy="96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Right 10">
              <a:extLst>
                <a:ext uri="{FF2B5EF4-FFF2-40B4-BE49-F238E27FC236}">
                  <a16:creationId xmlns:a16="http://schemas.microsoft.com/office/drawing/2014/main" id="{51B2E1DD-4FF7-FAD2-8782-46716B1E541A}"/>
                </a:ext>
              </a:extLst>
            </p:cNvPr>
            <p:cNvSpPr/>
            <p:nvPr/>
          </p:nvSpPr>
          <p:spPr>
            <a:xfrm>
              <a:off x="2108083" y="4469358"/>
              <a:ext cx="617556" cy="4913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7191E45-78EF-F73E-9F15-7F624C34638E}"/>
                </a:ext>
              </a:extLst>
            </p:cNvPr>
            <p:cNvSpPr/>
            <p:nvPr/>
          </p:nvSpPr>
          <p:spPr>
            <a:xfrm>
              <a:off x="2716283" y="4223701"/>
              <a:ext cx="1163377" cy="9604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A8583BBE-3A8D-1D71-CD2B-323C92F4410C}"/>
                </a:ext>
              </a:extLst>
            </p:cNvPr>
            <p:cNvSpPr/>
            <p:nvPr/>
          </p:nvSpPr>
          <p:spPr>
            <a:xfrm>
              <a:off x="2799546" y="4235313"/>
              <a:ext cx="31345" cy="96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4E7DF84-F7A7-1313-FEE5-1491D8DAFE24}"/>
                </a:ext>
              </a:extLst>
            </p:cNvPr>
            <p:cNvSpPr/>
            <p:nvPr/>
          </p:nvSpPr>
          <p:spPr>
            <a:xfrm>
              <a:off x="2904797" y="4223701"/>
              <a:ext cx="31345" cy="96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907928A-C7D1-D364-29D7-DA5C256AD454}"/>
                </a:ext>
              </a:extLst>
            </p:cNvPr>
            <p:cNvSpPr/>
            <p:nvPr/>
          </p:nvSpPr>
          <p:spPr>
            <a:xfrm>
              <a:off x="3010048" y="4223701"/>
              <a:ext cx="31345" cy="96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2683F6D-9EDC-7CC2-B047-6086CCA87FEB}"/>
                </a:ext>
              </a:extLst>
            </p:cNvPr>
            <p:cNvSpPr/>
            <p:nvPr/>
          </p:nvSpPr>
          <p:spPr>
            <a:xfrm>
              <a:off x="3115300" y="4244458"/>
              <a:ext cx="31345" cy="96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7AB925C9-D2B8-54FD-C8A8-2EE917E42216}"/>
                </a:ext>
              </a:extLst>
            </p:cNvPr>
            <p:cNvSpPr/>
            <p:nvPr/>
          </p:nvSpPr>
          <p:spPr>
            <a:xfrm>
              <a:off x="3210831" y="4219698"/>
              <a:ext cx="31345" cy="96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7B2090E-4CE3-D023-B6A8-8943CD0C6BFA}"/>
                </a:ext>
              </a:extLst>
            </p:cNvPr>
            <p:cNvSpPr/>
            <p:nvPr/>
          </p:nvSpPr>
          <p:spPr>
            <a:xfrm>
              <a:off x="3321173" y="4231310"/>
              <a:ext cx="31345" cy="96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10B7D37-C49B-7679-2A74-F687066DB58F}"/>
                </a:ext>
              </a:extLst>
            </p:cNvPr>
            <p:cNvSpPr/>
            <p:nvPr/>
          </p:nvSpPr>
          <p:spPr>
            <a:xfrm>
              <a:off x="3426425" y="4219698"/>
              <a:ext cx="31345" cy="96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4035CC24-2537-588D-3231-8AB0CC9CBEA5}"/>
                </a:ext>
              </a:extLst>
            </p:cNvPr>
            <p:cNvSpPr/>
            <p:nvPr/>
          </p:nvSpPr>
          <p:spPr>
            <a:xfrm>
              <a:off x="3531676" y="4219698"/>
              <a:ext cx="31345" cy="96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E75994D4-C2C2-1664-3B00-48FB0F187480}"/>
                </a:ext>
              </a:extLst>
            </p:cNvPr>
            <p:cNvSpPr/>
            <p:nvPr/>
          </p:nvSpPr>
          <p:spPr>
            <a:xfrm>
              <a:off x="3636928" y="4240455"/>
              <a:ext cx="31345" cy="96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63CD47E0-DB80-89E8-6F1E-47D20AB669F9}"/>
                </a:ext>
              </a:extLst>
            </p:cNvPr>
            <p:cNvSpPr/>
            <p:nvPr/>
          </p:nvSpPr>
          <p:spPr>
            <a:xfrm>
              <a:off x="3732458" y="4215695"/>
              <a:ext cx="31345" cy="96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7A799E73-116E-77A4-A548-C997B51AF02D}"/>
                </a:ext>
              </a:extLst>
            </p:cNvPr>
            <p:cNvGrpSpPr/>
            <p:nvPr/>
          </p:nvGrpSpPr>
          <p:grpSpPr>
            <a:xfrm>
              <a:off x="4008483" y="4217161"/>
              <a:ext cx="1982884" cy="915471"/>
              <a:chOff x="4008483" y="4217161"/>
              <a:chExt cx="1982884" cy="915471"/>
            </a:xfrm>
          </p:grpSpPr>
          <p:sp>
            <p:nvSpPr>
              <p:cNvPr id="26" name="Arrow: Right 25">
                <a:extLst>
                  <a:ext uri="{FF2B5EF4-FFF2-40B4-BE49-F238E27FC236}">
                    <a16:creationId xmlns:a16="http://schemas.microsoft.com/office/drawing/2014/main" id="{A0543648-9EAF-5AB0-15E2-6B4727FEBC4C}"/>
                  </a:ext>
                </a:extLst>
              </p:cNvPr>
              <p:cNvSpPr/>
              <p:nvPr/>
            </p:nvSpPr>
            <p:spPr>
              <a:xfrm>
                <a:off x="4008483" y="4450241"/>
                <a:ext cx="617556" cy="4913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3D697C-CE1F-6B47-3A9E-6BC4E7CB0BBB}"/>
                  </a:ext>
                </a:extLst>
              </p:cNvPr>
              <p:cNvSpPr/>
              <p:nvPr/>
            </p:nvSpPr>
            <p:spPr>
              <a:xfrm>
                <a:off x="4682181" y="4217161"/>
                <a:ext cx="1309186" cy="915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F140C32A-0EC6-72FA-B5B1-29E93DE9D455}"/>
                </a:ext>
              </a:extLst>
            </p:cNvPr>
            <p:cNvGrpSpPr/>
            <p:nvPr/>
          </p:nvGrpSpPr>
          <p:grpSpPr>
            <a:xfrm>
              <a:off x="5015120" y="2715904"/>
              <a:ext cx="926421" cy="1501257"/>
              <a:chOff x="5015120" y="2715904"/>
              <a:chExt cx="926421" cy="1501257"/>
            </a:xfrm>
          </p:grpSpPr>
          <p:cxnSp>
            <p:nvCxnSpPr>
              <p:cNvPr id="33" name="Straight Arrow Connector 32">
                <a:extLst>
                  <a:ext uri="{FF2B5EF4-FFF2-40B4-BE49-F238E27FC236}">
                    <a16:creationId xmlns:a16="http://schemas.microsoft.com/office/drawing/2014/main" id="{3D8E63A8-3B50-5CEE-19EA-A49D1BB7155E}"/>
                  </a:ext>
                </a:extLst>
              </p:cNvPr>
              <p:cNvCxnSpPr>
                <a:cxnSpLocks/>
                <a:stCxn id="27" idx="0"/>
              </p:cNvCxnSpPr>
              <p:nvPr/>
            </p:nvCxnSpPr>
            <p:spPr>
              <a:xfrm flipV="1">
                <a:off x="5336774" y="3429000"/>
                <a:ext cx="19674" cy="788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D876A90-32C3-5F21-AA59-F50194D9F016}"/>
                  </a:ext>
                </a:extLst>
              </p:cNvPr>
              <p:cNvSpPr txBox="1"/>
              <p:nvPr/>
            </p:nvSpPr>
            <p:spPr>
              <a:xfrm flipH="1">
                <a:off x="5015120" y="2715904"/>
                <a:ext cx="926421" cy="369332"/>
              </a:xfrm>
              <a:prstGeom prst="rect">
                <a:avLst/>
              </a:prstGeom>
              <a:noFill/>
            </p:spPr>
            <p:txBody>
              <a:bodyPr wrap="square" rtlCol="0">
                <a:spAutoFit/>
              </a:bodyPr>
              <a:lstStyle/>
              <a:p>
                <a:r>
                  <a:rPr lang="en-US" dirty="0"/>
                  <a:t>Data Chunk</a:t>
                </a:r>
              </a:p>
            </p:txBody>
          </p:sp>
        </p:grpSp>
        <p:grpSp>
          <p:nvGrpSpPr>
            <p:cNvPr id="28" name="Group 27">
              <a:extLst>
                <a:ext uri="{FF2B5EF4-FFF2-40B4-BE49-F238E27FC236}">
                  <a16:creationId xmlns:a16="http://schemas.microsoft.com/office/drawing/2014/main" id="{F327A925-75FD-A260-CFBA-B37BCF70A115}"/>
                </a:ext>
              </a:extLst>
            </p:cNvPr>
            <p:cNvGrpSpPr/>
            <p:nvPr/>
          </p:nvGrpSpPr>
          <p:grpSpPr>
            <a:xfrm>
              <a:off x="6222541" y="4215695"/>
              <a:ext cx="1982884" cy="915471"/>
              <a:chOff x="4008483" y="4217161"/>
              <a:chExt cx="1982884" cy="915471"/>
            </a:xfrm>
          </p:grpSpPr>
          <p:sp>
            <p:nvSpPr>
              <p:cNvPr id="29" name="Arrow: Right 28">
                <a:extLst>
                  <a:ext uri="{FF2B5EF4-FFF2-40B4-BE49-F238E27FC236}">
                    <a16:creationId xmlns:a16="http://schemas.microsoft.com/office/drawing/2014/main" id="{BE38FCDF-5581-E31C-98D9-A0F208440F3D}"/>
                  </a:ext>
                </a:extLst>
              </p:cNvPr>
              <p:cNvSpPr/>
              <p:nvPr/>
            </p:nvSpPr>
            <p:spPr>
              <a:xfrm>
                <a:off x="4008483" y="4450241"/>
                <a:ext cx="617556" cy="4913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7C0DB29-D302-8B45-D592-AB8EEE9E297B}"/>
                  </a:ext>
                </a:extLst>
              </p:cNvPr>
              <p:cNvSpPr/>
              <p:nvPr/>
            </p:nvSpPr>
            <p:spPr>
              <a:xfrm>
                <a:off x="4682181" y="4217161"/>
                <a:ext cx="1309186" cy="915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3DE470D9-687A-3AED-9731-05004BBF7C02}"/>
                </a:ext>
              </a:extLst>
            </p:cNvPr>
            <p:cNvGrpSpPr/>
            <p:nvPr/>
          </p:nvGrpSpPr>
          <p:grpSpPr>
            <a:xfrm>
              <a:off x="8484275" y="4215695"/>
              <a:ext cx="1982884" cy="915471"/>
              <a:chOff x="4008483" y="4217161"/>
              <a:chExt cx="1982884" cy="915471"/>
            </a:xfrm>
          </p:grpSpPr>
          <p:sp>
            <p:nvSpPr>
              <p:cNvPr id="35" name="Arrow: Right 34">
                <a:extLst>
                  <a:ext uri="{FF2B5EF4-FFF2-40B4-BE49-F238E27FC236}">
                    <a16:creationId xmlns:a16="http://schemas.microsoft.com/office/drawing/2014/main" id="{DD2A9416-9141-4B10-395C-55E41CD5650F}"/>
                  </a:ext>
                </a:extLst>
              </p:cNvPr>
              <p:cNvSpPr/>
              <p:nvPr/>
            </p:nvSpPr>
            <p:spPr>
              <a:xfrm>
                <a:off x="4008483" y="4450241"/>
                <a:ext cx="617556" cy="4913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938F186-7F85-2839-F123-0F095F194955}"/>
                  </a:ext>
                </a:extLst>
              </p:cNvPr>
              <p:cNvSpPr/>
              <p:nvPr/>
            </p:nvSpPr>
            <p:spPr>
              <a:xfrm>
                <a:off x="4682181" y="4217161"/>
                <a:ext cx="1309186" cy="915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A9BD5759-2762-2CC8-4CE8-990B2D6C47A4}"/>
                </a:ext>
              </a:extLst>
            </p:cNvPr>
            <p:cNvGrpSpPr/>
            <p:nvPr/>
          </p:nvGrpSpPr>
          <p:grpSpPr>
            <a:xfrm>
              <a:off x="7186613" y="2770495"/>
              <a:ext cx="926421" cy="1501257"/>
              <a:chOff x="5015120" y="2715904"/>
              <a:chExt cx="926421" cy="1501257"/>
            </a:xfrm>
          </p:grpSpPr>
          <p:cxnSp>
            <p:nvCxnSpPr>
              <p:cNvPr id="40" name="Straight Arrow Connector 39">
                <a:extLst>
                  <a:ext uri="{FF2B5EF4-FFF2-40B4-BE49-F238E27FC236}">
                    <a16:creationId xmlns:a16="http://schemas.microsoft.com/office/drawing/2014/main" id="{10087029-51B6-7DB3-E3DF-0A8668B2C811}"/>
                  </a:ext>
                </a:extLst>
              </p:cNvPr>
              <p:cNvCxnSpPr>
                <a:cxnSpLocks/>
              </p:cNvCxnSpPr>
              <p:nvPr/>
            </p:nvCxnSpPr>
            <p:spPr>
              <a:xfrm flipV="1">
                <a:off x="5336774" y="3429000"/>
                <a:ext cx="19674" cy="788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6E21900-95C5-75E3-3357-0FFCD98B0771}"/>
                  </a:ext>
                </a:extLst>
              </p:cNvPr>
              <p:cNvSpPr txBox="1"/>
              <p:nvPr/>
            </p:nvSpPr>
            <p:spPr>
              <a:xfrm flipH="1">
                <a:off x="5015120" y="2715904"/>
                <a:ext cx="926421" cy="369332"/>
              </a:xfrm>
              <a:prstGeom prst="rect">
                <a:avLst/>
              </a:prstGeom>
              <a:noFill/>
            </p:spPr>
            <p:txBody>
              <a:bodyPr wrap="square" rtlCol="0">
                <a:spAutoFit/>
              </a:bodyPr>
              <a:lstStyle/>
              <a:p>
                <a:r>
                  <a:rPr lang="en-US" dirty="0"/>
                  <a:t>Data Chunk</a:t>
                </a:r>
              </a:p>
            </p:txBody>
          </p:sp>
        </p:grpSp>
        <p:grpSp>
          <p:nvGrpSpPr>
            <p:cNvPr id="42" name="Group 41">
              <a:extLst>
                <a:ext uri="{FF2B5EF4-FFF2-40B4-BE49-F238E27FC236}">
                  <a16:creationId xmlns:a16="http://schemas.microsoft.com/office/drawing/2014/main" id="{C11BBBC5-DC9D-2F0E-DB15-3DB02895881C}"/>
                </a:ext>
              </a:extLst>
            </p:cNvPr>
            <p:cNvGrpSpPr/>
            <p:nvPr/>
          </p:nvGrpSpPr>
          <p:grpSpPr>
            <a:xfrm>
              <a:off x="9475717" y="2770495"/>
              <a:ext cx="926421" cy="1501257"/>
              <a:chOff x="5015120" y="2715904"/>
              <a:chExt cx="926421" cy="1501257"/>
            </a:xfrm>
          </p:grpSpPr>
          <p:cxnSp>
            <p:nvCxnSpPr>
              <p:cNvPr id="43" name="Straight Arrow Connector 42">
                <a:extLst>
                  <a:ext uri="{FF2B5EF4-FFF2-40B4-BE49-F238E27FC236}">
                    <a16:creationId xmlns:a16="http://schemas.microsoft.com/office/drawing/2014/main" id="{F58D4386-DFC8-2140-FE8F-CD883BE8C89A}"/>
                  </a:ext>
                </a:extLst>
              </p:cNvPr>
              <p:cNvCxnSpPr>
                <a:cxnSpLocks/>
              </p:cNvCxnSpPr>
              <p:nvPr/>
            </p:nvCxnSpPr>
            <p:spPr>
              <a:xfrm flipV="1">
                <a:off x="5336774" y="3429000"/>
                <a:ext cx="19674" cy="788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4DDECC91-6DA5-1FEA-D0AC-12C685D54EAD}"/>
                  </a:ext>
                </a:extLst>
              </p:cNvPr>
              <p:cNvSpPr txBox="1"/>
              <p:nvPr/>
            </p:nvSpPr>
            <p:spPr>
              <a:xfrm flipH="1">
                <a:off x="5015120" y="2715904"/>
                <a:ext cx="926421" cy="369332"/>
              </a:xfrm>
              <a:prstGeom prst="rect">
                <a:avLst/>
              </a:prstGeom>
              <a:noFill/>
            </p:spPr>
            <p:txBody>
              <a:bodyPr wrap="square" rtlCol="0">
                <a:spAutoFit/>
              </a:bodyPr>
              <a:lstStyle/>
              <a:p>
                <a:r>
                  <a:rPr lang="en-US" dirty="0"/>
                  <a:t>Data Chunk</a:t>
                </a:r>
              </a:p>
            </p:txBody>
          </p:sp>
        </p:grpSp>
        <p:grpSp>
          <p:nvGrpSpPr>
            <p:cNvPr id="45" name="Group 44">
              <a:extLst>
                <a:ext uri="{FF2B5EF4-FFF2-40B4-BE49-F238E27FC236}">
                  <a16:creationId xmlns:a16="http://schemas.microsoft.com/office/drawing/2014/main" id="{6FBC532B-6255-46DF-FCEB-C9B34964B199}"/>
                </a:ext>
              </a:extLst>
            </p:cNvPr>
            <p:cNvGrpSpPr/>
            <p:nvPr/>
          </p:nvGrpSpPr>
          <p:grpSpPr>
            <a:xfrm>
              <a:off x="2847559" y="2729268"/>
              <a:ext cx="926421" cy="1501257"/>
              <a:chOff x="5015120" y="2715904"/>
              <a:chExt cx="926421" cy="1501257"/>
            </a:xfrm>
          </p:grpSpPr>
          <p:cxnSp>
            <p:nvCxnSpPr>
              <p:cNvPr id="46" name="Straight Arrow Connector 45">
                <a:extLst>
                  <a:ext uri="{FF2B5EF4-FFF2-40B4-BE49-F238E27FC236}">
                    <a16:creationId xmlns:a16="http://schemas.microsoft.com/office/drawing/2014/main" id="{0601F37F-AFAD-2B06-0E7D-7CFB47087494}"/>
                  </a:ext>
                </a:extLst>
              </p:cNvPr>
              <p:cNvCxnSpPr>
                <a:cxnSpLocks/>
              </p:cNvCxnSpPr>
              <p:nvPr/>
            </p:nvCxnSpPr>
            <p:spPr>
              <a:xfrm flipV="1">
                <a:off x="5336774" y="3429000"/>
                <a:ext cx="19674" cy="788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CF07CEB3-8B74-1B8E-C718-12AB85781E90}"/>
                  </a:ext>
                </a:extLst>
              </p:cNvPr>
              <p:cNvSpPr txBox="1"/>
              <p:nvPr/>
            </p:nvSpPr>
            <p:spPr>
              <a:xfrm flipH="1">
                <a:off x="5015120" y="2715904"/>
                <a:ext cx="926421" cy="369332"/>
              </a:xfrm>
              <a:prstGeom prst="rect">
                <a:avLst/>
              </a:prstGeom>
              <a:noFill/>
            </p:spPr>
            <p:txBody>
              <a:bodyPr wrap="square" rtlCol="0">
                <a:spAutoFit/>
              </a:bodyPr>
              <a:lstStyle/>
              <a:p>
                <a:r>
                  <a:rPr lang="en-US" dirty="0"/>
                  <a:t>Buffer</a:t>
                </a:r>
              </a:p>
            </p:txBody>
          </p:sp>
        </p:grpSp>
        <p:cxnSp>
          <p:nvCxnSpPr>
            <p:cNvPr id="49" name="Straight Connector 48">
              <a:extLst>
                <a:ext uri="{FF2B5EF4-FFF2-40B4-BE49-F238E27FC236}">
                  <a16:creationId xmlns:a16="http://schemas.microsoft.com/office/drawing/2014/main" id="{AF840949-F3DE-3D3F-F15A-6B270D3F5CBB}"/>
                </a:ext>
              </a:extLst>
            </p:cNvPr>
            <p:cNvCxnSpPr/>
            <p:nvPr/>
          </p:nvCxnSpPr>
          <p:spPr>
            <a:xfrm>
              <a:off x="95534" y="4080681"/>
              <a:ext cx="11791666"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6A766E3D-943B-0F24-1922-A521D25DA3F1}"/>
                </a:ext>
              </a:extLst>
            </p:cNvPr>
            <p:cNvCxnSpPr/>
            <p:nvPr/>
          </p:nvCxnSpPr>
          <p:spPr>
            <a:xfrm>
              <a:off x="84158" y="5311253"/>
              <a:ext cx="11791666" cy="0"/>
            </a:xfrm>
            <a:prstGeom prst="line">
              <a:avLst/>
            </a:prstGeom>
            <a:ln w="28575"/>
          </p:spPr>
          <p:style>
            <a:lnRef idx="1">
              <a:schemeClr val="accent2"/>
            </a:lnRef>
            <a:fillRef idx="0">
              <a:schemeClr val="accent2"/>
            </a:fillRef>
            <a:effectRef idx="0">
              <a:schemeClr val="accent2"/>
            </a:effectRef>
            <a:fontRef idx="minor">
              <a:schemeClr val="tx1"/>
            </a:fontRef>
          </p:style>
        </p:cxnSp>
      </p:grpSp>
      <p:sp>
        <p:nvSpPr>
          <p:cNvPr id="51" name="Left Brace 50">
            <a:extLst>
              <a:ext uri="{FF2B5EF4-FFF2-40B4-BE49-F238E27FC236}">
                <a16:creationId xmlns:a16="http://schemas.microsoft.com/office/drawing/2014/main" id="{22744E68-D905-8B14-0852-86249C3612BD}"/>
              </a:ext>
            </a:extLst>
          </p:cNvPr>
          <p:cNvSpPr/>
          <p:nvPr/>
        </p:nvSpPr>
        <p:spPr>
          <a:xfrm rot="16200000">
            <a:off x="5227436" y="14991"/>
            <a:ext cx="863171" cy="10327306"/>
          </a:xfrm>
          <a:prstGeom prst="leftBrace">
            <a:avLst>
              <a:gd name="adj1" fmla="val 55767"/>
              <a:gd name="adj2" fmla="val 4405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TextBox 53">
            <a:extLst>
              <a:ext uri="{FF2B5EF4-FFF2-40B4-BE49-F238E27FC236}">
                <a16:creationId xmlns:a16="http://schemas.microsoft.com/office/drawing/2014/main" id="{2EFDD043-3FB4-3C65-082F-3B0A0EE84672}"/>
              </a:ext>
            </a:extLst>
          </p:cNvPr>
          <p:cNvSpPr txBox="1"/>
          <p:nvPr/>
        </p:nvSpPr>
        <p:spPr>
          <a:xfrm>
            <a:off x="4626039" y="5580016"/>
            <a:ext cx="6093724" cy="369332"/>
          </a:xfrm>
          <a:prstGeom prst="rect">
            <a:avLst/>
          </a:prstGeom>
          <a:noFill/>
        </p:spPr>
        <p:txBody>
          <a:bodyPr wrap="square">
            <a:spAutoFit/>
          </a:bodyPr>
          <a:lstStyle/>
          <a:p>
            <a:r>
              <a:rPr lang="en-US" dirty="0"/>
              <a:t>Streams</a:t>
            </a:r>
          </a:p>
        </p:txBody>
      </p:sp>
    </p:spTree>
    <p:extLst>
      <p:ext uri="{BB962C8B-B14F-4D97-AF65-F5344CB8AC3E}">
        <p14:creationId xmlns:p14="http://schemas.microsoft.com/office/powerpoint/2010/main" val="607442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3048A3-1951-A534-3574-4F72230A0032}"/>
              </a:ext>
            </a:extLst>
          </p:cNvPr>
          <p:cNvSpPr txBox="1"/>
          <p:nvPr/>
        </p:nvSpPr>
        <p:spPr>
          <a:xfrm>
            <a:off x="2501660" y="828136"/>
            <a:ext cx="8126083" cy="830997"/>
          </a:xfrm>
          <a:prstGeom prst="rect">
            <a:avLst/>
          </a:prstGeom>
          <a:noFill/>
        </p:spPr>
        <p:txBody>
          <a:bodyPr wrap="square" rtlCol="0">
            <a:spAutoFit/>
          </a:bodyPr>
          <a:lstStyle/>
          <a:p>
            <a:r>
              <a:rPr lang="en-US" sz="4800" dirty="0"/>
              <a:t>Rendering  HTML as Response</a:t>
            </a:r>
          </a:p>
        </p:txBody>
      </p:sp>
      <p:sp>
        <p:nvSpPr>
          <p:cNvPr id="5" name="TextBox 4">
            <a:extLst>
              <a:ext uri="{FF2B5EF4-FFF2-40B4-BE49-F238E27FC236}">
                <a16:creationId xmlns:a16="http://schemas.microsoft.com/office/drawing/2014/main" id="{00E79425-4405-BDF3-DED1-A891FDA91999}"/>
              </a:ext>
            </a:extLst>
          </p:cNvPr>
          <p:cNvSpPr txBox="1"/>
          <p:nvPr/>
        </p:nvSpPr>
        <p:spPr>
          <a:xfrm>
            <a:off x="2501659" y="3013501"/>
            <a:ext cx="8126083" cy="830997"/>
          </a:xfrm>
          <a:prstGeom prst="rect">
            <a:avLst/>
          </a:prstGeom>
          <a:noFill/>
        </p:spPr>
        <p:txBody>
          <a:bodyPr wrap="square" rtlCol="0">
            <a:spAutoFit/>
          </a:bodyPr>
          <a:lstStyle/>
          <a:p>
            <a:r>
              <a:rPr lang="en-US" sz="4800" dirty="0"/>
              <a:t>Rendering  JSON as Response</a:t>
            </a:r>
          </a:p>
        </p:txBody>
      </p:sp>
    </p:spTree>
    <p:extLst>
      <p:ext uri="{BB962C8B-B14F-4D97-AF65-F5344CB8AC3E}">
        <p14:creationId xmlns:p14="http://schemas.microsoft.com/office/powerpoint/2010/main" val="4228438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2C8A0-A828-DE00-70F2-8E2E70CF096C}"/>
              </a:ext>
            </a:extLst>
          </p:cNvPr>
          <p:cNvSpPr>
            <a:spLocks noGrp="1"/>
          </p:cNvSpPr>
          <p:nvPr>
            <p:ph type="title"/>
          </p:nvPr>
        </p:nvSpPr>
        <p:spPr/>
        <p:txBody>
          <a:bodyPr/>
          <a:lstStyle/>
          <a:p>
            <a:pPr algn="ctr"/>
            <a:r>
              <a:rPr lang="en-US" dirty="0"/>
              <a:t>Basic Routing</a:t>
            </a:r>
          </a:p>
        </p:txBody>
      </p:sp>
    </p:spTree>
    <p:extLst>
      <p:ext uri="{BB962C8B-B14F-4D97-AF65-F5344CB8AC3E}">
        <p14:creationId xmlns:p14="http://schemas.microsoft.com/office/powerpoint/2010/main" val="1592931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F073A-BCE1-D9CD-8A19-227B2596EC8F}"/>
              </a:ext>
            </a:extLst>
          </p:cNvPr>
          <p:cNvSpPr>
            <a:spLocks noGrp="1"/>
          </p:cNvSpPr>
          <p:nvPr>
            <p:ph type="title"/>
          </p:nvPr>
        </p:nvSpPr>
        <p:spPr>
          <a:xfrm>
            <a:off x="838200" y="365125"/>
            <a:ext cx="10515600" cy="5843170"/>
          </a:xfrm>
        </p:spPr>
        <p:txBody>
          <a:bodyPr>
            <a:normAutofit/>
          </a:bodyPr>
          <a:lstStyle/>
          <a:p>
            <a:r>
              <a:rPr lang="en-US" dirty="0" err="1"/>
              <a:t>Npm</a:t>
            </a:r>
            <a:r>
              <a:rPr lang="en-US" dirty="0"/>
              <a:t> </a:t>
            </a:r>
            <a:r>
              <a:rPr lang="en-US" dirty="0" err="1"/>
              <a:t>init</a:t>
            </a:r>
            <a:r>
              <a:rPr lang="en-US" dirty="0"/>
              <a:t> – install </a:t>
            </a:r>
            <a:r>
              <a:rPr lang="en-US" dirty="0" err="1"/>
              <a:t>npm</a:t>
            </a:r>
            <a:r>
              <a:rPr lang="en-US" dirty="0"/>
              <a:t>- save </a:t>
            </a:r>
            <a:r>
              <a:rPr lang="en-US" dirty="0" err="1"/>
              <a:t>package.json</a:t>
            </a:r>
            <a:br>
              <a:rPr lang="en-US" dirty="0"/>
            </a:br>
            <a:br>
              <a:rPr lang="en-US" dirty="0"/>
            </a:br>
            <a:br>
              <a:rPr lang="en-US" dirty="0"/>
            </a:br>
            <a:r>
              <a:rPr lang="en-US" dirty="0" err="1"/>
              <a:t>npm</a:t>
            </a:r>
            <a:r>
              <a:rPr lang="en-US" dirty="0"/>
              <a:t> start – node app.js</a:t>
            </a:r>
          </a:p>
        </p:txBody>
      </p:sp>
    </p:spTree>
    <p:extLst>
      <p:ext uri="{BB962C8B-B14F-4D97-AF65-F5344CB8AC3E}">
        <p14:creationId xmlns:p14="http://schemas.microsoft.com/office/powerpoint/2010/main" val="1313022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CD54F-DDC7-B258-6888-7DB720F1C746}"/>
              </a:ext>
            </a:extLst>
          </p:cNvPr>
          <p:cNvSpPr>
            <a:spLocks noGrp="1"/>
          </p:cNvSpPr>
          <p:nvPr>
            <p:ph type="title"/>
          </p:nvPr>
        </p:nvSpPr>
        <p:spPr>
          <a:xfrm>
            <a:off x="838200" y="365126"/>
            <a:ext cx="4252415" cy="315912"/>
          </a:xfrm>
        </p:spPr>
        <p:txBody>
          <a:bodyPr>
            <a:normAutofit fontScale="90000"/>
          </a:bodyPr>
          <a:lstStyle/>
          <a:p>
            <a:r>
              <a:rPr lang="en-US" dirty="0" err="1"/>
              <a:t>Npm</a:t>
            </a:r>
            <a:r>
              <a:rPr lang="en-US" dirty="0"/>
              <a:t> &amp; Packages</a:t>
            </a:r>
          </a:p>
        </p:txBody>
      </p:sp>
      <p:sp>
        <p:nvSpPr>
          <p:cNvPr id="4" name="Rectangle 3">
            <a:extLst>
              <a:ext uri="{FF2B5EF4-FFF2-40B4-BE49-F238E27FC236}">
                <a16:creationId xmlns:a16="http://schemas.microsoft.com/office/drawing/2014/main" id="{D43D2C78-8C9D-461C-06F3-C55B6E6AB984}"/>
              </a:ext>
            </a:extLst>
          </p:cNvPr>
          <p:cNvSpPr/>
          <p:nvPr/>
        </p:nvSpPr>
        <p:spPr>
          <a:xfrm>
            <a:off x="838200" y="1214651"/>
            <a:ext cx="3761096" cy="73697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Local Project</a:t>
            </a:r>
          </a:p>
        </p:txBody>
      </p:sp>
      <p:sp>
        <p:nvSpPr>
          <p:cNvPr id="5" name="Rectangle 4">
            <a:extLst>
              <a:ext uri="{FF2B5EF4-FFF2-40B4-BE49-F238E27FC236}">
                <a16:creationId xmlns:a16="http://schemas.microsoft.com/office/drawing/2014/main" id="{1B789436-CEF7-53A6-DD7F-317551EE06E0}"/>
              </a:ext>
            </a:extLst>
          </p:cNvPr>
          <p:cNvSpPr/>
          <p:nvPr/>
        </p:nvSpPr>
        <p:spPr>
          <a:xfrm>
            <a:off x="838200" y="2238233"/>
            <a:ext cx="3761096" cy="73697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&lt;Your Code&gt;</a:t>
            </a:r>
          </a:p>
        </p:txBody>
      </p:sp>
      <p:sp>
        <p:nvSpPr>
          <p:cNvPr id="6" name="Rectangle 5">
            <a:extLst>
              <a:ext uri="{FF2B5EF4-FFF2-40B4-BE49-F238E27FC236}">
                <a16:creationId xmlns:a16="http://schemas.microsoft.com/office/drawing/2014/main" id="{0665B2E6-4869-EE94-484B-A12B02F2290A}"/>
              </a:ext>
            </a:extLst>
          </p:cNvPr>
          <p:cNvSpPr/>
          <p:nvPr/>
        </p:nvSpPr>
        <p:spPr>
          <a:xfrm>
            <a:off x="838200" y="3388056"/>
            <a:ext cx="3761096" cy="73697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Core Node Packages</a:t>
            </a:r>
          </a:p>
        </p:txBody>
      </p:sp>
      <p:sp>
        <p:nvSpPr>
          <p:cNvPr id="7" name="Rectangle 6">
            <a:extLst>
              <a:ext uri="{FF2B5EF4-FFF2-40B4-BE49-F238E27FC236}">
                <a16:creationId xmlns:a16="http://schemas.microsoft.com/office/drawing/2014/main" id="{57D2901E-26EB-C70E-F6F0-13B3FFB84A89}"/>
              </a:ext>
            </a:extLst>
          </p:cNvPr>
          <p:cNvSpPr/>
          <p:nvPr/>
        </p:nvSpPr>
        <p:spPr>
          <a:xfrm>
            <a:off x="838200" y="4582233"/>
            <a:ext cx="3761096" cy="73697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Dependencies (3</a:t>
            </a:r>
            <a:r>
              <a:rPr lang="en-US" baseline="30000" dirty="0"/>
              <a:t>rd</a:t>
            </a:r>
            <a:r>
              <a:rPr lang="en-US" dirty="0"/>
              <a:t> Party)</a:t>
            </a:r>
          </a:p>
        </p:txBody>
      </p:sp>
      <p:sp>
        <p:nvSpPr>
          <p:cNvPr id="8" name="Rectangle 7">
            <a:extLst>
              <a:ext uri="{FF2B5EF4-FFF2-40B4-BE49-F238E27FC236}">
                <a16:creationId xmlns:a16="http://schemas.microsoft.com/office/drawing/2014/main" id="{A070A394-F563-1467-92D3-DEE1A229D0CC}"/>
              </a:ext>
            </a:extLst>
          </p:cNvPr>
          <p:cNvSpPr/>
          <p:nvPr/>
        </p:nvSpPr>
        <p:spPr>
          <a:xfrm>
            <a:off x="6488373" y="1224883"/>
            <a:ext cx="3761096" cy="73697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Npm</a:t>
            </a:r>
            <a:r>
              <a:rPr lang="en-US" dirty="0"/>
              <a:t> Repository</a:t>
            </a:r>
          </a:p>
        </p:txBody>
      </p:sp>
      <p:sp>
        <p:nvSpPr>
          <p:cNvPr id="9" name="Rectangle 8">
            <a:extLst>
              <a:ext uri="{FF2B5EF4-FFF2-40B4-BE49-F238E27FC236}">
                <a16:creationId xmlns:a16="http://schemas.microsoft.com/office/drawing/2014/main" id="{85D1B384-DA1C-C182-60C1-B4B0B5D6B526}"/>
              </a:ext>
            </a:extLst>
          </p:cNvPr>
          <p:cNvSpPr/>
          <p:nvPr/>
        </p:nvSpPr>
        <p:spPr>
          <a:xfrm>
            <a:off x="6488373" y="3845254"/>
            <a:ext cx="3761096" cy="73697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express</a:t>
            </a:r>
          </a:p>
        </p:txBody>
      </p:sp>
      <p:sp>
        <p:nvSpPr>
          <p:cNvPr id="10" name="Rectangle 9">
            <a:extLst>
              <a:ext uri="{FF2B5EF4-FFF2-40B4-BE49-F238E27FC236}">
                <a16:creationId xmlns:a16="http://schemas.microsoft.com/office/drawing/2014/main" id="{FB6D3F96-CC41-F123-3C5A-F896260EE929}"/>
              </a:ext>
            </a:extLst>
          </p:cNvPr>
          <p:cNvSpPr/>
          <p:nvPr/>
        </p:nvSpPr>
        <p:spPr>
          <a:xfrm>
            <a:off x="6488373" y="4906371"/>
            <a:ext cx="3761096" cy="73697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Body-parser</a:t>
            </a:r>
          </a:p>
        </p:txBody>
      </p:sp>
      <p:cxnSp>
        <p:nvCxnSpPr>
          <p:cNvPr id="12" name="Connector: Elbow 11">
            <a:extLst>
              <a:ext uri="{FF2B5EF4-FFF2-40B4-BE49-F238E27FC236}">
                <a16:creationId xmlns:a16="http://schemas.microsoft.com/office/drawing/2014/main" id="{87095142-303B-8644-D96D-58BD201C0559}"/>
              </a:ext>
            </a:extLst>
          </p:cNvPr>
          <p:cNvCxnSpPr>
            <a:stCxn id="7" idx="3"/>
          </p:cNvCxnSpPr>
          <p:nvPr/>
        </p:nvCxnSpPr>
        <p:spPr>
          <a:xfrm flipV="1">
            <a:off x="4599296" y="4213743"/>
            <a:ext cx="2006220" cy="73698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452D062-F1C8-6544-B395-11B85BC8A952}"/>
              </a:ext>
            </a:extLst>
          </p:cNvPr>
          <p:cNvCxnSpPr>
            <a:stCxn id="7" idx="3"/>
            <a:endCxn id="10" idx="1"/>
          </p:cNvCxnSpPr>
          <p:nvPr/>
        </p:nvCxnSpPr>
        <p:spPr>
          <a:xfrm>
            <a:off x="4599296" y="4950723"/>
            <a:ext cx="1889077" cy="324138"/>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A0B33E3-9F8A-0CF8-9D8D-28BC1B647B2B}"/>
              </a:ext>
            </a:extLst>
          </p:cNvPr>
          <p:cNvSpPr/>
          <p:nvPr/>
        </p:nvSpPr>
        <p:spPr>
          <a:xfrm>
            <a:off x="2060812" y="5827594"/>
            <a:ext cx="3234519" cy="559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Installed &amp; Managed via </a:t>
            </a:r>
            <a:r>
              <a:rPr lang="en-US" dirty="0" err="1"/>
              <a:t>npm</a:t>
            </a:r>
            <a:endParaRPr lang="en-US" dirty="0"/>
          </a:p>
        </p:txBody>
      </p:sp>
      <p:sp>
        <p:nvSpPr>
          <p:cNvPr id="16" name="Arrow: Right 15">
            <a:extLst>
              <a:ext uri="{FF2B5EF4-FFF2-40B4-BE49-F238E27FC236}">
                <a16:creationId xmlns:a16="http://schemas.microsoft.com/office/drawing/2014/main" id="{E475625E-E2CC-7F7B-4ED8-1BE21E20583D}"/>
              </a:ext>
            </a:extLst>
          </p:cNvPr>
          <p:cNvSpPr/>
          <p:nvPr/>
        </p:nvSpPr>
        <p:spPr>
          <a:xfrm rot="18694815">
            <a:off x="4460316" y="5129632"/>
            <a:ext cx="1147052" cy="379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31772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6FAC1-76E0-6080-19FD-E373BB638141}"/>
              </a:ext>
            </a:extLst>
          </p:cNvPr>
          <p:cNvSpPr>
            <a:spLocks noGrp="1"/>
          </p:cNvSpPr>
          <p:nvPr>
            <p:ph type="title"/>
          </p:nvPr>
        </p:nvSpPr>
        <p:spPr/>
        <p:txBody>
          <a:bodyPr/>
          <a:lstStyle/>
          <a:p>
            <a:r>
              <a:rPr lang="en-US" dirty="0"/>
              <a:t>Types of Errors</a:t>
            </a:r>
          </a:p>
        </p:txBody>
      </p:sp>
      <p:sp>
        <p:nvSpPr>
          <p:cNvPr id="4" name="Rectangle 3">
            <a:extLst>
              <a:ext uri="{FF2B5EF4-FFF2-40B4-BE49-F238E27FC236}">
                <a16:creationId xmlns:a16="http://schemas.microsoft.com/office/drawing/2014/main" id="{3EC656BE-C346-7046-87FC-5D16494CAFA9}"/>
              </a:ext>
            </a:extLst>
          </p:cNvPr>
          <p:cNvSpPr/>
          <p:nvPr/>
        </p:nvSpPr>
        <p:spPr>
          <a:xfrm>
            <a:off x="838200" y="2183642"/>
            <a:ext cx="3187890" cy="21290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Syntax Errors</a:t>
            </a:r>
          </a:p>
        </p:txBody>
      </p:sp>
      <p:sp>
        <p:nvSpPr>
          <p:cNvPr id="5" name="Rectangle 4">
            <a:extLst>
              <a:ext uri="{FF2B5EF4-FFF2-40B4-BE49-F238E27FC236}">
                <a16:creationId xmlns:a16="http://schemas.microsoft.com/office/drawing/2014/main" id="{A7994EF7-CCB9-16F0-C195-40D0D570AB91}"/>
              </a:ext>
            </a:extLst>
          </p:cNvPr>
          <p:cNvSpPr/>
          <p:nvPr/>
        </p:nvSpPr>
        <p:spPr>
          <a:xfrm>
            <a:off x="4645926" y="2183642"/>
            <a:ext cx="3187890" cy="21290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Runtime Errors</a:t>
            </a:r>
          </a:p>
        </p:txBody>
      </p:sp>
      <p:sp>
        <p:nvSpPr>
          <p:cNvPr id="6" name="Rectangle 5">
            <a:extLst>
              <a:ext uri="{FF2B5EF4-FFF2-40B4-BE49-F238E27FC236}">
                <a16:creationId xmlns:a16="http://schemas.microsoft.com/office/drawing/2014/main" id="{73EB429D-060B-66FE-F172-7BAE93AF41ED}"/>
              </a:ext>
            </a:extLst>
          </p:cNvPr>
          <p:cNvSpPr/>
          <p:nvPr/>
        </p:nvSpPr>
        <p:spPr>
          <a:xfrm>
            <a:off x="8453652" y="2183642"/>
            <a:ext cx="3187890" cy="21290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Logical Errors</a:t>
            </a:r>
          </a:p>
        </p:txBody>
      </p:sp>
    </p:spTree>
    <p:extLst>
      <p:ext uri="{BB962C8B-B14F-4D97-AF65-F5344CB8AC3E}">
        <p14:creationId xmlns:p14="http://schemas.microsoft.com/office/powerpoint/2010/main" val="10052064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4DB3D-EFEE-C632-92D4-AAE3E9E95A88}"/>
              </a:ext>
            </a:extLst>
          </p:cNvPr>
          <p:cNvSpPr>
            <a:spLocks noGrp="1"/>
          </p:cNvSpPr>
          <p:nvPr>
            <p:ph type="title"/>
          </p:nvPr>
        </p:nvSpPr>
        <p:spPr>
          <a:xfrm>
            <a:off x="838200" y="365125"/>
            <a:ext cx="4170528" cy="562923"/>
          </a:xfrm>
        </p:spPr>
        <p:txBody>
          <a:bodyPr>
            <a:normAutofit fontScale="90000"/>
          </a:bodyPr>
          <a:lstStyle/>
          <a:p>
            <a:r>
              <a:rPr lang="en-US" dirty="0"/>
              <a:t>Module Summary</a:t>
            </a:r>
          </a:p>
        </p:txBody>
      </p:sp>
      <p:grpSp>
        <p:nvGrpSpPr>
          <p:cNvPr id="6" name="Group 5">
            <a:extLst>
              <a:ext uri="{FF2B5EF4-FFF2-40B4-BE49-F238E27FC236}">
                <a16:creationId xmlns:a16="http://schemas.microsoft.com/office/drawing/2014/main" id="{38AF6FA7-CFAC-2BBB-4914-6E64488826B7}"/>
              </a:ext>
            </a:extLst>
          </p:cNvPr>
          <p:cNvGrpSpPr/>
          <p:nvPr/>
        </p:nvGrpSpPr>
        <p:grpSpPr>
          <a:xfrm>
            <a:off x="627795" y="1132765"/>
            <a:ext cx="4544706" cy="2088108"/>
            <a:chOff x="668739" y="1132764"/>
            <a:chExt cx="5322628" cy="2582839"/>
          </a:xfrm>
        </p:grpSpPr>
        <p:sp>
          <p:nvSpPr>
            <p:cNvPr id="4" name="Rectangle 3">
              <a:extLst>
                <a:ext uri="{FF2B5EF4-FFF2-40B4-BE49-F238E27FC236}">
                  <a16:creationId xmlns:a16="http://schemas.microsoft.com/office/drawing/2014/main" id="{67DB7522-2353-422B-C7BE-BAE7393E6C13}"/>
                </a:ext>
              </a:extLst>
            </p:cNvPr>
            <p:cNvSpPr/>
            <p:nvPr/>
          </p:nvSpPr>
          <p:spPr>
            <a:xfrm>
              <a:off x="668740" y="1132764"/>
              <a:ext cx="5322627" cy="56292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n w="0"/>
                  <a:solidFill>
                    <a:schemeClr val="tx1"/>
                  </a:solidFill>
                  <a:effectLst>
                    <a:outerShdw blurRad="38100" dist="19050" dir="2700000" algn="tl" rotWithShape="0">
                      <a:schemeClr val="dk1">
                        <a:alpha val="40000"/>
                      </a:schemeClr>
                    </a:outerShdw>
                  </a:effectLst>
                </a:rPr>
                <a:t>npm</a:t>
              </a:r>
              <a:endParaRPr lang="en-US"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6F527B6C-F068-AE27-48BE-6B0E8ADBD900}"/>
                </a:ext>
              </a:extLst>
            </p:cNvPr>
            <p:cNvSpPr/>
            <p:nvPr/>
          </p:nvSpPr>
          <p:spPr>
            <a:xfrm>
              <a:off x="668739" y="1658156"/>
              <a:ext cx="5322627" cy="205744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1600" dirty="0" err="1">
                  <a:ln w="0"/>
                  <a:solidFill>
                    <a:schemeClr val="tx1"/>
                  </a:solidFill>
                  <a:effectLst>
                    <a:outerShdw blurRad="38100" dist="19050" dir="2700000" algn="tl" rotWithShape="0">
                      <a:schemeClr val="dk1">
                        <a:alpha val="40000"/>
                      </a:schemeClr>
                    </a:outerShdw>
                  </a:effectLst>
                </a:rPr>
                <a:t>Npm</a:t>
              </a:r>
              <a:r>
                <a:rPr lang="en-US" sz="1600" dirty="0">
                  <a:ln w="0"/>
                  <a:solidFill>
                    <a:schemeClr val="tx1"/>
                  </a:solidFill>
                  <a:effectLst>
                    <a:outerShdw blurRad="38100" dist="19050" dir="2700000" algn="tl" rotWithShape="0">
                      <a:schemeClr val="dk1">
                        <a:alpha val="40000"/>
                      </a:schemeClr>
                    </a:outerShdw>
                  </a:effectLst>
                </a:rPr>
                <a:t> stands for “Node Package Manager” and it allows you  to manage your Node project and its dependencies.</a:t>
              </a:r>
            </a:p>
            <a:p>
              <a:pPr marL="285750" indent="-285750" algn="ctr">
                <a:buFont typeface="Arial" panose="020B0604020202020204" pitchFamily="34" charset="0"/>
                <a:buChar char="•"/>
              </a:pPr>
              <a:r>
                <a:rPr lang="en-US" sz="1600" dirty="0">
                  <a:ln w="0"/>
                  <a:solidFill>
                    <a:schemeClr val="tx1"/>
                  </a:solidFill>
                  <a:effectLst>
                    <a:outerShdw blurRad="38100" dist="19050" dir="2700000" algn="tl" rotWithShape="0">
                      <a:schemeClr val="dk1">
                        <a:alpha val="40000"/>
                      </a:schemeClr>
                    </a:outerShdw>
                  </a:effectLst>
                </a:rPr>
                <a:t>You can initialize a project with </a:t>
              </a:r>
              <a:r>
                <a:rPr lang="en-US" sz="1600" dirty="0" err="1">
                  <a:ln w="0"/>
                  <a:solidFill>
                    <a:schemeClr val="tx1"/>
                  </a:solidFill>
                  <a:effectLst>
                    <a:outerShdw blurRad="38100" dist="19050" dir="2700000" algn="tl" rotWithShape="0">
                      <a:schemeClr val="dk1">
                        <a:alpha val="40000"/>
                      </a:schemeClr>
                    </a:outerShdw>
                  </a:effectLst>
                </a:rPr>
                <a:t>npm</a:t>
              </a:r>
              <a:r>
                <a:rPr lang="en-US" sz="1600" dirty="0">
                  <a:ln w="0"/>
                  <a:solidFill>
                    <a:schemeClr val="tx1"/>
                  </a:solidFill>
                  <a:effectLst>
                    <a:outerShdw blurRad="38100" dist="19050" dir="2700000" algn="tl" rotWithShape="0">
                      <a:schemeClr val="dk1">
                        <a:alpha val="40000"/>
                      </a:schemeClr>
                    </a:outerShdw>
                  </a:effectLst>
                </a:rPr>
                <a:t> </a:t>
              </a:r>
              <a:r>
                <a:rPr lang="en-US" sz="1600" dirty="0" err="1">
                  <a:ln w="0"/>
                  <a:solidFill>
                    <a:schemeClr val="tx1"/>
                  </a:solidFill>
                  <a:effectLst>
                    <a:outerShdw blurRad="38100" dist="19050" dir="2700000" algn="tl" rotWithShape="0">
                      <a:schemeClr val="dk1">
                        <a:alpha val="40000"/>
                      </a:schemeClr>
                    </a:outerShdw>
                  </a:effectLst>
                </a:rPr>
                <a:t>init</a:t>
              </a:r>
              <a:endParaRPr lang="en-US" sz="1600" dirty="0">
                <a:ln w="0"/>
                <a:solidFill>
                  <a:schemeClr val="tx1"/>
                </a:solidFill>
                <a:effectLst>
                  <a:outerShdw blurRad="38100" dist="19050" dir="2700000" algn="tl" rotWithShape="0">
                    <a:schemeClr val="dk1">
                      <a:alpha val="40000"/>
                    </a:schemeClr>
                  </a:outerShdw>
                </a:effectLst>
              </a:endParaRPr>
            </a:p>
            <a:p>
              <a:pPr marL="285750" indent="-285750" algn="ctr">
                <a:buFont typeface="Arial" panose="020B0604020202020204" pitchFamily="34" charset="0"/>
                <a:buChar char="•"/>
              </a:pPr>
              <a:r>
                <a:rPr lang="en-US" sz="1600" dirty="0" err="1">
                  <a:ln w="0"/>
                  <a:solidFill>
                    <a:schemeClr val="tx1"/>
                  </a:solidFill>
                  <a:effectLst>
                    <a:outerShdw blurRad="38100" dist="19050" dir="2700000" algn="tl" rotWithShape="0">
                      <a:schemeClr val="dk1">
                        <a:alpha val="40000"/>
                      </a:schemeClr>
                    </a:outerShdw>
                  </a:effectLst>
                </a:rPr>
                <a:t>Npm</a:t>
              </a:r>
              <a:r>
                <a:rPr lang="en-US" sz="1600" dirty="0">
                  <a:ln w="0"/>
                  <a:solidFill>
                    <a:schemeClr val="tx1"/>
                  </a:solidFill>
                  <a:effectLst>
                    <a:outerShdw blurRad="38100" dist="19050" dir="2700000" algn="tl" rotWithShape="0">
                      <a:schemeClr val="dk1">
                        <a:alpha val="40000"/>
                      </a:schemeClr>
                    </a:outerShdw>
                  </a:effectLst>
                </a:rPr>
                <a:t> scripts can be defined in the </a:t>
              </a:r>
              <a:r>
                <a:rPr lang="en-US" sz="1600" dirty="0" err="1">
                  <a:ln w="0"/>
                  <a:solidFill>
                    <a:schemeClr val="tx1"/>
                  </a:solidFill>
                  <a:effectLst>
                    <a:outerShdw blurRad="38100" dist="19050" dir="2700000" algn="tl" rotWithShape="0">
                      <a:schemeClr val="dk1">
                        <a:alpha val="40000"/>
                      </a:schemeClr>
                    </a:outerShdw>
                  </a:effectLst>
                </a:rPr>
                <a:t>package.json</a:t>
              </a:r>
              <a:r>
                <a:rPr lang="en-US" sz="1600" dirty="0">
                  <a:ln w="0"/>
                  <a:solidFill>
                    <a:schemeClr val="tx1"/>
                  </a:solidFill>
                  <a:effectLst>
                    <a:outerShdw blurRad="38100" dist="19050" dir="2700000" algn="tl" rotWithShape="0">
                      <a:schemeClr val="dk1">
                        <a:alpha val="40000"/>
                      </a:schemeClr>
                    </a:outerShdw>
                  </a:effectLst>
                </a:rPr>
                <a:t> to give you “shortcuts” to common tasks/commands</a:t>
              </a:r>
            </a:p>
          </p:txBody>
        </p:sp>
      </p:grpSp>
      <p:grpSp>
        <p:nvGrpSpPr>
          <p:cNvPr id="7" name="Group 6">
            <a:extLst>
              <a:ext uri="{FF2B5EF4-FFF2-40B4-BE49-F238E27FC236}">
                <a16:creationId xmlns:a16="http://schemas.microsoft.com/office/drawing/2014/main" id="{95D723FF-6B0A-80C6-7E21-170EEE72A6AE}"/>
              </a:ext>
            </a:extLst>
          </p:cNvPr>
          <p:cNvGrpSpPr/>
          <p:nvPr/>
        </p:nvGrpSpPr>
        <p:grpSpPr>
          <a:xfrm>
            <a:off x="5622875" y="646586"/>
            <a:ext cx="6346212" cy="2088108"/>
            <a:chOff x="668739" y="1132764"/>
            <a:chExt cx="5322628" cy="2582839"/>
          </a:xfrm>
        </p:grpSpPr>
        <p:sp>
          <p:nvSpPr>
            <p:cNvPr id="8" name="Rectangle 7">
              <a:extLst>
                <a:ext uri="{FF2B5EF4-FFF2-40B4-BE49-F238E27FC236}">
                  <a16:creationId xmlns:a16="http://schemas.microsoft.com/office/drawing/2014/main" id="{48696363-2018-5CAD-02F8-A92A5898B1C1}"/>
                </a:ext>
              </a:extLst>
            </p:cNvPr>
            <p:cNvSpPr/>
            <p:nvPr/>
          </p:nvSpPr>
          <p:spPr>
            <a:xfrm>
              <a:off x="668740" y="1132764"/>
              <a:ext cx="5322627" cy="56292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3</a:t>
              </a:r>
              <a:r>
                <a:rPr lang="en-US" baseline="30000" dirty="0">
                  <a:ln w="0"/>
                  <a:solidFill>
                    <a:schemeClr val="tx1"/>
                  </a:solidFill>
                  <a:effectLst>
                    <a:outerShdw blurRad="38100" dist="19050" dir="2700000" algn="tl" rotWithShape="0">
                      <a:schemeClr val="dk1">
                        <a:alpha val="40000"/>
                      </a:schemeClr>
                    </a:outerShdw>
                  </a:effectLst>
                </a:rPr>
                <a:t>rd</a:t>
              </a:r>
              <a:r>
                <a:rPr lang="en-US" dirty="0">
                  <a:ln w="0"/>
                  <a:solidFill>
                    <a:schemeClr val="tx1"/>
                  </a:solidFill>
                  <a:effectLst>
                    <a:outerShdw blurRad="38100" dist="19050" dir="2700000" algn="tl" rotWithShape="0">
                      <a:schemeClr val="dk1">
                        <a:alpha val="40000"/>
                      </a:schemeClr>
                    </a:outerShdw>
                  </a:effectLst>
                </a:rPr>
                <a:t> Part Packages</a:t>
              </a:r>
            </a:p>
          </p:txBody>
        </p:sp>
        <p:sp>
          <p:nvSpPr>
            <p:cNvPr id="9" name="Rectangle 8">
              <a:extLst>
                <a:ext uri="{FF2B5EF4-FFF2-40B4-BE49-F238E27FC236}">
                  <a16:creationId xmlns:a16="http://schemas.microsoft.com/office/drawing/2014/main" id="{E90AF535-9D41-2BBC-5FBE-852B35E3A18D}"/>
                </a:ext>
              </a:extLst>
            </p:cNvPr>
            <p:cNvSpPr/>
            <p:nvPr/>
          </p:nvSpPr>
          <p:spPr>
            <a:xfrm>
              <a:off x="668739" y="1658156"/>
              <a:ext cx="5322627" cy="205744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1600" dirty="0">
                  <a:ln w="0"/>
                  <a:solidFill>
                    <a:schemeClr val="tx1"/>
                  </a:solidFill>
                  <a:effectLst>
                    <a:outerShdw blurRad="38100" dist="19050" dir="2700000" algn="tl" rotWithShape="0">
                      <a:schemeClr val="dk1">
                        <a:alpha val="40000"/>
                      </a:schemeClr>
                    </a:outerShdw>
                  </a:effectLst>
                </a:rPr>
                <a:t>Node projects typically don’t just use core modules and custom code but also third-party packages.</a:t>
              </a:r>
            </a:p>
            <a:p>
              <a:pPr marL="285750" indent="-285750" algn="ctr">
                <a:buFont typeface="Arial" panose="020B0604020202020204" pitchFamily="34" charset="0"/>
                <a:buChar char="•"/>
              </a:pPr>
              <a:r>
                <a:rPr lang="en-US" sz="1600" dirty="0">
                  <a:ln w="0"/>
                  <a:solidFill>
                    <a:schemeClr val="tx1"/>
                  </a:solidFill>
                  <a:effectLst>
                    <a:outerShdw blurRad="38100" dist="19050" dir="2700000" algn="tl" rotWithShape="0">
                      <a:schemeClr val="dk1">
                        <a:alpha val="40000"/>
                      </a:schemeClr>
                    </a:outerShdw>
                  </a:effectLst>
                </a:rPr>
                <a:t>You install them via </a:t>
              </a:r>
              <a:r>
                <a:rPr lang="en-US" sz="1600" dirty="0" err="1">
                  <a:ln w="0"/>
                  <a:solidFill>
                    <a:schemeClr val="tx1"/>
                  </a:solidFill>
                  <a:effectLst>
                    <a:outerShdw blurRad="38100" dist="19050" dir="2700000" algn="tl" rotWithShape="0">
                      <a:schemeClr val="dk1">
                        <a:alpha val="40000"/>
                      </a:schemeClr>
                    </a:outerShdw>
                  </a:effectLst>
                </a:rPr>
                <a:t>npm</a:t>
              </a:r>
              <a:endParaRPr lang="en-US" sz="1600" dirty="0">
                <a:ln w="0"/>
                <a:solidFill>
                  <a:schemeClr val="tx1"/>
                </a:solidFill>
                <a:effectLst>
                  <a:outerShdw blurRad="38100" dist="19050" dir="2700000" algn="tl" rotWithShape="0">
                    <a:schemeClr val="dk1">
                      <a:alpha val="40000"/>
                    </a:schemeClr>
                  </a:outerShdw>
                </a:effectLst>
              </a:endParaRPr>
            </a:p>
            <a:p>
              <a:pPr marL="285750" indent="-285750" algn="ctr">
                <a:buFont typeface="Arial" panose="020B0604020202020204" pitchFamily="34" charset="0"/>
                <a:buChar char="•"/>
              </a:pPr>
              <a:r>
                <a:rPr lang="en-US" sz="1600" dirty="0">
                  <a:ln w="0"/>
                  <a:solidFill>
                    <a:schemeClr val="tx1"/>
                  </a:solidFill>
                  <a:effectLst>
                    <a:outerShdw blurRad="38100" dist="19050" dir="2700000" algn="tl" rotWithShape="0">
                      <a:schemeClr val="dk1">
                        <a:alpha val="40000"/>
                      </a:schemeClr>
                    </a:outerShdw>
                  </a:effectLst>
                </a:rPr>
                <a:t>You can differentiate between production dependencies (--save), development dependencies (--save-dev) and global dependencies (-g)</a:t>
              </a:r>
            </a:p>
          </p:txBody>
        </p:sp>
      </p:grpSp>
      <p:grpSp>
        <p:nvGrpSpPr>
          <p:cNvPr id="10" name="Group 9">
            <a:extLst>
              <a:ext uri="{FF2B5EF4-FFF2-40B4-BE49-F238E27FC236}">
                <a16:creationId xmlns:a16="http://schemas.microsoft.com/office/drawing/2014/main" id="{C643DD9C-3614-F2A8-BCF9-0D9C5305E1A4}"/>
              </a:ext>
            </a:extLst>
          </p:cNvPr>
          <p:cNvGrpSpPr/>
          <p:nvPr/>
        </p:nvGrpSpPr>
        <p:grpSpPr>
          <a:xfrm>
            <a:off x="5622874" y="3551830"/>
            <a:ext cx="6059609" cy="2088108"/>
            <a:chOff x="668739" y="1132764"/>
            <a:chExt cx="5322628" cy="2582839"/>
          </a:xfrm>
        </p:grpSpPr>
        <p:sp>
          <p:nvSpPr>
            <p:cNvPr id="11" name="Rectangle 10">
              <a:extLst>
                <a:ext uri="{FF2B5EF4-FFF2-40B4-BE49-F238E27FC236}">
                  <a16:creationId xmlns:a16="http://schemas.microsoft.com/office/drawing/2014/main" id="{B772A14F-7DDB-EAD8-57E7-DDAEE4E03A84}"/>
                </a:ext>
              </a:extLst>
            </p:cNvPr>
            <p:cNvSpPr/>
            <p:nvPr/>
          </p:nvSpPr>
          <p:spPr>
            <a:xfrm>
              <a:off x="668740" y="1132764"/>
              <a:ext cx="5322627" cy="56292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Debugging</a:t>
              </a:r>
            </a:p>
          </p:txBody>
        </p:sp>
        <p:sp>
          <p:nvSpPr>
            <p:cNvPr id="12" name="Rectangle 11">
              <a:extLst>
                <a:ext uri="{FF2B5EF4-FFF2-40B4-BE49-F238E27FC236}">
                  <a16:creationId xmlns:a16="http://schemas.microsoft.com/office/drawing/2014/main" id="{A99F1F2D-2531-2AF5-56E4-052AE85AEDBB}"/>
                </a:ext>
              </a:extLst>
            </p:cNvPr>
            <p:cNvSpPr/>
            <p:nvPr/>
          </p:nvSpPr>
          <p:spPr>
            <a:xfrm>
              <a:off x="668739" y="1658156"/>
              <a:ext cx="5322627" cy="205744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1600" dirty="0">
                  <a:ln w="0"/>
                  <a:solidFill>
                    <a:schemeClr val="tx1"/>
                  </a:solidFill>
                  <a:effectLst>
                    <a:outerShdw blurRad="38100" dist="19050" dir="2700000" algn="tl" rotWithShape="0">
                      <a:schemeClr val="dk1">
                        <a:alpha val="40000"/>
                      </a:schemeClr>
                    </a:outerShdw>
                  </a:effectLst>
                </a:rPr>
                <a:t>Use the VS Code Node debugger to step into your code and go through it step by step</a:t>
              </a:r>
            </a:p>
            <a:p>
              <a:pPr marL="285750" indent="-285750" algn="ctr">
                <a:buFont typeface="Arial" panose="020B0604020202020204" pitchFamily="34" charset="0"/>
                <a:buChar char="•"/>
              </a:pPr>
              <a:r>
                <a:rPr lang="en-US" sz="1600" dirty="0">
                  <a:ln w="0"/>
                  <a:solidFill>
                    <a:schemeClr val="tx1"/>
                  </a:solidFill>
                  <a:effectLst>
                    <a:outerShdw blurRad="38100" dist="19050" dir="2700000" algn="tl" rotWithShape="0">
                      <a:schemeClr val="dk1">
                        <a:alpha val="40000"/>
                      </a:schemeClr>
                    </a:outerShdw>
                  </a:effectLst>
                </a:rPr>
                <a:t>Analyze variable values at runtime</a:t>
              </a:r>
            </a:p>
            <a:p>
              <a:pPr marL="285750" indent="-285750" algn="ctr">
                <a:buFont typeface="Arial" panose="020B0604020202020204" pitchFamily="34" charset="0"/>
                <a:buChar char="•"/>
              </a:pPr>
              <a:r>
                <a:rPr lang="en-US" sz="1600" dirty="0">
                  <a:ln w="0"/>
                  <a:solidFill>
                    <a:schemeClr val="tx1"/>
                  </a:solidFill>
                  <a:effectLst>
                    <a:outerShdw blurRad="38100" dist="19050" dir="2700000" algn="tl" rotWithShape="0">
                      <a:schemeClr val="dk1">
                        <a:alpha val="40000"/>
                      </a:schemeClr>
                    </a:outerShdw>
                  </a:effectLst>
                </a:rPr>
                <a:t>Look into (and manipulate) variables at runtime.</a:t>
              </a:r>
            </a:p>
            <a:p>
              <a:pPr marL="285750" indent="-285750" algn="ctr">
                <a:buFont typeface="Arial" panose="020B0604020202020204" pitchFamily="34" charset="0"/>
                <a:buChar char="•"/>
              </a:pPr>
              <a:r>
                <a:rPr lang="en-US" sz="1600" dirty="0">
                  <a:ln w="0"/>
                  <a:solidFill>
                    <a:schemeClr val="tx1"/>
                  </a:solidFill>
                  <a:effectLst>
                    <a:outerShdw blurRad="38100" dist="19050" dir="2700000" algn="tl" rotWithShape="0">
                      <a:schemeClr val="dk1">
                        <a:alpha val="40000"/>
                      </a:schemeClr>
                    </a:outerShdw>
                  </a:effectLst>
                </a:rPr>
                <a:t>Set breakpoints cleverly. (i.e. respect the async/event-driven nature)</a:t>
              </a:r>
            </a:p>
          </p:txBody>
        </p:sp>
      </p:grpSp>
      <p:grpSp>
        <p:nvGrpSpPr>
          <p:cNvPr id="13" name="Group 12">
            <a:extLst>
              <a:ext uri="{FF2B5EF4-FFF2-40B4-BE49-F238E27FC236}">
                <a16:creationId xmlns:a16="http://schemas.microsoft.com/office/drawing/2014/main" id="{017AC6C6-EE0B-DFB6-4F8A-F4812AC32642}"/>
              </a:ext>
            </a:extLst>
          </p:cNvPr>
          <p:cNvGrpSpPr/>
          <p:nvPr/>
        </p:nvGrpSpPr>
        <p:grpSpPr>
          <a:xfrm>
            <a:off x="627794" y="3920319"/>
            <a:ext cx="4544706" cy="2088108"/>
            <a:chOff x="668739" y="1132764"/>
            <a:chExt cx="5322628" cy="2582839"/>
          </a:xfrm>
        </p:grpSpPr>
        <p:sp>
          <p:nvSpPr>
            <p:cNvPr id="14" name="Rectangle 13">
              <a:extLst>
                <a:ext uri="{FF2B5EF4-FFF2-40B4-BE49-F238E27FC236}">
                  <a16:creationId xmlns:a16="http://schemas.microsoft.com/office/drawing/2014/main" id="{02111E21-CB0A-9A72-B5D7-AF0BE03DF3D2}"/>
                </a:ext>
              </a:extLst>
            </p:cNvPr>
            <p:cNvSpPr/>
            <p:nvPr/>
          </p:nvSpPr>
          <p:spPr>
            <a:xfrm>
              <a:off x="668740" y="1132764"/>
              <a:ext cx="5322627" cy="56292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Types of Errors</a:t>
              </a:r>
            </a:p>
          </p:txBody>
        </p:sp>
        <p:sp>
          <p:nvSpPr>
            <p:cNvPr id="15" name="Rectangle 14">
              <a:extLst>
                <a:ext uri="{FF2B5EF4-FFF2-40B4-BE49-F238E27FC236}">
                  <a16:creationId xmlns:a16="http://schemas.microsoft.com/office/drawing/2014/main" id="{92D8D371-47D4-609A-0D86-114FBCA6D753}"/>
                </a:ext>
              </a:extLst>
            </p:cNvPr>
            <p:cNvSpPr/>
            <p:nvPr/>
          </p:nvSpPr>
          <p:spPr>
            <a:xfrm>
              <a:off x="668739" y="1658156"/>
              <a:ext cx="5322627" cy="205744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1600" dirty="0" err="1">
                  <a:ln w="0"/>
                  <a:solidFill>
                    <a:schemeClr val="tx1"/>
                  </a:solidFill>
                  <a:effectLst>
                    <a:outerShdw blurRad="38100" dist="19050" dir="2700000" algn="tl" rotWithShape="0">
                      <a:schemeClr val="dk1">
                        <a:alpha val="40000"/>
                      </a:schemeClr>
                    </a:outerShdw>
                  </a:effectLst>
                </a:rPr>
                <a:t>Npm</a:t>
              </a:r>
              <a:r>
                <a:rPr lang="en-US" sz="1600" dirty="0">
                  <a:ln w="0"/>
                  <a:solidFill>
                    <a:schemeClr val="tx1"/>
                  </a:solidFill>
                  <a:effectLst>
                    <a:outerShdw blurRad="38100" dist="19050" dir="2700000" algn="tl" rotWithShape="0">
                      <a:schemeClr val="dk1">
                        <a:alpha val="40000"/>
                      </a:schemeClr>
                    </a:outerShdw>
                  </a:effectLst>
                </a:rPr>
                <a:t> stands for “Node Package Manager” and it allows you  to manage your Node project and its dependencies.</a:t>
              </a:r>
            </a:p>
            <a:p>
              <a:pPr marL="285750" indent="-285750" algn="ctr">
                <a:buFont typeface="Arial" panose="020B0604020202020204" pitchFamily="34" charset="0"/>
                <a:buChar char="•"/>
              </a:pPr>
              <a:r>
                <a:rPr lang="en-US" sz="1600" dirty="0">
                  <a:ln w="0"/>
                  <a:solidFill>
                    <a:schemeClr val="tx1"/>
                  </a:solidFill>
                  <a:effectLst>
                    <a:outerShdw blurRad="38100" dist="19050" dir="2700000" algn="tl" rotWithShape="0">
                      <a:schemeClr val="dk1">
                        <a:alpha val="40000"/>
                      </a:schemeClr>
                    </a:outerShdw>
                  </a:effectLst>
                </a:rPr>
                <a:t>You can initialize a project with </a:t>
              </a:r>
              <a:r>
                <a:rPr lang="en-US" sz="1600" dirty="0" err="1">
                  <a:ln w="0"/>
                  <a:solidFill>
                    <a:schemeClr val="tx1"/>
                  </a:solidFill>
                  <a:effectLst>
                    <a:outerShdw blurRad="38100" dist="19050" dir="2700000" algn="tl" rotWithShape="0">
                      <a:schemeClr val="dk1">
                        <a:alpha val="40000"/>
                      </a:schemeClr>
                    </a:outerShdw>
                  </a:effectLst>
                </a:rPr>
                <a:t>npm</a:t>
              </a:r>
              <a:r>
                <a:rPr lang="en-US" sz="1600" dirty="0">
                  <a:ln w="0"/>
                  <a:solidFill>
                    <a:schemeClr val="tx1"/>
                  </a:solidFill>
                  <a:effectLst>
                    <a:outerShdw blurRad="38100" dist="19050" dir="2700000" algn="tl" rotWithShape="0">
                      <a:schemeClr val="dk1">
                        <a:alpha val="40000"/>
                      </a:schemeClr>
                    </a:outerShdw>
                  </a:effectLst>
                </a:rPr>
                <a:t> </a:t>
              </a:r>
              <a:r>
                <a:rPr lang="en-US" sz="1600" dirty="0" err="1">
                  <a:ln w="0"/>
                  <a:solidFill>
                    <a:schemeClr val="tx1"/>
                  </a:solidFill>
                  <a:effectLst>
                    <a:outerShdw blurRad="38100" dist="19050" dir="2700000" algn="tl" rotWithShape="0">
                      <a:schemeClr val="dk1">
                        <a:alpha val="40000"/>
                      </a:schemeClr>
                    </a:outerShdw>
                  </a:effectLst>
                </a:rPr>
                <a:t>init</a:t>
              </a:r>
              <a:endParaRPr lang="en-US" sz="1600" dirty="0">
                <a:ln w="0"/>
                <a:solidFill>
                  <a:schemeClr val="tx1"/>
                </a:solidFill>
                <a:effectLst>
                  <a:outerShdw blurRad="38100" dist="19050" dir="2700000" algn="tl" rotWithShape="0">
                    <a:schemeClr val="dk1">
                      <a:alpha val="40000"/>
                    </a:schemeClr>
                  </a:outerShdw>
                </a:effectLst>
              </a:endParaRPr>
            </a:p>
            <a:p>
              <a:pPr marL="285750" indent="-285750" algn="ctr">
                <a:buFont typeface="Arial" panose="020B0604020202020204" pitchFamily="34" charset="0"/>
                <a:buChar char="•"/>
              </a:pPr>
              <a:r>
                <a:rPr lang="en-US" sz="1600" dirty="0" err="1">
                  <a:ln w="0"/>
                  <a:solidFill>
                    <a:schemeClr val="tx1"/>
                  </a:solidFill>
                  <a:effectLst>
                    <a:outerShdw blurRad="38100" dist="19050" dir="2700000" algn="tl" rotWithShape="0">
                      <a:schemeClr val="dk1">
                        <a:alpha val="40000"/>
                      </a:schemeClr>
                    </a:outerShdw>
                  </a:effectLst>
                </a:rPr>
                <a:t>Npm</a:t>
              </a:r>
              <a:r>
                <a:rPr lang="en-US" sz="1600" dirty="0">
                  <a:ln w="0"/>
                  <a:solidFill>
                    <a:schemeClr val="tx1"/>
                  </a:solidFill>
                  <a:effectLst>
                    <a:outerShdw blurRad="38100" dist="19050" dir="2700000" algn="tl" rotWithShape="0">
                      <a:schemeClr val="dk1">
                        <a:alpha val="40000"/>
                      </a:schemeClr>
                    </a:outerShdw>
                  </a:effectLst>
                </a:rPr>
                <a:t> scripts can be defined in the </a:t>
              </a:r>
              <a:r>
                <a:rPr lang="en-US" sz="1600" dirty="0" err="1">
                  <a:ln w="0"/>
                  <a:solidFill>
                    <a:schemeClr val="tx1"/>
                  </a:solidFill>
                  <a:effectLst>
                    <a:outerShdw blurRad="38100" dist="19050" dir="2700000" algn="tl" rotWithShape="0">
                      <a:schemeClr val="dk1">
                        <a:alpha val="40000"/>
                      </a:schemeClr>
                    </a:outerShdw>
                  </a:effectLst>
                </a:rPr>
                <a:t>package.json</a:t>
              </a:r>
              <a:r>
                <a:rPr lang="en-US" sz="1600" dirty="0">
                  <a:ln w="0"/>
                  <a:solidFill>
                    <a:schemeClr val="tx1"/>
                  </a:solidFill>
                  <a:effectLst>
                    <a:outerShdw blurRad="38100" dist="19050" dir="2700000" algn="tl" rotWithShape="0">
                      <a:schemeClr val="dk1">
                        <a:alpha val="40000"/>
                      </a:schemeClr>
                    </a:outerShdw>
                  </a:effectLst>
                </a:rPr>
                <a:t> to give you “shortcuts” to common tasks/commands</a:t>
              </a:r>
            </a:p>
          </p:txBody>
        </p:sp>
      </p:grpSp>
    </p:spTree>
    <p:extLst>
      <p:ext uri="{BB962C8B-B14F-4D97-AF65-F5344CB8AC3E}">
        <p14:creationId xmlns:p14="http://schemas.microsoft.com/office/powerpoint/2010/main" val="35116662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E4DD-A493-9941-78C9-80C54E59EF67}"/>
              </a:ext>
            </a:extLst>
          </p:cNvPr>
          <p:cNvSpPr>
            <a:spLocks noGrp="1"/>
          </p:cNvSpPr>
          <p:nvPr>
            <p:ph type="title"/>
          </p:nvPr>
        </p:nvSpPr>
        <p:spPr/>
        <p:txBody>
          <a:bodyPr/>
          <a:lstStyle/>
          <a:p>
            <a:pPr algn="ctr"/>
            <a:r>
              <a:rPr lang="en-US" dirty="0"/>
              <a:t>Express.js</a:t>
            </a:r>
          </a:p>
        </p:txBody>
      </p:sp>
      <p:sp>
        <p:nvSpPr>
          <p:cNvPr id="3" name="Content Placeholder 2">
            <a:extLst>
              <a:ext uri="{FF2B5EF4-FFF2-40B4-BE49-F238E27FC236}">
                <a16:creationId xmlns:a16="http://schemas.microsoft.com/office/drawing/2014/main" id="{986BE719-4F49-6A5D-0DE1-8194F0C41739}"/>
              </a:ext>
            </a:extLst>
          </p:cNvPr>
          <p:cNvSpPr>
            <a:spLocks noGrp="1"/>
          </p:cNvSpPr>
          <p:nvPr>
            <p:ph idx="1"/>
          </p:nvPr>
        </p:nvSpPr>
        <p:spPr>
          <a:xfrm>
            <a:off x="838200" y="3428999"/>
            <a:ext cx="10515600" cy="2747963"/>
          </a:xfrm>
        </p:spPr>
        <p:txBody>
          <a:bodyPr/>
          <a:lstStyle/>
          <a:p>
            <a:pPr marL="0" indent="0" algn="ctr">
              <a:buNone/>
            </a:pPr>
            <a:r>
              <a:rPr lang="en-US" dirty="0"/>
              <a:t>Don’t re-invent the Wheel!</a:t>
            </a:r>
          </a:p>
        </p:txBody>
      </p:sp>
      <p:cxnSp>
        <p:nvCxnSpPr>
          <p:cNvPr id="5" name="Straight Connector 4">
            <a:extLst>
              <a:ext uri="{FF2B5EF4-FFF2-40B4-BE49-F238E27FC236}">
                <a16:creationId xmlns:a16="http://schemas.microsoft.com/office/drawing/2014/main" id="{02CF083D-922B-1C8D-03E0-045D1D9B8329}"/>
              </a:ext>
            </a:extLst>
          </p:cNvPr>
          <p:cNvCxnSpPr>
            <a:cxnSpLocks/>
          </p:cNvCxnSpPr>
          <p:nvPr/>
        </p:nvCxnSpPr>
        <p:spPr>
          <a:xfrm>
            <a:off x="838200" y="1951626"/>
            <a:ext cx="1092617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92420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67E4E-A9E8-A30E-5E06-45523B85625B}"/>
              </a:ext>
            </a:extLst>
          </p:cNvPr>
          <p:cNvSpPr>
            <a:spLocks noGrp="1"/>
          </p:cNvSpPr>
          <p:nvPr>
            <p:ph type="title"/>
          </p:nvPr>
        </p:nvSpPr>
        <p:spPr/>
        <p:txBody>
          <a:bodyPr/>
          <a:lstStyle/>
          <a:p>
            <a:r>
              <a:rPr lang="en-US" dirty="0"/>
              <a:t>In this Module</a:t>
            </a:r>
          </a:p>
        </p:txBody>
      </p:sp>
      <p:sp>
        <p:nvSpPr>
          <p:cNvPr id="3" name="Content Placeholder 2">
            <a:extLst>
              <a:ext uri="{FF2B5EF4-FFF2-40B4-BE49-F238E27FC236}">
                <a16:creationId xmlns:a16="http://schemas.microsoft.com/office/drawing/2014/main" id="{02DC2214-DA58-AD28-B691-DED078932CD0}"/>
              </a:ext>
            </a:extLst>
          </p:cNvPr>
          <p:cNvSpPr>
            <a:spLocks noGrp="1"/>
          </p:cNvSpPr>
          <p:nvPr>
            <p:ph idx="1"/>
          </p:nvPr>
        </p:nvSpPr>
        <p:spPr>
          <a:xfrm>
            <a:off x="838200" y="1825625"/>
            <a:ext cx="6217693" cy="3264990"/>
          </a:xfrm>
        </p:spPr>
        <p:txBody>
          <a:bodyPr/>
          <a:lstStyle/>
          <a:p>
            <a:r>
              <a:rPr lang="en-US" dirty="0"/>
              <a:t>What is express.js?</a:t>
            </a:r>
          </a:p>
          <a:p>
            <a:r>
              <a:rPr lang="en-US" dirty="0"/>
              <a:t>Using Middleware</a:t>
            </a:r>
          </a:p>
          <a:p>
            <a:r>
              <a:rPr lang="en-US" dirty="0"/>
              <a:t>Working with Requests &amp; Responses</a:t>
            </a:r>
          </a:p>
          <a:p>
            <a:r>
              <a:rPr lang="en-US" dirty="0"/>
              <a:t>Routing</a:t>
            </a:r>
          </a:p>
          <a:p>
            <a:r>
              <a:rPr lang="en-US" dirty="0"/>
              <a:t>Returning HTML Pages (Files)</a:t>
            </a:r>
          </a:p>
        </p:txBody>
      </p:sp>
    </p:spTree>
    <p:extLst>
      <p:ext uri="{BB962C8B-B14F-4D97-AF65-F5344CB8AC3E}">
        <p14:creationId xmlns:p14="http://schemas.microsoft.com/office/powerpoint/2010/main" val="12812202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FDAFF-C48D-6B40-7AE6-44A09CD6A07E}"/>
              </a:ext>
            </a:extLst>
          </p:cNvPr>
          <p:cNvSpPr>
            <a:spLocks noGrp="1"/>
          </p:cNvSpPr>
          <p:nvPr>
            <p:ph type="title"/>
          </p:nvPr>
        </p:nvSpPr>
        <p:spPr/>
        <p:txBody>
          <a:bodyPr/>
          <a:lstStyle/>
          <a:p>
            <a:r>
              <a:rPr lang="en-US" dirty="0"/>
              <a:t>What and Why?</a:t>
            </a:r>
          </a:p>
        </p:txBody>
      </p:sp>
      <p:sp>
        <p:nvSpPr>
          <p:cNvPr id="3" name="Content Placeholder 2">
            <a:extLst>
              <a:ext uri="{FF2B5EF4-FFF2-40B4-BE49-F238E27FC236}">
                <a16:creationId xmlns:a16="http://schemas.microsoft.com/office/drawing/2014/main" id="{5B7F9310-2DCB-7460-40E6-24D5681E3D32}"/>
              </a:ext>
            </a:extLst>
          </p:cNvPr>
          <p:cNvSpPr>
            <a:spLocks noGrp="1"/>
          </p:cNvSpPr>
          <p:nvPr>
            <p:ph idx="1"/>
          </p:nvPr>
        </p:nvSpPr>
        <p:spPr>
          <a:xfrm>
            <a:off x="838200" y="1825625"/>
            <a:ext cx="9861645" cy="1872918"/>
          </a:xfrm>
        </p:spPr>
        <p:txBody>
          <a:bodyPr>
            <a:normAutofit lnSpcReduction="10000"/>
          </a:bodyPr>
          <a:lstStyle/>
          <a:p>
            <a:r>
              <a:rPr lang="en-US" dirty="0"/>
              <a:t>Server Logic is Complex!</a:t>
            </a:r>
          </a:p>
          <a:p>
            <a:r>
              <a:rPr lang="en-US" dirty="0"/>
              <a:t>You want to focus on your Business Logic, not on the nitty-gritty Details!</a:t>
            </a:r>
          </a:p>
          <a:p>
            <a:r>
              <a:rPr lang="en-US" dirty="0"/>
              <a:t>Use a Framework for the Heavy Lifting!</a:t>
            </a:r>
          </a:p>
        </p:txBody>
      </p:sp>
      <p:sp>
        <p:nvSpPr>
          <p:cNvPr id="4" name="TextBox 3">
            <a:extLst>
              <a:ext uri="{FF2B5EF4-FFF2-40B4-BE49-F238E27FC236}">
                <a16:creationId xmlns:a16="http://schemas.microsoft.com/office/drawing/2014/main" id="{56708B23-8F64-7AB8-F21C-F0425BC9B8C0}"/>
              </a:ext>
            </a:extLst>
          </p:cNvPr>
          <p:cNvSpPr txBox="1"/>
          <p:nvPr/>
        </p:nvSpPr>
        <p:spPr>
          <a:xfrm>
            <a:off x="3749876" y="4067033"/>
            <a:ext cx="4692247" cy="1862048"/>
          </a:xfrm>
          <a:prstGeom prst="rect">
            <a:avLst/>
          </a:prstGeom>
          <a:noFill/>
        </p:spPr>
        <p:txBody>
          <a:bodyPr wrap="none" rtlCol="0">
            <a:spAutoFit/>
          </a:bodyPr>
          <a:lstStyle/>
          <a:p>
            <a:r>
              <a:rPr lang="en-US" sz="11500" dirty="0"/>
              <a:t>express</a:t>
            </a:r>
          </a:p>
        </p:txBody>
      </p:sp>
      <p:sp>
        <p:nvSpPr>
          <p:cNvPr id="5" name="Rectangle 4">
            <a:extLst>
              <a:ext uri="{FF2B5EF4-FFF2-40B4-BE49-F238E27FC236}">
                <a16:creationId xmlns:a16="http://schemas.microsoft.com/office/drawing/2014/main" id="{802782D3-7E65-79FC-FB15-4A8E7A9E313D}"/>
              </a:ext>
            </a:extLst>
          </p:cNvPr>
          <p:cNvSpPr/>
          <p:nvPr/>
        </p:nvSpPr>
        <p:spPr>
          <a:xfrm>
            <a:off x="7465325" y="3220872"/>
            <a:ext cx="4299045" cy="151490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Framework: Helper functions, tools &amp; rules that help you build your application.</a:t>
            </a:r>
          </a:p>
        </p:txBody>
      </p:sp>
    </p:spTree>
    <p:extLst>
      <p:ext uri="{BB962C8B-B14F-4D97-AF65-F5344CB8AC3E}">
        <p14:creationId xmlns:p14="http://schemas.microsoft.com/office/powerpoint/2010/main" val="2501711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72243-5CEF-0E04-CD64-511FFDF6EB78}"/>
              </a:ext>
            </a:extLst>
          </p:cNvPr>
          <p:cNvSpPr>
            <a:spLocks noGrp="1"/>
          </p:cNvSpPr>
          <p:nvPr>
            <p:ph type="title"/>
          </p:nvPr>
        </p:nvSpPr>
        <p:spPr>
          <a:xfrm>
            <a:off x="838200" y="365125"/>
            <a:ext cx="6270938" cy="523517"/>
          </a:xfrm>
        </p:spPr>
        <p:txBody>
          <a:bodyPr>
            <a:normAutofit/>
          </a:bodyPr>
          <a:lstStyle/>
          <a:p>
            <a:r>
              <a:rPr lang="en-US" sz="2800" dirty="0"/>
              <a:t>Side note: You’re not limited to the Server!</a:t>
            </a:r>
          </a:p>
        </p:txBody>
      </p:sp>
      <p:sp>
        <p:nvSpPr>
          <p:cNvPr id="4" name="Rectangle: Rounded Corners 3">
            <a:extLst>
              <a:ext uri="{FF2B5EF4-FFF2-40B4-BE49-F238E27FC236}">
                <a16:creationId xmlns:a16="http://schemas.microsoft.com/office/drawing/2014/main" id="{1E4F610B-BD92-C4F3-62E1-85DC6B0DD2D9}"/>
              </a:ext>
            </a:extLst>
          </p:cNvPr>
          <p:cNvSpPr/>
          <p:nvPr/>
        </p:nvSpPr>
        <p:spPr>
          <a:xfrm>
            <a:off x="3670478" y="1043189"/>
            <a:ext cx="5100034" cy="73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Node.js is a JavaScript Runtime</a:t>
            </a:r>
          </a:p>
        </p:txBody>
      </p:sp>
      <p:sp>
        <p:nvSpPr>
          <p:cNvPr id="5" name="Arrow: Down 4">
            <a:extLst>
              <a:ext uri="{FF2B5EF4-FFF2-40B4-BE49-F238E27FC236}">
                <a16:creationId xmlns:a16="http://schemas.microsoft.com/office/drawing/2014/main" id="{7BBC4F92-9763-4A0A-60EF-30E906095D5B}"/>
              </a:ext>
            </a:extLst>
          </p:cNvPr>
          <p:cNvSpPr/>
          <p:nvPr/>
        </p:nvSpPr>
        <p:spPr>
          <a:xfrm>
            <a:off x="5602310" y="1970468"/>
            <a:ext cx="1004552" cy="11204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50C7277-6B39-3D18-F0D3-62F83B03970C}"/>
              </a:ext>
            </a:extLst>
          </p:cNvPr>
          <p:cNvSpPr/>
          <p:nvPr/>
        </p:nvSpPr>
        <p:spPr>
          <a:xfrm>
            <a:off x="3670478" y="3429000"/>
            <a:ext cx="4984125" cy="859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You can use it for more than just Server-side Code</a:t>
            </a:r>
          </a:p>
        </p:txBody>
      </p:sp>
      <p:sp>
        <p:nvSpPr>
          <p:cNvPr id="7" name="Rectangle 6">
            <a:extLst>
              <a:ext uri="{FF2B5EF4-FFF2-40B4-BE49-F238E27FC236}">
                <a16:creationId xmlns:a16="http://schemas.microsoft.com/office/drawing/2014/main" id="{151410E0-CE75-7F4C-B4A9-F3A2FA214748}"/>
              </a:ext>
            </a:extLst>
          </p:cNvPr>
          <p:cNvSpPr/>
          <p:nvPr/>
        </p:nvSpPr>
        <p:spPr>
          <a:xfrm>
            <a:off x="3728432" y="5283558"/>
            <a:ext cx="4984125" cy="859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Utility Scripts, Build Tools, …</a:t>
            </a:r>
          </a:p>
        </p:txBody>
      </p:sp>
      <p:sp>
        <p:nvSpPr>
          <p:cNvPr id="8" name="Arrow: Down 7">
            <a:extLst>
              <a:ext uri="{FF2B5EF4-FFF2-40B4-BE49-F238E27FC236}">
                <a16:creationId xmlns:a16="http://schemas.microsoft.com/office/drawing/2014/main" id="{44566A33-68CA-FD54-DF99-E9AF181AED7E}"/>
              </a:ext>
            </a:extLst>
          </p:cNvPr>
          <p:cNvSpPr/>
          <p:nvPr/>
        </p:nvSpPr>
        <p:spPr>
          <a:xfrm>
            <a:off x="5950038" y="4445626"/>
            <a:ext cx="540912" cy="6809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05391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24AEA-E9FD-9934-6487-88356FA09448}"/>
              </a:ext>
            </a:extLst>
          </p:cNvPr>
          <p:cNvSpPr>
            <a:spLocks noGrp="1"/>
          </p:cNvSpPr>
          <p:nvPr>
            <p:ph type="title"/>
          </p:nvPr>
        </p:nvSpPr>
        <p:spPr/>
        <p:txBody>
          <a:bodyPr/>
          <a:lstStyle/>
          <a:p>
            <a:r>
              <a:rPr lang="en-US" dirty="0"/>
              <a:t>Alternatives to Express.js</a:t>
            </a:r>
          </a:p>
        </p:txBody>
      </p:sp>
      <p:sp>
        <p:nvSpPr>
          <p:cNvPr id="3" name="Content Placeholder 2">
            <a:extLst>
              <a:ext uri="{FF2B5EF4-FFF2-40B4-BE49-F238E27FC236}">
                <a16:creationId xmlns:a16="http://schemas.microsoft.com/office/drawing/2014/main" id="{CEEF0B5A-22EB-224F-5731-BDF43145BEB0}"/>
              </a:ext>
            </a:extLst>
          </p:cNvPr>
          <p:cNvSpPr>
            <a:spLocks noGrp="1"/>
          </p:cNvSpPr>
          <p:nvPr>
            <p:ph idx="1"/>
          </p:nvPr>
        </p:nvSpPr>
        <p:spPr/>
        <p:txBody>
          <a:bodyPr/>
          <a:lstStyle/>
          <a:p>
            <a:r>
              <a:rPr lang="en-US" dirty="0"/>
              <a:t>Vanilla Node.js</a:t>
            </a:r>
          </a:p>
          <a:p>
            <a:r>
              <a:rPr lang="en-US" dirty="0"/>
              <a:t>Adonis.js</a:t>
            </a:r>
          </a:p>
          <a:p>
            <a:r>
              <a:rPr lang="en-US" dirty="0"/>
              <a:t>Koa</a:t>
            </a:r>
          </a:p>
          <a:p>
            <a:r>
              <a:rPr lang="en-US" dirty="0"/>
              <a:t>Sails.js</a:t>
            </a:r>
          </a:p>
          <a:p>
            <a:r>
              <a:rPr lang="en-US" dirty="0"/>
              <a:t>….</a:t>
            </a:r>
          </a:p>
        </p:txBody>
      </p:sp>
    </p:spTree>
    <p:extLst>
      <p:ext uri="{BB962C8B-B14F-4D97-AF65-F5344CB8AC3E}">
        <p14:creationId xmlns:p14="http://schemas.microsoft.com/office/powerpoint/2010/main" val="22028495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F49FB-99DE-1F2F-F0D1-F938FDE1F84B}"/>
              </a:ext>
            </a:extLst>
          </p:cNvPr>
          <p:cNvSpPr>
            <a:spLocks noGrp="1"/>
          </p:cNvSpPr>
          <p:nvPr>
            <p:ph type="title"/>
          </p:nvPr>
        </p:nvSpPr>
        <p:spPr>
          <a:xfrm>
            <a:off x="838200" y="365125"/>
            <a:ext cx="5890146" cy="753991"/>
          </a:xfrm>
        </p:spPr>
        <p:txBody>
          <a:bodyPr/>
          <a:lstStyle/>
          <a:p>
            <a:r>
              <a:rPr lang="en-US" dirty="0"/>
              <a:t>It’s all about Middleware</a:t>
            </a:r>
          </a:p>
        </p:txBody>
      </p:sp>
      <p:sp>
        <p:nvSpPr>
          <p:cNvPr id="4" name="Rectangle 3">
            <a:extLst>
              <a:ext uri="{FF2B5EF4-FFF2-40B4-BE49-F238E27FC236}">
                <a16:creationId xmlns:a16="http://schemas.microsoft.com/office/drawing/2014/main" id="{1D617A21-F4EF-B87D-C126-7D8E42564FDE}"/>
              </a:ext>
            </a:extLst>
          </p:cNvPr>
          <p:cNvSpPr/>
          <p:nvPr/>
        </p:nvSpPr>
        <p:spPr>
          <a:xfrm>
            <a:off x="3452884" y="1364776"/>
            <a:ext cx="3725838" cy="7539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Request</a:t>
            </a:r>
          </a:p>
        </p:txBody>
      </p:sp>
      <p:sp>
        <p:nvSpPr>
          <p:cNvPr id="6" name="Rectangle 5">
            <a:extLst>
              <a:ext uri="{FF2B5EF4-FFF2-40B4-BE49-F238E27FC236}">
                <a16:creationId xmlns:a16="http://schemas.microsoft.com/office/drawing/2014/main" id="{F83DBD80-8094-2E13-8939-A1AA25804718}"/>
              </a:ext>
            </a:extLst>
          </p:cNvPr>
          <p:cNvSpPr/>
          <p:nvPr/>
        </p:nvSpPr>
        <p:spPr>
          <a:xfrm>
            <a:off x="3452884" y="3952852"/>
            <a:ext cx="3725838" cy="75399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Middleware</a:t>
            </a:r>
          </a:p>
        </p:txBody>
      </p:sp>
      <p:sp>
        <p:nvSpPr>
          <p:cNvPr id="7" name="Rectangle 6">
            <a:extLst>
              <a:ext uri="{FF2B5EF4-FFF2-40B4-BE49-F238E27FC236}">
                <a16:creationId xmlns:a16="http://schemas.microsoft.com/office/drawing/2014/main" id="{558999AE-8D19-349B-9F73-1556D89492FE}"/>
              </a:ext>
            </a:extLst>
          </p:cNvPr>
          <p:cNvSpPr/>
          <p:nvPr/>
        </p:nvSpPr>
        <p:spPr>
          <a:xfrm>
            <a:off x="3452884" y="5116228"/>
            <a:ext cx="3725838" cy="7539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Response</a:t>
            </a:r>
          </a:p>
        </p:txBody>
      </p:sp>
      <p:sp>
        <p:nvSpPr>
          <p:cNvPr id="8" name="Rectangle 7">
            <a:extLst>
              <a:ext uri="{FF2B5EF4-FFF2-40B4-BE49-F238E27FC236}">
                <a16:creationId xmlns:a16="http://schemas.microsoft.com/office/drawing/2014/main" id="{D2D1C486-B579-6EC3-EFAA-81CB646ADD06}"/>
              </a:ext>
            </a:extLst>
          </p:cNvPr>
          <p:cNvSpPr/>
          <p:nvPr/>
        </p:nvSpPr>
        <p:spPr>
          <a:xfrm>
            <a:off x="7833815" y="2675009"/>
            <a:ext cx="3725838" cy="753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 res, next) =&gt; {…..}</a:t>
            </a:r>
          </a:p>
        </p:txBody>
      </p:sp>
      <p:sp>
        <p:nvSpPr>
          <p:cNvPr id="9" name="Rectangle 8">
            <a:extLst>
              <a:ext uri="{FF2B5EF4-FFF2-40B4-BE49-F238E27FC236}">
                <a16:creationId xmlns:a16="http://schemas.microsoft.com/office/drawing/2014/main" id="{CC157FAF-DFBB-FEAD-5F29-30A52D931AF4}"/>
              </a:ext>
            </a:extLst>
          </p:cNvPr>
          <p:cNvSpPr/>
          <p:nvPr/>
        </p:nvSpPr>
        <p:spPr>
          <a:xfrm>
            <a:off x="7833815" y="3952852"/>
            <a:ext cx="3725838" cy="753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 res, next) =&gt; {…..}</a:t>
            </a:r>
          </a:p>
        </p:txBody>
      </p:sp>
      <p:sp>
        <p:nvSpPr>
          <p:cNvPr id="10" name="Arrow: Down 9">
            <a:extLst>
              <a:ext uri="{FF2B5EF4-FFF2-40B4-BE49-F238E27FC236}">
                <a16:creationId xmlns:a16="http://schemas.microsoft.com/office/drawing/2014/main" id="{E8B982FA-D749-C774-D9F0-0CAE5F73076B}"/>
              </a:ext>
            </a:extLst>
          </p:cNvPr>
          <p:cNvSpPr/>
          <p:nvPr/>
        </p:nvSpPr>
        <p:spPr>
          <a:xfrm>
            <a:off x="5049672" y="2118767"/>
            <a:ext cx="327546" cy="5238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6CD28FEF-AA89-1FC7-417B-20898AF80ABA}"/>
              </a:ext>
            </a:extLst>
          </p:cNvPr>
          <p:cNvSpPr/>
          <p:nvPr/>
        </p:nvSpPr>
        <p:spPr>
          <a:xfrm>
            <a:off x="4988257" y="3429000"/>
            <a:ext cx="327546" cy="5238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E5405CC-0CE6-F52A-34F3-CB8C6655960E}"/>
              </a:ext>
            </a:extLst>
          </p:cNvPr>
          <p:cNvSpPr txBox="1"/>
          <p:nvPr/>
        </p:nvSpPr>
        <p:spPr>
          <a:xfrm>
            <a:off x="5622878" y="3527150"/>
            <a:ext cx="763799" cy="369332"/>
          </a:xfrm>
          <a:prstGeom prst="rect">
            <a:avLst/>
          </a:prstGeom>
          <a:noFill/>
        </p:spPr>
        <p:txBody>
          <a:bodyPr wrap="none" rtlCol="0">
            <a:spAutoFit/>
          </a:bodyPr>
          <a:lstStyle/>
          <a:p>
            <a:r>
              <a:rPr lang="en-US" dirty="0"/>
              <a:t>Next()</a:t>
            </a:r>
          </a:p>
        </p:txBody>
      </p:sp>
      <p:sp>
        <p:nvSpPr>
          <p:cNvPr id="13" name="Arrow: Down 12">
            <a:extLst>
              <a:ext uri="{FF2B5EF4-FFF2-40B4-BE49-F238E27FC236}">
                <a16:creationId xmlns:a16="http://schemas.microsoft.com/office/drawing/2014/main" id="{81CB0677-C65A-9818-F1F6-723AF2E0E743}"/>
              </a:ext>
            </a:extLst>
          </p:cNvPr>
          <p:cNvSpPr/>
          <p:nvPr/>
        </p:nvSpPr>
        <p:spPr>
          <a:xfrm>
            <a:off x="5008729" y="4580996"/>
            <a:ext cx="327546" cy="5238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0FB6C2D-7C8E-D7EB-BB79-F0ED1C5B5E8F}"/>
              </a:ext>
            </a:extLst>
          </p:cNvPr>
          <p:cNvSpPr txBox="1"/>
          <p:nvPr/>
        </p:nvSpPr>
        <p:spPr>
          <a:xfrm>
            <a:off x="5493699" y="4711585"/>
            <a:ext cx="1114601" cy="369332"/>
          </a:xfrm>
          <a:prstGeom prst="rect">
            <a:avLst/>
          </a:prstGeom>
          <a:noFill/>
        </p:spPr>
        <p:txBody>
          <a:bodyPr wrap="none" rtlCol="0">
            <a:spAutoFit/>
          </a:bodyPr>
          <a:lstStyle/>
          <a:p>
            <a:r>
              <a:rPr lang="en-US" dirty="0" err="1"/>
              <a:t>res.send</a:t>
            </a:r>
            <a:r>
              <a:rPr lang="en-US" dirty="0"/>
              <a:t>()</a:t>
            </a:r>
          </a:p>
        </p:txBody>
      </p:sp>
      <p:sp>
        <p:nvSpPr>
          <p:cNvPr id="15" name="Rectangle 14">
            <a:extLst>
              <a:ext uri="{FF2B5EF4-FFF2-40B4-BE49-F238E27FC236}">
                <a16:creationId xmlns:a16="http://schemas.microsoft.com/office/drawing/2014/main" id="{732401FD-33D7-6871-7FC7-A2FF7E369DFC}"/>
              </a:ext>
            </a:extLst>
          </p:cNvPr>
          <p:cNvSpPr/>
          <p:nvPr/>
        </p:nvSpPr>
        <p:spPr>
          <a:xfrm>
            <a:off x="3452884" y="2675009"/>
            <a:ext cx="3725838" cy="75399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Middleware</a:t>
            </a:r>
          </a:p>
        </p:txBody>
      </p:sp>
      <p:sp>
        <p:nvSpPr>
          <p:cNvPr id="16" name="Arrow: Down 15">
            <a:extLst>
              <a:ext uri="{FF2B5EF4-FFF2-40B4-BE49-F238E27FC236}">
                <a16:creationId xmlns:a16="http://schemas.microsoft.com/office/drawing/2014/main" id="{3F6CE680-5FC1-C28C-E1D8-9C59DD939D73}"/>
              </a:ext>
            </a:extLst>
          </p:cNvPr>
          <p:cNvSpPr/>
          <p:nvPr/>
        </p:nvSpPr>
        <p:spPr>
          <a:xfrm>
            <a:off x="5049672" y="2160408"/>
            <a:ext cx="327546" cy="523852"/>
          </a:xfrm>
          <a:prstGeom prst="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7" name="Arrow: Down 16">
            <a:extLst>
              <a:ext uri="{FF2B5EF4-FFF2-40B4-BE49-F238E27FC236}">
                <a16:creationId xmlns:a16="http://schemas.microsoft.com/office/drawing/2014/main" id="{D578EFC3-F89C-6275-CBCF-D573C3A24881}"/>
              </a:ext>
            </a:extLst>
          </p:cNvPr>
          <p:cNvSpPr/>
          <p:nvPr/>
        </p:nvSpPr>
        <p:spPr>
          <a:xfrm>
            <a:off x="4988257" y="3470641"/>
            <a:ext cx="327546" cy="523852"/>
          </a:xfrm>
          <a:prstGeom prst="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860569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F7EB-2EBE-CB2E-D3AC-4EE4E2B74EC2}"/>
              </a:ext>
            </a:extLst>
          </p:cNvPr>
          <p:cNvSpPr>
            <a:spLocks noGrp="1"/>
          </p:cNvSpPr>
          <p:nvPr>
            <p:ph type="title"/>
          </p:nvPr>
        </p:nvSpPr>
        <p:spPr>
          <a:xfrm>
            <a:off x="838200" y="365125"/>
            <a:ext cx="10515600" cy="5503412"/>
          </a:xfrm>
        </p:spPr>
        <p:txBody>
          <a:bodyPr/>
          <a:lstStyle/>
          <a:p>
            <a:r>
              <a:rPr lang="en-US" dirty="0"/>
              <a:t>Express Router.</a:t>
            </a:r>
            <a:br>
              <a:rPr lang="en-US" dirty="0"/>
            </a:br>
            <a:r>
              <a:rPr lang="en-US" dirty="0"/>
              <a:t>Adding 404 Error Page.</a:t>
            </a:r>
            <a:br>
              <a:rPr lang="en-US" dirty="0"/>
            </a:br>
            <a:r>
              <a:rPr lang="en-US" dirty="0"/>
              <a:t>Filtering Paths</a:t>
            </a:r>
            <a:br>
              <a:rPr lang="en-US" dirty="0"/>
            </a:br>
            <a:r>
              <a:rPr lang="en-US" dirty="0"/>
              <a:t>Creating HTML Pages</a:t>
            </a:r>
            <a:br>
              <a:rPr lang="en-US" dirty="0"/>
            </a:br>
            <a:r>
              <a:rPr lang="en-US" dirty="0"/>
              <a:t>returning a 404 page</a:t>
            </a:r>
            <a:br>
              <a:rPr lang="en-US" dirty="0"/>
            </a:br>
            <a:r>
              <a:rPr lang="en-US" dirty="0"/>
              <a:t>using helper function for Navigation</a:t>
            </a:r>
            <a:br>
              <a:rPr lang="en-US" dirty="0"/>
            </a:br>
            <a:r>
              <a:rPr lang="en-US" dirty="0"/>
              <a:t>styling </a:t>
            </a:r>
            <a:br>
              <a:rPr lang="en-US" dirty="0"/>
            </a:br>
            <a:r>
              <a:rPr lang="en-US" dirty="0" err="1"/>
              <a:t>styling</a:t>
            </a:r>
            <a:r>
              <a:rPr lang="en-US" dirty="0"/>
              <a:t> files statically</a:t>
            </a:r>
          </a:p>
        </p:txBody>
      </p:sp>
    </p:spTree>
    <p:extLst>
      <p:ext uri="{BB962C8B-B14F-4D97-AF65-F5344CB8AC3E}">
        <p14:creationId xmlns:p14="http://schemas.microsoft.com/office/powerpoint/2010/main" val="33026688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1C65-6CD8-B561-D96E-50BA54E54F9A}"/>
              </a:ext>
            </a:extLst>
          </p:cNvPr>
          <p:cNvSpPr>
            <a:spLocks noGrp="1"/>
          </p:cNvSpPr>
          <p:nvPr>
            <p:ph type="title"/>
          </p:nvPr>
        </p:nvSpPr>
        <p:spPr>
          <a:xfrm>
            <a:off x="838200" y="365126"/>
            <a:ext cx="4375245" cy="590218"/>
          </a:xfrm>
        </p:spPr>
        <p:txBody>
          <a:bodyPr>
            <a:normAutofit fontScale="90000"/>
          </a:bodyPr>
          <a:lstStyle/>
          <a:p>
            <a:pPr algn="ctr"/>
            <a:r>
              <a:rPr lang="en-US" dirty="0"/>
              <a:t>Module Summary</a:t>
            </a:r>
          </a:p>
        </p:txBody>
      </p:sp>
      <p:grpSp>
        <p:nvGrpSpPr>
          <p:cNvPr id="6" name="Group 5">
            <a:extLst>
              <a:ext uri="{FF2B5EF4-FFF2-40B4-BE49-F238E27FC236}">
                <a16:creationId xmlns:a16="http://schemas.microsoft.com/office/drawing/2014/main" id="{178C9FB0-5DC4-73F4-1692-E23FB668BCB9}"/>
              </a:ext>
            </a:extLst>
          </p:cNvPr>
          <p:cNvGrpSpPr/>
          <p:nvPr/>
        </p:nvGrpSpPr>
        <p:grpSpPr>
          <a:xfrm>
            <a:off x="586853" y="1160060"/>
            <a:ext cx="3848669" cy="2470243"/>
            <a:chOff x="545910" y="1160060"/>
            <a:chExt cx="3848669" cy="2470243"/>
          </a:xfrm>
          <a:solidFill>
            <a:schemeClr val="accent2">
              <a:lumMod val="50000"/>
            </a:schemeClr>
          </a:solidFill>
        </p:grpSpPr>
        <p:sp>
          <p:nvSpPr>
            <p:cNvPr id="4" name="Rectangle 3">
              <a:extLst>
                <a:ext uri="{FF2B5EF4-FFF2-40B4-BE49-F238E27FC236}">
                  <a16:creationId xmlns:a16="http://schemas.microsoft.com/office/drawing/2014/main" id="{7B4CFA8B-701A-5C38-0204-E77D607388D0}"/>
                </a:ext>
              </a:extLst>
            </p:cNvPr>
            <p:cNvSpPr/>
            <p:nvPr/>
          </p:nvSpPr>
          <p:spPr>
            <a:xfrm>
              <a:off x="545910" y="1160060"/>
              <a:ext cx="3848669" cy="28660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is Express.js?</a:t>
              </a:r>
            </a:p>
          </p:txBody>
        </p:sp>
        <p:sp>
          <p:nvSpPr>
            <p:cNvPr id="5" name="Rectangle 4">
              <a:extLst>
                <a:ext uri="{FF2B5EF4-FFF2-40B4-BE49-F238E27FC236}">
                  <a16:creationId xmlns:a16="http://schemas.microsoft.com/office/drawing/2014/main" id="{E8CE179B-0FA9-348C-103F-CAB32E7AA563}"/>
                </a:ext>
              </a:extLst>
            </p:cNvPr>
            <p:cNvSpPr/>
            <p:nvPr/>
          </p:nvSpPr>
          <p:spPr>
            <a:xfrm>
              <a:off x="545910" y="1446663"/>
              <a:ext cx="3848669" cy="218364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Express.js is Node.js framework – a package that adds a bunch of utility functions and tools and a clear set of rules on how the app should be built (middleware!).</a:t>
              </a:r>
            </a:p>
            <a:p>
              <a:pPr marL="285750" indent="-285750" algn="ctr">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It’s highly extensible and other packages can be plugged into it(middleware!)</a:t>
              </a:r>
              <a:endParaRPr lang="en-US" dirty="0"/>
            </a:p>
          </p:txBody>
        </p:sp>
      </p:grpSp>
      <p:grpSp>
        <p:nvGrpSpPr>
          <p:cNvPr id="8" name="Group 7">
            <a:extLst>
              <a:ext uri="{FF2B5EF4-FFF2-40B4-BE49-F238E27FC236}">
                <a16:creationId xmlns:a16="http://schemas.microsoft.com/office/drawing/2014/main" id="{13DCF2B4-AFB3-E24A-8A53-634144922C80}"/>
              </a:ext>
            </a:extLst>
          </p:cNvPr>
          <p:cNvGrpSpPr/>
          <p:nvPr/>
        </p:nvGrpSpPr>
        <p:grpSpPr>
          <a:xfrm>
            <a:off x="4669808" y="1160060"/>
            <a:ext cx="7135505" cy="2470243"/>
            <a:chOff x="545910" y="1160060"/>
            <a:chExt cx="3848669" cy="2470243"/>
          </a:xfrm>
          <a:solidFill>
            <a:schemeClr val="accent2">
              <a:lumMod val="50000"/>
            </a:schemeClr>
          </a:solidFill>
        </p:grpSpPr>
        <p:sp>
          <p:nvSpPr>
            <p:cNvPr id="9" name="Rectangle 8">
              <a:extLst>
                <a:ext uri="{FF2B5EF4-FFF2-40B4-BE49-F238E27FC236}">
                  <a16:creationId xmlns:a16="http://schemas.microsoft.com/office/drawing/2014/main" id="{3C96C30E-9928-E542-B9B2-C99687727957}"/>
                </a:ext>
              </a:extLst>
            </p:cNvPr>
            <p:cNvSpPr/>
            <p:nvPr/>
          </p:nvSpPr>
          <p:spPr>
            <a:xfrm>
              <a:off x="545910" y="1160060"/>
              <a:ext cx="3848669" cy="28660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Routing</a:t>
              </a:r>
            </a:p>
          </p:txBody>
        </p:sp>
        <p:sp>
          <p:nvSpPr>
            <p:cNvPr id="10" name="Rectangle 9">
              <a:extLst>
                <a:ext uri="{FF2B5EF4-FFF2-40B4-BE49-F238E27FC236}">
                  <a16:creationId xmlns:a16="http://schemas.microsoft.com/office/drawing/2014/main" id="{C4CD1F92-5637-34FC-B645-CCA5FD9BB1A3}"/>
                </a:ext>
              </a:extLst>
            </p:cNvPr>
            <p:cNvSpPr/>
            <p:nvPr/>
          </p:nvSpPr>
          <p:spPr>
            <a:xfrm>
              <a:off x="545910" y="1446663"/>
              <a:ext cx="3848669" cy="218364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You can filter requests by path and method.</a:t>
              </a:r>
            </a:p>
            <a:p>
              <a:pPr marL="285750" indent="-285750" algn="ctr">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If you filter by method, paths are matched exactly, otherwise, the first segment of a URL is matched</a:t>
              </a:r>
            </a:p>
            <a:p>
              <a:pPr marL="285750" indent="-285750" algn="ctr">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You can use the </a:t>
              </a:r>
              <a:r>
                <a:rPr lang="en-US" dirty="0" err="1">
                  <a:ln w="0"/>
                  <a:solidFill>
                    <a:schemeClr val="tx1"/>
                  </a:solidFill>
                  <a:effectLst>
                    <a:outerShdw blurRad="38100" dist="19050" dir="2700000" algn="tl" rotWithShape="0">
                      <a:schemeClr val="dk1">
                        <a:alpha val="40000"/>
                      </a:schemeClr>
                    </a:outerShdw>
                  </a:effectLst>
                </a:rPr>
                <a:t>express.Router</a:t>
              </a:r>
              <a:r>
                <a:rPr lang="en-US" dirty="0">
                  <a:ln w="0"/>
                  <a:solidFill>
                    <a:schemeClr val="tx1"/>
                  </a:solidFill>
                  <a:effectLst>
                    <a:outerShdw blurRad="38100" dist="19050" dir="2700000" algn="tl" rotWithShape="0">
                      <a:schemeClr val="dk1">
                        <a:alpha val="40000"/>
                      </a:schemeClr>
                    </a:outerShdw>
                  </a:effectLst>
                </a:rPr>
                <a:t> to split your routes across files </a:t>
              </a:r>
              <a:r>
                <a:rPr lang="en-US" dirty="0" err="1">
                  <a:ln w="0"/>
                  <a:solidFill>
                    <a:schemeClr val="tx1"/>
                  </a:solidFill>
                  <a:effectLst>
                    <a:outerShdw blurRad="38100" dist="19050" dir="2700000" algn="tl" rotWithShape="0">
                      <a:schemeClr val="dk1">
                        <a:alpha val="40000"/>
                      </a:schemeClr>
                    </a:outerShdw>
                  </a:effectLst>
                </a:rPr>
                <a:t>elegantely</a:t>
              </a:r>
              <a:endParaRPr lang="en-US" dirty="0"/>
            </a:p>
          </p:txBody>
        </p:sp>
      </p:grpSp>
      <p:grpSp>
        <p:nvGrpSpPr>
          <p:cNvPr id="11" name="Group 10">
            <a:extLst>
              <a:ext uri="{FF2B5EF4-FFF2-40B4-BE49-F238E27FC236}">
                <a16:creationId xmlns:a16="http://schemas.microsoft.com/office/drawing/2014/main" id="{2D54B37B-D5B7-BDEC-BD4D-F44A3D319663}"/>
              </a:ext>
            </a:extLst>
          </p:cNvPr>
          <p:cNvGrpSpPr/>
          <p:nvPr/>
        </p:nvGrpSpPr>
        <p:grpSpPr>
          <a:xfrm>
            <a:off x="586854" y="3916906"/>
            <a:ext cx="4626592" cy="2470243"/>
            <a:chOff x="545910" y="1160060"/>
            <a:chExt cx="3848669" cy="2470243"/>
          </a:xfrm>
          <a:solidFill>
            <a:schemeClr val="accent2">
              <a:lumMod val="50000"/>
            </a:schemeClr>
          </a:solidFill>
        </p:grpSpPr>
        <p:sp>
          <p:nvSpPr>
            <p:cNvPr id="12" name="Rectangle 11">
              <a:extLst>
                <a:ext uri="{FF2B5EF4-FFF2-40B4-BE49-F238E27FC236}">
                  <a16:creationId xmlns:a16="http://schemas.microsoft.com/office/drawing/2014/main" id="{B0040501-C2BF-EB9D-913D-9E1F9E64CE12}"/>
                </a:ext>
              </a:extLst>
            </p:cNvPr>
            <p:cNvSpPr/>
            <p:nvPr/>
          </p:nvSpPr>
          <p:spPr>
            <a:xfrm>
              <a:off x="545910" y="1160060"/>
              <a:ext cx="3848669" cy="28660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 next() and res()</a:t>
              </a:r>
            </a:p>
          </p:txBody>
        </p:sp>
        <p:sp>
          <p:nvSpPr>
            <p:cNvPr id="13" name="Rectangle 12">
              <a:extLst>
                <a:ext uri="{FF2B5EF4-FFF2-40B4-BE49-F238E27FC236}">
                  <a16:creationId xmlns:a16="http://schemas.microsoft.com/office/drawing/2014/main" id="{2B05487E-FEF4-B009-4547-B00DDC830BED}"/>
                </a:ext>
              </a:extLst>
            </p:cNvPr>
            <p:cNvSpPr/>
            <p:nvPr/>
          </p:nvSpPr>
          <p:spPr>
            <a:xfrm>
              <a:off x="545910" y="1446663"/>
              <a:ext cx="3848669" cy="218364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Express.js relies heavily on middleware functions – you can easily add them by calling use()</a:t>
              </a:r>
            </a:p>
            <a:p>
              <a:pPr marL="285750" indent="-285750" algn="ctr">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Middleware functions handle a request and should call next() to forward the request to the next function in line or send a response</a:t>
              </a:r>
              <a:endParaRPr lang="en-US" dirty="0"/>
            </a:p>
          </p:txBody>
        </p:sp>
      </p:grpSp>
      <p:grpSp>
        <p:nvGrpSpPr>
          <p:cNvPr id="14" name="Group 13">
            <a:extLst>
              <a:ext uri="{FF2B5EF4-FFF2-40B4-BE49-F238E27FC236}">
                <a16:creationId xmlns:a16="http://schemas.microsoft.com/office/drawing/2014/main" id="{6E3D0B20-0C0B-1A0F-2BAC-BEDCF1AB2B7A}"/>
              </a:ext>
            </a:extLst>
          </p:cNvPr>
          <p:cNvGrpSpPr/>
          <p:nvPr/>
        </p:nvGrpSpPr>
        <p:grpSpPr>
          <a:xfrm>
            <a:off x="5418162" y="3916906"/>
            <a:ext cx="6591868" cy="2470243"/>
            <a:chOff x="545910" y="1160060"/>
            <a:chExt cx="3848669" cy="2470243"/>
          </a:xfrm>
          <a:solidFill>
            <a:schemeClr val="accent2">
              <a:lumMod val="50000"/>
            </a:schemeClr>
          </a:solidFill>
        </p:grpSpPr>
        <p:sp>
          <p:nvSpPr>
            <p:cNvPr id="15" name="Rectangle 14">
              <a:extLst>
                <a:ext uri="{FF2B5EF4-FFF2-40B4-BE49-F238E27FC236}">
                  <a16:creationId xmlns:a16="http://schemas.microsoft.com/office/drawing/2014/main" id="{011F80B7-AF16-9B7F-9A20-31D9AF77CE2E}"/>
                </a:ext>
              </a:extLst>
            </p:cNvPr>
            <p:cNvSpPr/>
            <p:nvPr/>
          </p:nvSpPr>
          <p:spPr>
            <a:xfrm>
              <a:off x="545910" y="1160060"/>
              <a:ext cx="3848669" cy="28660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 Files</a:t>
              </a:r>
            </a:p>
          </p:txBody>
        </p:sp>
        <p:sp>
          <p:nvSpPr>
            <p:cNvPr id="16" name="Rectangle 15">
              <a:extLst>
                <a:ext uri="{FF2B5EF4-FFF2-40B4-BE49-F238E27FC236}">
                  <a16:creationId xmlns:a16="http://schemas.microsoft.com/office/drawing/2014/main" id="{9D90420C-59B8-A8B9-3DC3-02BDAD17D28C}"/>
                </a:ext>
              </a:extLst>
            </p:cNvPr>
            <p:cNvSpPr/>
            <p:nvPr/>
          </p:nvSpPr>
          <p:spPr>
            <a:xfrm>
              <a:off x="545910" y="1446663"/>
              <a:ext cx="3848669" cy="218364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You’re not limited to serving dummy text as a response.</a:t>
              </a:r>
            </a:p>
            <a:p>
              <a:pPr marL="285750" indent="-285750" algn="ctr">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You can </a:t>
              </a:r>
              <a:r>
                <a:rPr lang="en-US" dirty="0" err="1">
                  <a:ln w="0"/>
                  <a:solidFill>
                    <a:schemeClr val="tx1"/>
                  </a:solidFill>
                  <a:effectLst>
                    <a:outerShdw blurRad="38100" dist="19050" dir="2700000" algn="tl" rotWithShape="0">
                      <a:schemeClr val="dk1">
                        <a:alpha val="40000"/>
                      </a:schemeClr>
                    </a:outerShdw>
                  </a:effectLst>
                </a:rPr>
                <a:t>sendFile</a:t>
              </a:r>
              <a:r>
                <a:rPr lang="en-US" dirty="0">
                  <a:ln w="0"/>
                  <a:solidFill>
                    <a:schemeClr val="tx1"/>
                  </a:solidFill>
                  <a:effectLst>
                    <a:outerShdw blurRad="38100" dist="19050" dir="2700000" algn="tl" rotWithShape="0">
                      <a:schemeClr val="dk1">
                        <a:alpha val="40000"/>
                      </a:schemeClr>
                    </a:outerShdw>
                  </a:effectLst>
                </a:rPr>
                <a:t>() to your users – e.g. HTML files</a:t>
              </a:r>
            </a:p>
            <a:p>
              <a:pPr marL="285750" indent="-285750" algn="ctr">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If a request is directly made for a file (e.g. a .</a:t>
              </a:r>
              <a:r>
                <a:rPr lang="en-US" dirty="0" err="1">
                  <a:ln w="0"/>
                  <a:solidFill>
                    <a:schemeClr val="tx1"/>
                  </a:solidFill>
                  <a:effectLst>
                    <a:outerShdw blurRad="38100" dist="19050" dir="2700000" algn="tl" rotWithShape="0">
                      <a:schemeClr val="dk1">
                        <a:alpha val="40000"/>
                      </a:schemeClr>
                    </a:outerShdw>
                  </a:effectLst>
                </a:rPr>
                <a:t>css</a:t>
              </a:r>
              <a:r>
                <a:rPr lang="en-US" dirty="0">
                  <a:ln w="0"/>
                  <a:solidFill>
                    <a:schemeClr val="tx1"/>
                  </a:solidFill>
                  <a:effectLst>
                    <a:outerShdw blurRad="38100" dist="19050" dir="2700000" algn="tl" rotWithShape="0">
                      <a:schemeClr val="dk1">
                        <a:alpha val="40000"/>
                      </a:schemeClr>
                    </a:outerShdw>
                  </a:effectLst>
                </a:rPr>
                <a:t> file is requested), you can enable static serving for such files via </a:t>
              </a:r>
              <a:r>
                <a:rPr lang="en-US" dirty="0" err="1">
                  <a:ln w="0"/>
                  <a:solidFill>
                    <a:schemeClr val="tx1"/>
                  </a:solidFill>
                  <a:effectLst>
                    <a:outerShdw blurRad="38100" dist="19050" dir="2700000" algn="tl" rotWithShape="0">
                      <a:schemeClr val="dk1">
                        <a:alpha val="40000"/>
                      </a:schemeClr>
                    </a:outerShdw>
                  </a:effectLst>
                </a:rPr>
                <a:t>express.static</a:t>
              </a:r>
              <a:r>
                <a:rPr lang="en-US" dirty="0">
                  <a:ln w="0"/>
                  <a:solidFill>
                    <a:schemeClr val="tx1"/>
                  </a:solidFill>
                  <a:effectLst>
                    <a:outerShdw blurRad="38100" dist="19050" dir="2700000" algn="tl" rotWithShape="0">
                      <a:schemeClr val="dk1">
                        <a:alpha val="40000"/>
                      </a:schemeClr>
                    </a:outerShdw>
                  </a:effectLst>
                </a:rPr>
                <a:t>()</a:t>
              </a:r>
              <a:endParaRPr lang="en-US" dirty="0"/>
            </a:p>
          </p:txBody>
        </p:sp>
      </p:grpSp>
    </p:spTree>
    <p:extLst>
      <p:ext uri="{BB962C8B-B14F-4D97-AF65-F5344CB8AC3E}">
        <p14:creationId xmlns:p14="http://schemas.microsoft.com/office/powerpoint/2010/main" val="8150943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B521-DDF6-48EE-EC5E-85ACF9720E3D}"/>
              </a:ext>
            </a:extLst>
          </p:cNvPr>
          <p:cNvSpPr>
            <a:spLocks noGrp="1"/>
          </p:cNvSpPr>
          <p:nvPr>
            <p:ph type="title"/>
          </p:nvPr>
        </p:nvSpPr>
        <p:spPr/>
        <p:txBody>
          <a:bodyPr/>
          <a:lstStyle/>
          <a:p>
            <a:r>
              <a:rPr lang="en-US" dirty="0"/>
              <a:t>Sharing Data Across Requests &amp; Users</a:t>
            </a:r>
          </a:p>
        </p:txBody>
      </p:sp>
    </p:spTree>
    <p:extLst>
      <p:ext uri="{BB962C8B-B14F-4D97-AF65-F5344CB8AC3E}">
        <p14:creationId xmlns:p14="http://schemas.microsoft.com/office/powerpoint/2010/main" val="39610063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ABD6A-4E14-C016-CD85-B411E16D6736}"/>
              </a:ext>
            </a:extLst>
          </p:cNvPr>
          <p:cNvSpPr>
            <a:spLocks noGrp="1"/>
          </p:cNvSpPr>
          <p:nvPr>
            <p:ph type="title"/>
          </p:nvPr>
        </p:nvSpPr>
        <p:spPr>
          <a:xfrm>
            <a:off x="838200" y="365125"/>
            <a:ext cx="4620904" cy="1325563"/>
          </a:xfrm>
        </p:spPr>
        <p:txBody>
          <a:bodyPr/>
          <a:lstStyle/>
          <a:p>
            <a:r>
              <a:rPr lang="en-US" dirty="0"/>
              <a:t>Templating Engines</a:t>
            </a:r>
          </a:p>
        </p:txBody>
      </p:sp>
      <p:sp>
        <p:nvSpPr>
          <p:cNvPr id="4" name="Rectangle 3">
            <a:extLst>
              <a:ext uri="{FF2B5EF4-FFF2-40B4-BE49-F238E27FC236}">
                <a16:creationId xmlns:a16="http://schemas.microsoft.com/office/drawing/2014/main" id="{581A5B1C-013F-FA82-7A66-BAA358D0F3D2}"/>
              </a:ext>
            </a:extLst>
          </p:cNvPr>
          <p:cNvSpPr/>
          <p:nvPr/>
        </p:nvSpPr>
        <p:spPr>
          <a:xfrm>
            <a:off x="3739487" y="1487606"/>
            <a:ext cx="3684896" cy="69603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err="1">
                <a:ln w="0"/>
                <a:solidFill>
                  <a:schemeClr val="tx1"/>
                </a:solidFill>
                <a:effectLst>
                  <a:outerShdw blurRad="38100" dist="19050" dir="2700000" algn="tl" rotWithShape="0">
                    <a:schemeClr val="dk1">
                      <a:alpha val="40000"/>
                    </a:schemeClr>
                  </a:outerShdw>
                </a:effectLst>
              </a:rPr>
              <a:t>HTMLish</a:t>
            </a:r>
            <a:r>
              <a:rPr lang="en-US" dirty="0">
                <a:ln w="0"/>
                <a:solidFill>
                  <a:schemeClr val="tx1"/>
                </a:solidFill>
                <a:effectLst>
                  <a:outerShdw blurRad="38100" dist="19050" dir="2700000" algn="tl" rotWithShape="0">
                    <a:schemeClr val="dk1">
                      <a:alpha val="40000"/>
                    </a:schemeClr>
                  </a:outerShdw>
                </a:effectLst>
              </a:rPr>
              <a:t> Template</a:t>
            </a:r>
          </a:p>
        </p:txBody>
      </p:sp>
      <p:sp>
        <p:nvSpPr>
          <p:cNvPr id="5" name="Rectangle 4">
            <a:extLst>
              <a:ext uri="{FF2B5EF4-FFF2-40B4-BE49-F238E27FC236}">
                <a16:creationId xmlns:a16="http://schemas.microsoft.com/office/drawing/2014/main" id="{A348A004-22AC-C923-5BAF-4ADE6AA8510A}"/>
              </a:ext>
            </a:extLst>
          </p:cNvPr>
          <p:cNvSpPr/>
          <p:nvPr/>
        </p:nvSpPr>
        <p:spPr>
          <a:xfrm>
            <a:off x="3739487" y="3388009"/>
            <a:ext cx="3684896" cy="69603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Replaces Placeholders/ Snippets with HTML Content</a:t>
            </a:r>
          </a:p>
        </p:txBody>
      </p:sp>
      <p:sp>
        <p:nvSpPr>
          <p:cNvPr id="6" name="Rectangle 5">
            <a:extLst>
              <a:ext uri="{FF2B5EF4-FFF2-40B4-BE49-F238E27FC236}">
                <a16:creationId xmlns:a16="http://schemas.microsoft.com/office/drawing/2014/main" id="{CA76804F-F5CC-9F59-BA22-A892EF3392F1}"/>
              </a:ext>
            </a:extLst>
          </p:cNvPr>
          <p:cNvSpPr/>
          <p:nvPr/>
        </p:nvSpPr>
        <p:spPr>
          <a:xfrm>
            <a:off x="3739487" y="5107627"/>
            <a:ext cx="3684896" cy="696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File</a:t>
            </a:r>
          </a:p>
        </p:txBody>
      </p:sp>
      <p:sp>
        <p:nvSpPr>
          <p:cNvPr id="7" name="Arrow: Down 6">
            <a:extLst>
              <a:ext uri="{FF2B5EF4-FFF2-40B4-BE49-F238E27FC236}">
                <a16:creationId xmlns:a16="http://schemas.microsoft.com/office/drawing/2014/main" id="{9E2F0AD5-B3D0-FCEF-96FB-D5B5A2256DA6}"/>
              </a:ext>
            </a:extLst>
          </p:cNvPr>
          <p:cNvSpPr/>
          <p:nvPr/>
        </p:nvSpPr>
        <p:spPr>
          <a:xfrm>
            <a:off x="5213445" y="2347415"/>
            <a:ext cx="614149" cy="900752"/>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E2723973-BBCC-40F7-80C6-FE2A0E3A1093}"/>
              </a:ext>
            </a:extLst>
          </p:cNvPr>
          <p:cNvSpPr/>
          <p:nvPr/>
        </p:nvSpPr>
        <p:spPr>
          <a:xfrm>
            <a:off x="5274860" y="4247818"/>
            <a:ext cx="614149" cy="6960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3F2B94D-971E-6136-DD78-3ABA66DE3FFB}"/>
              </a:ext>
            </a:extLst>
          </p:cNvPr>
          <p:cNvSpPr/>
          <p:nvPr/>
        </p:nvSpPr>
        <p:spPr>
          <a:xfrm>
            <a:off x="1119115" y="2381439"/>
            <a:ext cx="3070747" cy="6960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Node/Express Content</a:t>
            </a:r>
          </a:p>
        </p:txBody>
      </p:sp>
      <p:sp>
        <p:nvSpPr>
          <p:cNvPr id="10" name="Rectangle 9">
            <a:extLst>
              <a:ext uri="{FF2B5EF4-FFF2-40B4-BE49-F238E27FC236}">
                <a16:creationId xmlns:a16="http://schemas.microsoft.com/office/drawing/2014/main" id="{E31E2E54-4360-FB0C-8C4C-536E4A5FD6E0}"/>
              </a:ext>
            </a:extLst>
          </p:cNvPr>
          <p:cNvSpPr/>
          <p:nvPr/>
        </p:nvSpPr>
        <p:spPr>
          <a:xfrm>
            <a:off x="6523629" y="2381439"/>
            <a:ext cx="3070747" cy="6960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Templating Engine</a:t>
            </a:r>
          </a:p>
        </p:txBody>
      </p:sp>
    </p:spTree>
    <p:extLst>
      <p:ext uri="{BB962C8B-B14F-4D97-AF65-F5344CB8AC3E}">
        <p14:creationId xmlns:p14="http://schemas.microsoft.com/office/powerpoint/2010/main" val="2867022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1B8AE-312F-1E5B-E708-BA1C46C3A3FE}"/>
              </a:ext>
            </a:extLst>
          </p:cNvPr>
          <p:cNvSpPr>
            <a:spLocks noGrp="1"/>
          </p:cNvSpPr>
          <p:nvPr>
            <p:ph type="title"/>
          </p:nvPr>
        </p:nvSpPr>
        <p:spPr>
          <a:xfrm>
            <a:off x="838200" y="365125"/>
            <a:ext cx="6749955" cy="672105"/>
          </a:xfrm>
        </p:spPr>
        <p:txBody>
          <a:bodyPr>
            <a:normAutofit fontScale="90000"/>
          </a:bodyPr>
          <a:lstStyle/>
          <a:p>
            <a:r>
              <a:rPr lang="en-US" dirty="0"/>
              <a:t>Available Templating Engines</a:t>
            </a:r>
          </a:p>
        </p:txBody>
      </p:sp>
      <p:sp>
        <p:nvSpPr>
          <p:cNvPr id="4" name="Rectangle 3">
            <a:extLst>
              <a:ext uri="{FF2B5EF4-FFF2-40B4-BE49-F238E27FC236}">
                <a16:creationId xmlns:a16="http://schemas.microsoft.com/office/drawing/2014/main" id="{E541681A-87AE-8EE4-393B-A8849D5B2211}"/>
              </a:ext>
            </a:extLst>
          </p:cNvPr>
          <p:cNvSpPr/>
          <p:nvPr/>
        </p:nvSpPr>
        <p:spPr>
          <a:xfrm>
            <a:off x="838200" y="1241946"/>
            <a:ext cx="2532797" cy="49132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EJS</a:t>
            </a:r>
          </a:p>
        </p:txBody>
      </p:sp>
      <p:sp>
        <p:nvSpPr>
          <p:cNvPr id="5" name="Rectangle 4">
            <a:extLst>
              <a:ext uri="{FF2B5EF4-FFF2-40B4-BE49-F238E27FC236}">
                <a16:creationId xmlns:a16="http://schemas.microsoft.com/office/drawing/2014/main" id="{AACE2404-7284-E32F-A5FA-C6A5A73543E2}"/>
              </a:ext>
            </a:extLst>
          </p:cNvPr>
          <p:cNvSpPr/>
          <p:nvPr/>
        </p:nvSpPr>
        <p:spPr>
          <a:xfrm>
            <a:off x="4829601" y="1241946"/>
            <a:ext cx="2532797" cy="49132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Pug (Jade)</a:t>
            </a:r>
          </a:p>
        </p:txBody>
      </p:sp>
      <p:sp>
        <p:nvSpPr>
          <p:cNvPr id="6" name="Rectangle 5">
            <a:extLst>
              <a:ext uri="{FF2B5EF4-FFF2-40B4-BE49-F238E27FC236}">
                <a16:creationId xmlns:a16="http://schemas.microsoft.com/office/drawing/2014/main" id="{0F94FFBF-A4F8-2DF1-135B-0893F245F8ED}"/>
              </a:ext>
            </a:extLst>
          </p:cNvPr>
          <p:cNvSpPr/>
          <p:nvPr/>
        </p:nvSpPr>
        <p:spPr>
          <a:xfrm>
            <a:off x="8678269" y="1241946"/>
            <a:ext cx="2532797" cy="49132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Handlebars</a:t>
            </a:r>
          </a:p>
        </p:txBody>
      </p:sp>
      <p:sp>
        <p:nvSpPr>
          <p:cNvPr id="7" name="Rectangle 6">
            <a:extLst>
              <a:ext uri="{FF2B5EF4-FFF2-40B4-BE49-F238E27FC236}">
                <a16:creationId xmlns:a16="http://schemas.microsoft.com/office/drawing/2014/main" id="{7A860ACE-BBD9-F184-1F51-F47238F69502}"/>
              </a:ext>
            </a:extLst>
          </p:cNvPr>
          <p:cNvSpPr/>
          <p:nvPr/>
        </p:nvSpPr>
        <p:spPr>
          <a:xfrm>
            <a:off x="838200" y="2224585"/>
            <a:ext cx="2737513" cy="49132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&lt;p&gt;&lt;%=name%&gt;&lt;/p&gt;</a:t>
            </a:r>
          </a:p>
        </p:txBody>
      </p:sp>
      <p:sp>
        <p:nvSpPr>
          <p:cNvPr id="8" name="Rectangle 7">
            <a:extLst>
              <a:ext uri="{FF2B5EF4-FFF2-40B4-BE49-F238E27FC236}">
                <a16:creationId xmlns:a16="http://schemas.microsoft.com/office/drawing/2014/main" id="{DEE4C740-A8C4-C9FC-B414-6FDF794A9265}"/>
              </a:ext>
            </a:extLst>
          </p:cNvPr>
          <p:cNvSpPr/>
          <p:nvPr/>
        </p:nvSpPr>
        <p:spPr>
          <a:xfrm>
            <a:off x="4727242" y="2224585"/>
            <a:ext cx="2737513" cy="49132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 # {name}</a:t>
            </a:r>
          </a:p>
        </p:txBody>
      </p:sp>
      <p:sp>
        <p:nvSpPr>
          <p:cNvPr id="9" name="Rectangle 8">
            <a:extLst>
              <a:ext uri="{FF2B5EF4-FFF2-40B4-BE49-F238E27FC236}">
                <a16:creationId xmlns:a16="http://schemas.microsoft.com/office/drawing/2014/main" id="{5A40C28C-543A-A86A-4700-BBCCCD72CCA9}"/>
              </a:ext>
            </a:extLst>
          </p:cNvPr>
          <p:cNvSpPr/>
          <p:nvPr/>
        </p:nvSpPr>
        <p:spPr>
          <a:xfrm>
            <a:off x="8473553" y="2183642"/>
            <a:ext cx="2737513" cy="49132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&lt;p&gt;{{name}}&lt;/p&gt;</a:t>
            </a:r>
          </a:p>
        </p:txBody>
      </p:sp>
      <p:sp>
        <p:nvSpPr>
          <p:cNvPr id="10" name="Rectangle 9">
            <a:extLst>
              <a:ext uri="{FF2B5EF4-FFF2-40B4-BE49-F238E27FC236}">
                <a16:creationId xmlns:a16="http://schemas.microsoft.com/office/drawing/2014/main" id="{24A28ADF-6370-02D7-4101-47B87C7F26D9}"/>
              </a:ext>
            </a:extLst>
          </p:cNvPr>
          <p:cNvSpPr/>
          <p:nvPr/>
        </p:nvSpPr>
        <p:spPr>
          <a:xfrm>
            <a:off x="838200" y="4142095"/>
            <a:ext cx="2737513" cy="115323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Use normal HTML and plain JavaScript in your templates</a:t>
            </a:r>
          </a:p>
        </p:txBody>
      </p:sp>
      <p:sp>
        <p:nvSpPr>
          <p:cNvPr id="11" name="Rectangle 10">
            <a:extLst>
              <a:ext uri="{FF2B5EF4-FFF2-40B4-BE49-F238E27FC236}">
                <a16:creationId xmlns:a16="http://schemas.microsoft.com/office/drawing/2014/main" id="{940CAA14-113C-A268-6086-367372199B76}"/>
              </a:ext>
            </a:extLst>
          </p:cNvPr>
          <p:cNvSpPr/>
          <p:nvPr/>
        </p:nvSpPr>
        <p:spPr>
          <a:xfrm>
            <a:off x="4727242" y="4142095"/>
            <a:ext cx="2737513" cy="115323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Use minimal HTML and custom template language</a:t>
            </a:r>
          </a:p>
        </p:txBody>
      </p:sp>
      <p:sp>
        <p:nvSpPr>
          <p:cNvPr id="12" name="Rectangle 11">
            <a:extLst>
              <a:ext uri="{FF2B5EF4-FFF2-40B4-BE49-F238E27FC236}">
                <a16:creationId xmlns:a16="http://schemas.microsoft.com/office/drawing/2014/main" id="{3D2E68D2-8FEE-0E43-CE2E-99040113A7E1}"/>
              </a:ext>
            </a:extLst>
          </p:cNvPr>
          <p:cNvSpPr/>
          <p:nvPr/>
        </p:nvSpPr>
        <p:spPr>
          <a:xfrm>
            <a:off x="8473552" y="4142094"/>
            <a:ext cx="2737513" cy="115323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Use normal HTML and custom template language</a:t>
            </a:r>
          </a:p>
        </p:txBody>
      </p:sp>
    </p:spTree>
    <p:extLst>
      <p:ext uri="{BB962C8B-B14F-4D97-AF65-F5344CB8AC3E}">
        <p14:creationId xmlns:p14="http://schemas.microsoft.com/office/powerpoint/2010/main" val="20022789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3CDB4-491B-4294-8DF4-97841DCDCB3D}"/>
              </a:ext>
            </a:extLst>
          </p:cNvPr>
          <p:cNvSpPr>
            <a:spLocks noGrp="1"/>
          </p:cNvSpPr>
          <p:nvPr>
            <p:ph type="title"/>
          </p:nvPr>
        </p:nvSpPr>
        <p:spPr>
          <a:xfrm>
            <a:off x="838200" y="365125"/>
            <a:ext cx="10515600" cy="6492875"/>
          </a:xfrm>
        </p:spPr>
        <p:txBody>
          <a:bodyPr>
            <a:normAutofit/>
          </a:bodyPr>
          <a:lstStyle/>
          <a:p>
            <a:r>
              <a:rPr lang="en-US" dirty="0"/>
              <a:t>Installing &amp; Implementing Pug</a:t>
            </a:r>
            <a:br>
              <a:rPr lang="en-US" dirty="0"/>
            </a:br>
            <a:r>
              <a:rPr lang="en-US" dirty="0"/>
              <a:t>Converting HTML Files to Pug</a:t>
            </a:r>
            <a:br>
              <a:rPr lang="en-US" dirty="0"/>
            </a:br>
            <a:r>
              <a:rPr lang="en-US" dirty="0"/>
              <a:t>Adding a Layout</a:t>
            </a:r>
            <a:br>
              <a:rPr lang="en-US" dirty="0"/>
            </a:br>
            <a:r>
              <a:rPr lang="en-US" dirty="0"/>
              <a:t>Finishing the Pug Template</a:t>
            </a:r>
            <a:br>
              <a:rPr lang="en-US" dirty="0"/>
            </a:br>
            <a:r>
              <a:rPr lang="en-US" dirty="0"/>
              <a:t>GET/POST – Example</a:t>
            </a:r>
            <a:br>
              <a:rPr lang="en-US" dirty="0"/>
            </a:br>
            <a:r>
              <a:rPr lang="en-US" dirty="0"/>
              <a:t>Working with Handlebars</a:t>
            </a:r>
            <a:br>
              <a:rPr lang="en-US" dirty="0"/>
            </a:br>
            <a:r>
              <a:rPr lang="en-US" dirty="0"/>
              <a:t>Adding the Layout to Handlebars</a:t>
            </a:r>
            <a:br>
              <a:rPr lang="en-US" dirty="0"/>
            </a:br>
            <a:endParaRPr lang="en-US" dirty="0"/>
          </a:p>
        </p:txBody>
      </p:sp>
    </p:spTree>
    <p:extLst>
      <p:ext uri="{BB962C8B-B14F-4D97-AF65-F5344CB8AC3E}">
        <p14:creationId xmlns:p14="http://schemas.microsoft.com/office/powerpoint/2010/main" val="14584839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27792-FC06-41FC-19A6-47412F1355E3}"/>
              </a:ext>
            </a:extLst>
          </p:cNvPr>
          <p:cNvSpPr>
            <a:spLocks noGrp="1"/>
          </p:cNvSpPr>
          <p:nvPr>
            <p:ph type="title"/>
          </p:nvPr>
        </p:nvSpPr>
        <p:spPr/>
        <p:txBody>
          <a:bodyPr/>
          <a:lstStyle/>
          <a:p>
            <a:r>
              <a:rPr lang="en-US" dirty="0"/>
              <a:t>Working with EJS</a:t>
            </a:r>
          </a:p>
        </p:txBody>
      </p:sp>
    </p:spTree>
    <p:extLst>
      <p:ext uri="{BB962C8B-B14F-4D97-AF65-F5344CB8AC3E}">
        <p14:creationId xmlns:p14="http://schemas.microsoft.com/office/powerpoint/2010/main" val="16277115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6B14E-027E-9820-7A2A-9616A160C1A0}"/>
              </a:ext>
            </a:extLst>
          </p:cNvPr>
          <p:cNvSpPr>
            <a:spLocks noGrp="1"/>
          </p:cNvSpPr>
          <p:nvPr>
            <p:ph type="title"/>
          </p:nvPr>
        </p:nvSpPr>
        <p:spPr/>
        <p:txBody>
          <a:bodyPr/>
          <a:lstStyle/>
          <a:p>
            <a:r>
              <a:rPr lang="en-US" dirty="0"/>
              <a:t>MVC Pattern</a:t>
            </a:r>
          </a:p>
        </p:txBody>
      </p:sp>
      <p:sp>
        <p:nvSpPr>
          <p:cNvPr id="3" name="Content Placeholder 2">
            <a:extLst>
              <a:ext uri="{FF2B5EF4-FFF2-40B4-BE49-F238E27FC236}">
                <a16:creationId xmlns:a16="http://schemas.microsoft.com/office/drawing/2014/main" id="{1455ADD5-F999-BFA7-2417-A20AF8AE4ED4}"/>
              </a:ext>
            </a:extLst>
          </p:cNvPr>
          <p:cNvSpPr>
            <a:spLocks noGrp="1"/>
          </p:cNvSpPr>
          <p:nvPr>
            <p:ph idx="1"/>
          </p:nvPr>
        </p:nvSpPr>
        <p:spPr/>
        <p:txBody>
          <a:bodyPr/>
          <a:lstStyle/>
          <a:p>
            <a:r>
              <a:rPr lang="en-US" dirty="0"/>
              <a:t>Model</a:t>
            </a:r>
          </a:p>
          <a:p>
            <a:r>
              <a:rPr lang="en-US" dirty="0"/>
              <a:t>View</a:t>
            </a:r>
          </a:p>
          <a:p>
            <a:r>
              <a:rPr lang="en-US" dirty="0"/>
              <a:t>Controller</a:t>
            </a:r>
          </a:p>
          <a:p>
            <a:endParaRPr lang="en-US" dirty="0"/>
          </a:p>
          <a:p>
            <a:endParaRPr lang="en-US" dirty="0"/>
          </a:p>
        </p:txBody>
      </p:sp>
    </p:spTree>
    <p:extLst>
      <p:ext uri="{BB962C8B-B14F-4D97-AF65-F5344CB8AC3E}">
        <p14:creationId xmlns:p14="http://schemas.microsoft.com/office/powerpoint/2010/main" val="2666978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F1C72-04A6-64F5-4DDB-5B867CCAB9BD}"/>
              </a:ext>
            </a:extLst>
          </p:cNvPr>
          <p:cNvSpPr>
            <a:spLocks noGrp="1"/>
          </p:cNvSpPr>
          <p:nvPr>
            <p:ph type="title"/>
          </p:nvPr>
        </p:nvSpPr>
        <p:spPr>
          <a:xfrm>
            <a:off x="838200" y="365125"/>
            <a:ext cx="6232301" cy="523517"/>
          </a:xfrm>
        </p:spPr>
        <p:txBody>
          <a:bodyPr>
            <a:normAutofit fontScale="90000"/>
          </a:bodyPr>
          <a:lstStyle/>
          <a:p>
            <a:r>
              <a:rPr lang="en-US" sz="3200" dirty="0"/>
              <a:t>Node.js Role (in Web Development)</a:t>
            </a:r>
          </a:p>
        </p:txBody>
      </p:sp>
      <p:grpSp>
        <p:nvGrpSpPr>
          <p:cNvPr id="6" name="Group 5">
            <a:extLst>
              <a:ext uri="{FF2B5EF4-FFF2-40B4-BE49-F238E27FC236}">
                <a16:creationId xmlns:a16="http://schemas.microsoft.com/office/drawing/2014/main" id="{6ADA83A4-11F3-4BF7-4EE1-46085ED82DBD}"/>
              </a:ext>
            </a:extLst>
          </p:cNvPr>
          <p:cNvGrpSpPr/>
          <p:nvPr/>
        </p:nvGrpSpPr>
        <p:grpSpPr>
          <a:xfrm>
            <a:off x="1893189" y="1197735"/>
            <a:ext cx="8461419" cy="1047034"/>
            <a:chOff x="2472743" y="1197735"/>
            <a:chExt cx="8461419" cy="1047034"/>
          </a:xfrm>
        </p:grpSpPr>
        <p:sp>
          <p:nvSpPr>
            <p:cNvPr id="4" name="Rectangle: Rounded Corners 3">
              <a:extLst>
                <a:ext uri="{FF2B5EF4-FFF2-40B4-BE49-F238E27FC236}">
                  <a16:creationId xmlns:a16="http://schemas.microsoft.com/office/drawing/2014/main" id="{9244B033-9D93-9E4C-3ACD-079F611CDA01}"/>
                </a:ext>
              </a:extLst>
            </p:cNvPr>
            <p:cNvSpPr/>
            <p:nvPr/>
          </p:nvSpPr>
          <p:spPr>
            <a:xfrm>
              <a:off x="5177308" y="1197735"/>
              <a:ext cx="2125014" cy="5235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Run Server</a:t>
              </a:r>
            </a:p>
          </p:txBody>
        </p:sp>
        <p:sp>
          <p:nvSpPr>
            <p:cNvPr id="5" name="Rectangle: Rounded Corners 4">
              <a:extLst>
                <a:ext uri="{FF2B5EF4-FFF2-40B4-BE49-F238E27FC236}">
                  <a16:creationId xmlns:a16="http://schemas.microsoft.com/office/drawing/2014/main" id="{C16F8CAB-CDFE-D811-6BDF-D33DCD509527}"/>
                </a:ext>
              </a:extLst>
            </p:cNvPr>
            <p:cNvSpPr/>
            <p:nvPr/>
          </p:nvSpPr>
          <p:spPr>
            <a:xfrm>
              <a:off x="2472743" y="1721252"/>
              <a:ext cx="8461419" cy="5235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Create Server &amp; Listen to Incoming Requests</a:t>
              </a:r>
            </a:p>
          </p:txBody>
        </p:sp>
      </p:grpSp>
      <p:grpSp>
        <p:nvGrpSpPr>
          <p:cNvPr id="7" name="Group 6">
            <a:extLst>
              <a:ext uri="{FF2B5EF4-FFF2-40B4-BE49-F238E27FC236}">
                <a16:creationId xmlns:a16="http://schemas.microsoft.com/office/drawing/2014/main" id="{F894F1A3-EDDE-7A54-5A5E-4B87AE669FE9}"/>
              </a:ext>
            </a:extLst>
          </p:cNvPr>
          <p:cNvGrpSpPr/>
          <p:nvPr/>
        </p:nvGrpSpPr>
        <p:grpSpPr>
          <a:xfrm>
            <a:off x="1970463" y="2424448"/>
            <a:ext cx="8461419" cy="1047034"/>
            <a:chOff x="2472743" y="1197735"/>
            <a:chExt cx="8461419" cy="1047034"/>
          </a:xfrm>
        </p:grpSpPr>
        <p:sp>
          <p:nvSpPr>
            <p:cNvPr id="8" name="Rectangle: Rounded Corners 7">
              <a:extLst>
                <a:ext uri="{FF2B5EF4-FFF2-40B4-BE49-F238E27FC236}">
                  <a16:creationId xmlns:a16="http://schemas.microsoft.com/office/drawing/2014/main" id="{DA95208B-E0E3-233D-CAD6-A42B8AA3CB8C}"/>
                </a:ext>
              </a:extLst>
            </p:cNvPr>
            <p:cNvSpPr/>
            <p:nvPr/>
          </p:nvSpPr>
          <p:spPr>
            <a:xfrm>
              <a:off x="5177307" y="1197735"/>
              <a:ext cx="2704563" cy="5235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Business Logic</a:t>
              </a:r>
            </a:p>
          </p:txBody>
        </p:sp>
        <p:sp>
          <p:nvSpPr>
            <p:cNvPr id="9" name="Rectangle: Rounded Corners 8">
              <a:extLst>
                <a:ext uri="{FF2B5EF4-FFF2-40B4-BE49-F238E27FC236}">
                  <a16:creationId xmlns:a16="http://schemas.microsoft.com/office/drawing/2014/main" id="{98329030-255E-F25E-2071-C9BAF10EB71C}"/>
                </a:ext>
              </a:extLst>
            </p:cNvPr>
            <p:cNvSpPr/>
            <p:nvPr/>
          </p:nvSpPr>
          <p:spPr>
            <a:xfrm>
              <a:off x="2472743" y="1721252"/>
              <a:ext cx="8461419" cy="5235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Handle Requests, Validate Input, Connect to Database</a:t>
              </a:r>
            </a:p>
          </p:txBody>
        </p:sp>
      </p:grpSp>
      <p:grpSp>
        <p:nvGrpSpPr>
          <p:cNvPr id="10" name="Group 9">
            <a:extLst>
              <a:ext uri="{FF2B5EF4-FFF2-40B4-BE49-F238E27FC236}">
                <a16:creationId xmlns:a16="http://schemas.microsoft.com/office/drawing/2014/main" id="{57DDC313-95CC-5B3A-96C7-91E4737AA36C}"/>
              </a:ext>
            </a:extLst>
          </p:cNvPr>
          <p:cNvGrpSpPr/>
          <p:nvPr/>
        </p:nvGrpSpPr>
        <p:grpSpPr>
          <a:xfrm>
            <a:off x="1893189" y="3738093"/>
            <a:ext cx="8461419" cy="1047034"/>
            <a:chOff x="2472743" y="1197735"/>
            <a:chExt cx="8461419" cy="1047034"/>
          </a:xfrm>
        </p:grpSpPr>
        <p:sp>
          <p:nvSpPr>
            <p:cNvPr id="11" name="Rectangle: Rounded Corners 10">
              <a:extLst>
                <a:ext uri="{FF2B5EF4-FFF2-40B4-BE49-F238E27FC236}">
                  <a16:creationId xmlns:a16="http://schemas.microsoft.com/office/drawing/2014/main" id="{272BA090-77AF-701D-9787-6B218134FA20}"/>
                </a:ext>
              </a:extLst>
            </p:cNvPr>
            <p:cNvSpPr/>
            <p:nvPr/>
          </p:nvSpPr>
          <p:spPr>
            <a:xfrm>
              <a:off x="5177307" y="1197735"/>
              <a:ext cx="2704563" cy="5235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Responses</a:t>
              </a:r>
            </a:p>
          </p:txBody>
        </p:sp>
        <p:sp>
          <p:nvSpPr>
            <p:cNvPr id="12" name="Rectangle: Rounded Corners 11">
              <a:extLst>
                <a:ext uri="{FF2B5EF4-FFF2-40B4-BE49-F238E27FC236}">
                  <a16:creationId xmlns:a16="http://schemas.microsoft.com/office/drawing/2014/main" id="{14DF4F82-5F40-E706-C385-E48F2A8A851D}"/>
                </a:ext>
              </a:extLst>
            </p:cNvPr>
            <p:cNvSpPr/>
            <p:nvPr/>
          </p:nvSpPr>
          <p:spPr>
            <a:xfrm>
              <a:off x="2472743" y="1721252"/>
              <a:ext cx="8461419" cy="5235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Return/Responses (Rendered HTML, JSON, …)</a:t>
              </a:r>
            </a:p>
          </p:txBody>
        </p:sp>
      </p:grpSp>
    </p:spTree>
    <p:extLst>
      <p:ext uri="{BB962C8B-B14F-4D97-AF65-F5344CB8AC3E}">
        <p14:creationId xmlns:p14="http://schemas.microsoft.com/office/powerpoint/2010/main" val="41932553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5235C-1924-3127-5148-CE973906F899}"/>
              </a:ext>
            </a:extLst>
          </p:cNvPr>
          <p:cNvSpPr>
            <a:spLocks noGrp="1"/>
          </p:cNvSpPr>
          <p:nvPr>
            <p:ph type="title"/>
          </p:nvPr>
        </p:nvSpPr>
        <p:spPr/>
        <p:txBody>
          <a:bodyPr/>
          <a:lstStyle/>
          <a:p>
            <a:r>
              <a:rPr lang="en-US" dirty="0"/>
              <a:t>Separation of Concerns</a:t>
            </a:r>
          </a:p>
        </p:txBody>
      </p:sp>
      <p:sp>
        <p:nvSpPr>
          <p:cNvPr id="4" name="Rectangle 3">
            <a:extLst>
              <a:ext uri="{FF2B5EF4-FFF2-40B4-BE49-F238E27FC236}">
                <a16:creationId xmlns:a16="http://schemas.microsoft.com/office/drawing/2014/main" id="{B126FD8D-8D5A-A4B8-3DFE-37D494B38F8C}"/>
              </a:ext>
            </a:extLst>
          </p:cNvPr>
          <p:cNvSpPr/>
          <p:nvPr/>
        </p:nvSpPr>
        <p:spPr>
          <a:xfrm>
            <a:off x="395785" y="2620371"/>
            <a:ext cx="2825086" cy="945107"/>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Models</a:t>
            </a:r>
          </a:p>
        </p:txBody>
      </p:sp>
      <p:sp>
        <p:nvSpPr>
          <p:cNvPr id="5" name="Rectangle 4">
            <a:extLst>
              <a:ext uri="{FF2B5EF4-FFF2-40B4-BE49-F238E27FC236}">
                <a16:creationId xmlns:a16="http://schemas.microsoft.com/office/drawing/2014/main" id="{E5B6D20F-BBA3-1D1A-5010-E318AFD11A89}"/>
              </a:ext>
            </a:extLst>
          </p:cNvPr>
          <p:cNvSpPr/>
          <p:nvPr/>
        </p:nvSpPr>
        <p:spPr>
          <a:xfrm>
            <a:off x="4656161" y="2620370"/>
            <a:ext cx="2825086" cy="945107"/>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Views</a:t>
            </a:r>
          </a:p>
        </p:txBody>
      </p:sp>
      <p:sp>
        <p:nvSpPr>
          <p:cNvPr id="6" name="Rectangle 5">
            <a:extLst>
              <a:ext uri="{FF2B5EF4-FFF2-40B4-BE49-F238E27FC236}">
                <a16:creationId xmlns:a16="http://schemas.microsoft.com/office/drawing/2014/main" id="{9922E57C-DD0C-A8BB-5B3F-9572B289FC77}"/>
              </a:ext>
            </a:extLst>
          </p:cNvPr>
          <p:cNvSpPr/>
          <p:nvPr/>
        </p:nvSpPr>
        <p:spPr>
          <a:xfrm>
            <a:off x="8750489" y="2620370"/>
            <a:ext cx="2825086" cy="94510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Controllers</a:t>
            </a:r>
          </a:p>
        </p:txBody>
      </p:sp>
      <p:sp>
        <p:nvSpPr>
          <p:cNvPr id="7" name="Rectangle 6">
            <a:extLst>
              <a:ext uri="{FF2B5EF4-FFF2-40B4-BE49-F238E27FC236}">
                <a16:creationId xmlns:a16="http://schemas.microsoft.com/office/drawing/2014/main" id="{B9B53C0B-1C16-2F83-C43F-938F2C951ABD}"/>
              </a:ext>
            </a:extLst>
          </p:cNvPr>
          <p:cNvSpPr/>
          <p:nvPr/>
        </p:nvSpPr>
        <p:spPr>
          <a:xfrm>
            <a:off x="545909" y="3725836"/>
            <a:ext cx="2702258" cy="94510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Represent your data in your code</a:t>
            </a:r>
          </a:p>
        </p:txBody>
      </p:sp>
      <p:sp>
        <p:nvSpPr>
          <p:cNvPr id="8" name="Rectangle 7">
            <a:extLst>
              <a:ext uri="{FF2B5EF4-FFF2-40B4-BE49-F238E27FC236}">
                <a16:creationId xmlns:a16="http://schemas.microsoft.com/office/drawing/2014/main" id="{735529FF-E3CC-330E-3D0A-2949CE526B86}"/>
              </a:ext>
            </a:extLst>
          </p:cNvPr>
          <p:cNvSpPr/>
          <p:nvPr/>
        </p:nvSpPr>
        <p:spPr>
          <a:xfrm>
            <a:off x="545909" y="5076964"/>
            <a:ext cx="2702258" cy="94510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Work with your data (e.g. save, fetch)</a:t>
            </a:r>
          </a:p>
        </p:txBody>
      </p:sp>
      <p:sp>
        <p:nvSpPr>
          <p:cNvPr id="9" name="Rectangle 8">
            <a:extLst>
              <a:ext uri="{FF2B5EF4-FFF2-40B4-BE49-F238E27FC236}">
                <a16:creationId xmlns:a16="http://schemas.microsoft.com/office/drawing/2014/main" id="{9F0DCA93-E9A1-BDA4-4471-1C90D15265BE}"/>
              </a:ext>
            </a:extLst>
          </p:cNvPr>
          <p:cNvSpPr/>
          <p:nvPr/>
        </p:nvSpPr>
        <p:spPr>
          <a:xfrm>
            <a:off x="4683457" y="3848666"/>
            <a:ext cx="2702258" cy="94510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What the users sees</a:t>
            </a:r>
          </a:p>
        </p:txBody>
      </p:sp>
      <p:sp>
        <p:nvSpPr>
          <p:cNvPr id="10" name="Rectangle 9">
            <a:extLst>
              <a:ext uri="{FF2B5EF4-FFF2-40B4-BE49-F238E27FC236}">
                <a16:creationId xmlns:a16="http://schemas.microsoft.com/office/drawing/2014/main" id="{297B0916-4137-FBA5-90B8-15301A3015AC}"/>
              </a:ext>
            </a:extLst>
          </p:cNvPr>
          <p:cNvSpPr/>
          <p:nvPr/>
        </p:nvSpPr>
        <p:spPr>
          <a:xfrm>
            <a:off x="4683457" y="5076964"/>
            <a:ext cx="2702258" cy="94510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Decoupled from your application code</a:t>
            </a:r>
          </a:p>
        </p:txBody>
      </p:sp>
      <p:sp>
        <p:nvSpPr>
          <p:cNvPr id="11" name="Rectangle 10">
            <a:extLst>
              <a:ext uri="{FF2B5EF4-FFF2-40B4-BE49-F238E27FC236}">
                <a16:creationId xmlns:a16="http://schemas.microsoft.com/office/drawing/2014/main" id="{EDDB6E7A-C9D9-F6AE-B7A3-E0540607C48A}"/>
              </a:ext>
            </a:extLst>
          </p:cNvPr>
          <p:cNvSpPr/>
          <p:nvPr/>
        </p:nvSpPr>
        <p:spPr>
          <a:xfrm>
            <a:off x="8777785" y="3848666"/>
            <a:ext cx="2702258" cy="94510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Connecting you Models and your Views</a:t>
            </a:r>
          </a:p>
        </p:txBody>
      </p:sp>
      <p:sp>
        <p:nvSpPr>
          <p:cNvPr id="12" name="Rectangle 11">
            <a:extLst>
              <a:ext uri="{FF2B5EF4-FFF2-40B4-BE49-F238E27FC236}">
                <a16:creationId xmlns:a16="http://schemas.microsoft.com/office/drawing/2014/main" id="{803E56EC-EA37-6896-CC22-FBFD95F96669}"/>
              </a:ext>
            </a:extLst>
          </p:cNvPr>
          <p:cNvSpPr/>
          <p:nvPr/>
        </p:nvSpPr>
        <p:spPr>
          <a:xfrm>
            <a:off x="8777785" y="5080374"/>
            <a:ext cx="2702258" cy="94510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Contains the “in-between” logic</a:t>
            </a:r>
          </a:p>
        </p:txBody>
      </p:sp>
      <p:sp>
        <p:nvSpPr>
          <p:cNvPr id="13" name="Rectangle 12">
            <a:extLst>
              <a:ext uri="{FF2B5EF4-FFF2-40B4-BE49-F238E27FC236}">
                <a16:creationId xmlns:a16="http://schemas.microsoft.com/office/drawing/2014/main" id="{3D8D21D3-709E-6C6C-C2CA-78A117A5D139}"/>
              </a:ext>
            </a:extLst>
          </p:cNvPr>
          <p:cNvSpPr/>
          <p:nvPr/>
        </p:nvSpPr>
        <p:spPr>
          <a:xfrm>
            <a:off x="8716371" y="832519"/>
            <a:ext cx="2825086" cy="94510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ffectLst>
                  <a:outerShdw blurRad="38100" dist="19050" dir="2700000" algn="tl" rotWithShape="0">
                    <a:schemeClr val="dk1">
                      <a:alpha val="40000"/>
                    </a:schemeClr>
                  </a:outerShdw>
                </a:effectLst>
              </a:rPr>
              <a:t>Routes</a:t>
            </a:r>
          </a:p>
        </p:txBody>
      </p:sp>
      <p:sp>
        <p:nvSpPr>
          <p:cNvPr id="14" name="Rectangle 13">
            <a:extLst>
              <a:ext uri="{FF2B5EF4-FFF2-40B4-BE49-F238E27FC236}">
                <a16:creationId xmlns:a16="http://schemas.microsoft.com/office/drawing/2014/main" id="{C174CF5A-808E-3B9A-5795-099382AE858C}"/>
              </a:ext>
            </a:extLst>
          </p:cNvPr>
          <p:cNvSpPr/>
          <p:nvPr/>
        </p:nvSpPr>
        <p:spPr>
          <a:xfrm>
            <a:off x="8716371" y="1772466"/>
            <a:ext cx="2825086" cy="94510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Split across Middleware Functions</a:t>
            </a:r>
          </a:p>
        </p:txBody>
      </p:sp>
    </p:spTree>
    <p:extLst>
      <p:ext uri="{BB962C8B-B14F-4D97-AF65-F5344CB8AC3E}">
        <p14:creationId xmlns:p14="http://schemas.microsoft.com/office/powerpoint/2010/main" val="19343177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8B1C4-6701-CB60-B1CB-CDAEF1C502FA}"/>
              </a:ext>
            </a:extLst>
          </p:cNvPr>
          <p:cNvSpPr>
            <a:spLocks noGrp="1"/>
          </p:cNvSpPr>
          <p:nvPr>
            <p:ph type="title"/>
          </p:nvPr>
        </p:nvSpPr>
        <p:spPr>
          <a:xfrm>
            <a:off x="1049216" y="813771"/>
            <a:ext cx="10515600" cy="5230457"/>
          </a:xfrm>
        </p:spPr>
        <p:txBody>
          <a:bodyPr>
            <a:normAutofit fontScale="90000"/>
          </a:bodyPr>
          <a:lstStyle/>
          <a:p>
            <a:r>
              <a:rPr lang="en-US" dirty="0"/>
              <a:t>Adding Controllers</a:t>
            </a:r>
            <a:br>
              <a:rPr lang="en-US" dirty="0"/>
            </a:br>
            <a:r>
              <a:rPr lang="en-US" dirty="0"/>
              <a:t>Finishing the Controllers</a:t>
            </a:r>
            <a:br>
              <a:rPr lang="en-US" dirty="0"/>
            </a:br>
            <a:r>
              <a:rPr lang="en-US" dirty="0"/>
              <a:t>Adding a Product Model</a:t>
            </a:r>
            <a:br>
              <a:rPr lang="en-US" dirty="0"/>
            </a:br>
            <a:r>
              <a:rPr lang="en-US" dirty="0"/>
              <a:t>Storing Data in Files Via the Model</a:t>
            </a:r>
            <a:br>
              <a:rPr lang="en-US" dirty="0"/>
            </a:br>
            <a:br>
              <a:rPr lang="en-US" dirty="0"/>
            </a:br>
            <a:r>
              <a:rPr lang="en-US" dirty="0"/>
              <a:t>Registering the Routes</a:t>
            </a:r>
            <a:br>
              <a:rPr lang="en-US" dirty="0"/>
            </a:br>
            <a:r>
              <a:rPr lang="en-US" dirty="0"/>
              <a:t>Storing Product Data</a:t>
            </a:r>
            <a:br>
              <a:rPr lang="en-US" dirty="0"/>
            </a:br>
            <a:r>
              <a:rPr lang="en-US" dirty="0"/>
              <a:t>Displaying Product Data</a:t>
            </a:r>
            <a:br>
              <a:rPr lang="en-US" dirty="0"/>
            </a:br>
            <a:r>
              <a:rPr lang="en-US" dirty="0"/>
              <a:t>editing &amp; deleting Products</a:t>
            </a:r>
            <a:br>
              <a:rPr lang="en-US" dirty="0"/>
            </a:br>
            <a:r>
              <a:rPr lang="en-US" dirty="0"/>
              <a:t>Adding another items</a:t>
            </a:r>
            <a:br>
              <a:rPr lang="en-US" dirty="0"/>
            </a:br>
            <a:br>
              <a:rPr lang="en-US" dirty="0"/>
            </a:br>
            <a:endParaRPr lang="en-US" dirty="0"/>
          </a:p>
        </p:txBody>
      </p:sp>
    </p:spTree>
    <p:extLst>
      <p:ext uri="{BB962C8B-B14F-4D97-AF65-F5344CB8AC3E}">
        <p14:creationId xmlns:p14="http://schemas.microsoft.com/office/powerpoint/2010/main" val="17487100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625F-45A9-D2DF-0FE9-48A65D1DAEB1}"/>
              </a:ext>
            </a:extLst>
          </p:cNvPr>
          <p:cNvSpPr>
            <a:spLocks noGrp="1"/>
          </p:cNvSpPr>
          <p:nvPr>
            <p:ph type="title"/>
          </p:nvPr>
        </p:nvSpPr>
        <p:spPr>
          <a:xfrm>
            <a:off x="838200" y="365125"/>
            <a:ext cx="10515600" cy="6035675"/>
          </a:xfrm>
        </p:spPr>
        <p:txBody>
          <a:bodyPr numCol="2">
            <a:noAutofit/>
          </a:bodyPr>
          <a:lstStyle/>
          <a:p>
            <a:r>
              <a:rPr lang="en-US" sz="2400" dirty="0"/>
              <a:t>Dynamic Routes &amp; Advanced Models</a:t>
            </a:r>
            <a:br>
              <a:rPr lang="en-US" sz="2400" dirty="0"/>
            </a:br>
            <a:r>
              <a:rPr lang="en-US" sz="2400" dirty="0"/>
              <a:t>1. Adding the Product ID to the Path</a:t>
            </a:r>
            <a:br>
              <a:rPr lang="en-US" sz="2400" dirty="0"/>
            </a:br>
            <a:r>
              <a:rPr lang="en-US" sz="2400" dirty="0"/>
              <a:t>2. extracting dynamic params</a:t>
            </a:r>
            <a:br>
              <a:rPr lang="en-US" sz="2400" dirty="0"/>
            </a:br>
            <a:r>
              <a:rPr lang="en-US" sz="2400" dirty="0"/>
              <a:t>3. loading product detail data</a:t>
            </a:r>
            <a:br>
              <a:rPr lang="en-US" sz="2400" dirty="0"/>
            </a:br>
            <a:r>
              <a:rPr lang="en-US" sz="2400" dirty="0"/>
              <a:t>4. shop.js me display product</a:t>
            </a:r>
            <a:br>
              <a:rPr lang="en-US" sz="2400" dirty="0"/>
            </a:br>
            <a:r>
              <a:rPr lang="en-US" sz="2400" dirty="0"/>
              <a:t>5. Passing data with POST Requests.</a:t>
            </a:r>
            <a:br>
              <a:rPr lang="en-US" sz="2400" dirty="0"/>
            </a:br>
            <a:r>
              <a:rPr lang="en-US" sz="2400" dirty="0"/>
              <a:t>6. Adding a Cart Model</a:t>
            </a:r>
            <a:br>
              <a:rPr lang="en-US" sz="2400" dirty="0"/>
            </a:br>
            <a:r>
              <a:rPr lang="en-US" sz="2400" dirty="0"/>
              <a:t>7. Using Query Params</a:t>
            </a:r>
            <a:br>
              <a:rPr lang="en-US" sz="2400" dirty="0"/>
            </a:br>
            <a:r>
              <a:rPr lang="en-US" sz="2400" dirty="0"/>
              <a:t>8. Pre-Populating the edit product page with data</a:t>
            </a:r>
            <a:br>
              <a:rPr lang="en-US" sz="2400" dirty="0"/>
            </a:br>
            <a:r>
              <a:rPr lang="en-US" sz="2400" dirty="0"/>
              <a:t>9. Linking to the Edit Page.</a:t>
            </a:r>
            <a:br>
              <a:rPr lang="en-US" sz="2400" dirty="0"/>
            </a:br>
            <a:r>
              <a:rPr lang="en-US" sz="2400" dirty="0"/>
              <a:t>10. Editing the Product Data</a:t>
            </a:r>
            <a:br>
              <a:rPr lang="en-US" sz="2400" dirty="0"/>
            </a:br>
            <a:r>
              <a:rPr lang="en-US" sz="2400" dirty="0"/>
              <a:t>11. Adding the Product Delete Function</a:t>
            </a:r>
            <a:br>
              <a:rPr lang="en-US" sz="2400" dirty="0"/>
            </a:br>
            <a:r>
              <a:rPr lang="en-US" sz="2400" dirty="0"/>
              <a:t>12. Displaying Cart Items on the Cart.</a:t>
            </a:r>
            <a:br>
              <a:rPr lang="en-US" sz="2400" dirty="0"/>
            </a:br>
            <a:r>
              <a:rPr lang="en-US" sz="2400" dirty="0"/>
              <a:t>13. Deleting Cart Items</a:t>
            </a:r>
          </a:p>
        </p:txBody>
      </p:sp>
    </p:spTree>
    <p:extLst>
      <p:ext uri="{BB962C8B-B14F-4D97-AF65-F5344CB8AC3E}">
        <p14:creationId xmlns:p14="http://schemas.microsoft.com/office/powerpoint/2010/main" val="37460597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AC4D-CFA2-690C-AAEC-6DD3F9E85EC8}"/>
              </a:ext>
            </a:extLst>
          </p:cNvPr>
          <p:cNvSpPr>
            <a:spLocks noGrp="1"/>
          </p:cNvSpPr>
          <p:nvPr>
            <p:ph type="title"/>
          </p:nvPr>
        </p:nvSpPr>
        <p:spPr/>
        <p:txBody>
          <a:bodyPr/>
          <a:lstStyle/>
          <a:p>
            <a:r>
              <a:rPr lang="en-US" dirty="0"/>
              <a:t>Project Description &amp; Features - 1</a:t>
            </a:r>
          </a:p>
        </p:txBody>
      </p:sp>
      <p:sp>
        <p:nvSpPr>
          <p:cNvPr id="3" name="Content Placeholder 2">
            <a:extLst>
              <a:ext uri="{FF2B5EF4-FFF2-40B4-BE49-F238E27FC236}">
                <a16:creationId xmlns:a16="http://schemas.microsoft.com/office/drawing/2014/main" id="{17C17956-2835-AEF2-2F71-18A801C42359}"/>
              </a:ext>
            </a:extLst>
          </p:cNvPr>
          <p:cNvSpPr>
            <a:spLocks noGrp="1"/>
          </p:cNvSpPr>
          <p:nvPr>
            <p:ph idx="1"/>
          </p:nvPr>
        </p:nvSpPr>
        <p:spPr/>
        <p:txBody>
          <a:bodyPr/>
          <a:lstStyle/>
          <a:p>
            <a:r>
              <a:rPr lang="en-US" dirty="0"/>
              <a:t>Installing &amp; setting up Node.js</a:t>
            </a:r>
          </a:p>
          <a:p>
            <a:r>
              <a:rPr lang="en-US" dirty="0"/>
              <a:t>Nodejs.org code</a:t>
            </a:r>
          </a:p>
          <a:p>
            <a:r>
              <a:rPr lang="en-US" dirty="0"/>
              <a:t>Handling HTTP Requests</a:t>
            </a:r>
          </a:p>
          <a:p>
            <a:r>
              <a:rPr lang="en-US" dirty="0"/>
              <a:t>NPM/Modules</a:t>
            </a:r>
          </a:p>
          <a:p>
            <a:r>
              <a:rPr lang="en-US" dirty="0"/>
              <a:t>Serving HTML Files</a:t>
            </a:r>
          </a:p>
        </p:txBody>
      </p:sp>
    </p:spTree>
    <p:extLst>
      <p:ext uri="{BB962C8B-B14F-4D97-AF65-F5344CB8AC3E}">
        <p14:creationId xmlns:p14="http://schemas.microsoft.com/office/powerpoint/2010/main" val="17873199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miley Face 3">
            <a:extLst>
              <a:ext uri="{FF2B5EF4-FFF2-40B4-BE49-F238E27FC236}">
                <a16:creationId xmlns:a16="http://schemas.microsoft.com/office/drawing/2014/main" id="{535FDFC1-B8C4-D8E0-442D-97E84A72A065}"/>
              </a:ext>
            </a:extLst>
          </p:cNvPr>
          <p:cNvSpPr/>
          <p:nvPr/>
        </p:nvSpPr>
        <p:spPr>
          <a:xfrm>
            <a:off x="532263" y="1992573"/>
            <a:ext cx="1678674" cy="126924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sp>
        <p:nvSpPr>
          <p:cNvPr id="5" name="Arrow: Right 4">
            <a:extLst>
              <a:ext uri="{FF2B5EF4-FFF2-40B4-BE49-F238E27FC236}">
                <a16:creationId xmlns:a16="http://schemas.microsoft.com/office/drawing/2014/main" id="{E526CF1C-2247-44FB-3775-15B070F29A2C}"/>
              </a:ext>
            </a:extLst>
          </p:cNvPr>
          <p:cNvSpPr/>
          <p:nvPr/>
        </p:nvSpPr>
        <p:spPr>
          <a:xfrm>
            <a:off x="2456597" y="1869743"/>
            <a:ext cx="1351128" cy="4094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13F33243-4DC7-547B-1506-0307C20B0949}"/>
              </a:ext>
            </a:extLst>
          </p:cNvPr>
          <p:cNvSpPr/>
          <p:nvPr/>
        </p:nvSpPr>
        <p:spPr>
          <a:xfrm rot="10800000">
            <a:off x="2456597" y="3057098"/>
            <a:ext cx="1351128" cy="4094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A443CBE-FE16-FC8A-2C6C-A3E3A0EE920C}"/>
              </a:ext>
            </a:extLst>
          </p:cNvPr>
          <p:cNvSpPr txBox="1"/>
          <p:nvPr/>
        </p:nvSpPr>
        <p:spPr>
          <a:xfrm>
            <a:off x="2743200" y="1582295"/>
            <a:ext cx="671979" cy="369332"/>
          </a:xfrm>
          <a:prstGeom prst="rect">
            <a:avLst/>
          </a:prstGeom>
          <a:noFill/>
        </p:spPr>
        <p:txBody>
          <a:bodyPr wrap="none" rtlCol="0">
            <a:spAutoFit/>
          </a:bodyPr>
          <a:lstStyle/>
          <a:p>
            <a:r>
              <a:rPr lang="en-US" dirty="0"/>
              <a:t>POST</a:t>
            </a:r>
          </a:p>
        </p:txBody>
      </p:sp>
      <p:sp>
        <p:nvSpPr>
          <p:cNvPr id="8" name="TextBox 7">
            <a:extLst>
              <a:ext uri="{FF2B5EF4-FFF2-40B4-BE49-F238E27FC236}">
                <a16:creationId xmlns:a16="http://schemas.microsoft.com/office/drawing/2014/main" id="{CDE818EA-3CE5-24BB-B47D-E43DFB8E565D}"/>
              </a:ext>
            </a:extLst>
          </p:cNvPr>
          <p:cNvSpPr txBox="1"/>
          <p:nvPr/>
        </p:nvSpPr>
        <p:spPr>
          <a:xfrm>
            <a:off x="2874469" y="3316404"/>
            <a:ext cx="554960" cy="369332"/>
          </a:xfrm>
          <a:prstGeom prst="rect">
            <a:avLst/>
          </a:prstGeom>
          <a:noFill/>
        </p:spPr>
        <p:txBody>
          <a:bodyPr wrap="none" rtlCol="0">
            <a:spAutoFit/>
          </a:bodyPr>
          <a:lstStyle/>
          <a:p>
            <a:r>
              <a:rPr lang="en-US" dirty="0"/>
              <a:t>GET</a:t>
            </a:r>
          </a:p>
        </p:txBody>
      </p:sp>
      <p:sp>
        <p:nvSpPr>
          <p:cNvPr id="9" name="TextBox 8">
            <a:extLst>
              <a:ext uri="{FF2B5EF4-FFF2-40B4-BE49-F238E27FC236}">
                <a16:creationId xmlns:a16="http://schemas.microsoft.com/office/drawing/2014/main" id="{84C55B51-068C-1050-0868-B1A36A250F99}"/>
              </a:ext>
            </a:extLst>
          </p:cNvPr>
          <p:cNvSpPr txBox="1"/>
          <p:nvPr/>
        </p:nvSpPr>
        <p:spPr>
          <a:xfrm>
            <a:off x="2606724" y="2415653"/>
            <a:ext cx="780919" cy="369332"/>
          </a:xfrm>
          <a:prstGeom prst="rect">
            <a:avLst/>
          </a:prstGeom>
          <a:noFill/>
        </p:spPr>
        <p:txBody>
          <a:bodyPr wrap="none" rtlCol="0">
            <a:spAutoFit/>
          </a:bodyPr>
          <a:lstStyle/>
          <a:p>
            <a:r>
              <a:rPr lang="en-US" dirty="0"/>
              <a:t>HTTPS</a:t>
            </a:r>
          </a:p>
        </p:txBody>
      </p:sp>
      <p:sp>
        <p:nvSpPr>
          <p:cNvPr id="10" name="Cylinder 9">
            <a:extLst>
              <a:ext uri="{FF2B5EF4-FFF2-40B4-BE49-F238E27FC236}">
                <a16:creationId xmlns:a16="http://schemas.microsoft.com/office/drawing/2014/main" id="{EAE4E7F5-1D72-F6B2-A9F2-6685229141F2}"/>
              </a:ext>
            </a:extLst>
          </p:cNvPr>
          <p:cNvSpPr/>
          <p:nvPr/>
        </p:nvSpPr>
        <p:spPr>
          <a:xfrm>
            <a:off x="4963730" y="1357527"/>
            <a:ext cx="1678674" cy="253932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a:p>
            <a:pPr algn="ctr"/>
            <a:endParaRPr lang="en-US" dirty="0"/>
          </a:p>
          <a:p>
            <a:pPr algn="ctr"/>
            <a:r>
              <a:rPr lang="en-US" dirty="0"/>
              <a:t>APP.JS</a:t>
            </a:r>
          </a:p>
        </p:txBody>
      </p:sp>
      <p:sp>
        <p:nvSpPr>
          <p:cNvPr id="11" name="TextBox 10">
            <a:extLst>
              <a:ext uri="{FF2B5EF4-FFF2-40B4-BE49-F238E27FC236}">
                <a16:creationId xmlns:a16="http://schemas.microsoft.com/office/drawing/2014/main" id="{D742C14F-27F0-72B6-96D3-6BA3B11FC7B1}"/>
              </a:ext>
            </a:extLst>
          </p:cNvPr>
          <p:cNvSpPr txBox="1"/>
          <p:nvPr/>
        </p:nvSpPr>
        <p:spPr>
          <a:xfrm>
            <a:off x="7014949" y="1009934"/>
            <a:ext cx="1086451" cy="369332"/>
          </a:xfrm>
          <a:prstGeom prst="rect">
            <a:avLst/>
          </a:prstGeom>
          <a:noFill/>
        </p:spPr>
        <p:txBody>
          <a:bodyPr wrap="none" rtlCol="0">
            <a:spAutoFit/>
          </a:bodyPr>
          <a:lstStyle/>
          <a:p>
            <a:r>
              <a:rPr lang="en-US" dirty="0"/>
              <a:t>BACKEND</a:t>
            </a:r>
          </a:p>
        </p:txBody>
      </p:sp>
      <p:sp>
        <p:nvSpPr>
          <p:cNvPr id="12" name="Rectangle 11">
            <a:extLst>
              <a:ext uri="{FF2B5EF4-FFF2-40B4-BE49-F238E27FC236}">
                <a16:creationId xmlns:a16="http://schemas.microsoft.com/office/drawing/2014/main" id="{237CAC39-4956-D67F-2EA5-434DDD715112}"/>
              </a:ext>
            </a:extLst>
          </p:cNvPr>
          <p:cNvSpPr/>
          <p:nvPr/>
        </p:nvSpPr>
        <p:spPr>
          <a:xfrm>
            <a:off x="3993661" y="1616835"/>
            <a:ext cx="736979" cy="2103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5696521-C026-EB83-7998-0286DAFB9B8D}"/>
              </a:ext>
            </a:extLst>
          </p:cNvPr>
          <p:cNvSpPr txBox="1"/>
          <p:nvPr/>
        </p:nvSpPr>
        <p:spPr>
          <a:xfrm>
            <a:off x="3746757" y="1044050"/>
            <a:ext cx="1230786" cy="369332"/>
          </a:xfrm>
          <a:prstGeom prst="rect">
            <a:avLst/>
          </a:prstGeom>
          <a:noFill/>
        </p:spPr>
        <p:txBody>
          <a:bodyPr wrap="none" rtlCol="0">
            <a:spAutoFit/>
          </a:bodyPr>
          <a:lstStyle/>
          <a:p>
            <a:r>
              <a:rPr lang="en-US" dirty="0"/>
              <a:t>FRONTEND</a:t>
            </a:r>
          </a:p>
        </p:txBody>
      </p:sp>
      <p:sp>
        <p:nvSpPr>
          <p:cNvPr id="14" name="Rectangle: Rounded Corners 13">
            <a:extLst>
              <a:ext uri="{FF2B5EF4-FFF2-40B4-BE49-F238E27FC236}">
                <a16:creationId xmlns:a16="http://schemas.microsoft.com/office/drawing/2014/main" id="{2B16FD27-A1DC-0730-C30E-7D5905BD7348}"/>
              </a:ext>
            </a:extLst>
          </p:cNvPr>
          <p:cNvSpPr/>
          <p:nvPr/>
        </p:nvSpPr>
        <p:spPr>
          <a:xfrm>
            <a:off x="6875494" y="1413382"/>
            <a:ext cx="5134536" cy="227235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86D1520-1964-561A-CB0C-1FDA534EDC0B}"/>
              </a:ext>
            </a:extLst>
          </p:cNvPr>
          <p:cNvSpPr txBox="1"/>
          <p:nvPr/>
        </p:nvSpPr>
        <p:spPr>
          <a:xfrm>
            <a:off x="8816454" y="887104"/>
            <a:ext cx="1160831" cy="369332"/>
          </a:xfrm>
          <a:prstGeom prst="rect">
            <a:avLst/>
          </a:prstGeom>
          <a:noFill/>
        </p:spPr>
        <p:txBody>
          <a:bodyPr wrap="none" rtlCol="0">
            <a:spAutoFit/>
          </a:bodyPr>
          <a:lstStyle/>
          <a:p>
            <a:r>
              <a:rPr lang="en-US" dirty="0"/>
              <a:t>EXPRESSJS</a:t>
            </a:r>
          </a:p>
        </p:txBody>
      </p:sp>
      <p:sp>
        <p:nvSpPr>
          <p:cNvPr id="16" name="Arrow: Right 15">
            <a:extLst>
              <a:ext uri="{FF2B5EF4-FFF2-40B4-BE49-F238E27FC236}">
                <a16:creationId xmlns:a16="http://schemas.microsoft.com/office/drawing/2014/main" id="{F5399AE2-2CAD-2065-C1D2-D921C8AB880C}"/>
              </a:ext>
            </a:extLst>
          </p:cNvPr>
          <p:cNvSpPr/>
          <p:nvPr/>
        </p:nvSpPr>
        <p:spPr>
          <a:xfrm rot="10800000">
            <a:off x="7013597" y="1951662"/>
            <a:ext cx="1177359" cy="327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ED2F35B8-E236-1B86-82DC-DF9ABB4CFB7D}"/>
              </a:ext>
            </a:extLst>
          </p:cNvPr>
          <p:cNvSpPr/>
          <p:nvPr/>
        </p:nvSpPr>
        <p:spPr>
          <a:xfrm>
            <a:off x="7271374" y="2705667"/>
            <a:ext cx="1176006" cy="327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C9C41FFB-1A92-2812-B7F4-07C2333AD357}"/>
              </a:ext>
            </a:extLst>
          </p:cNvPr>
          <p:cNvSpPr/>
          <p:nvPr/>
        </p:nvSpPr>
        <p:spPr>
          <a:xfrm rot="10800000">
            <a:off x="7077818" y="2934266"/>
            <a:ext cx="1176006" cy="327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220CDB35-825A-3464-9EF8-762FBDCCB9F2}"/>
              </a:ext>
            </a:extLst>
          </p:cNvPr>
          <p:cNvSpPr/>
          <p:nvPr/>
        </p:nvSpPr>
        <p:spPr>
          <a:xfrm>
            <a:off x="7271374" y="1705968"/>
            <a:ext cx="1176006" cy="327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7F50D19-AA2F-E4F5-5B7B-6671BD6FF045}"/>
              </a:ext>
            </a:extLst>
          </p:cNvPr>
          <p:cNvSpPr txBox="1"/>
          <p:nvPr/>
        </p:nvSpPr>
        <p:spPr>
          <a:xfrm>
            <a:off x="7053741" y="1441520"/>
            <a:ext cx="1047659" cy="369332"/>
          </a:xfrm>
          <a:prstGeom prst="rect">
            <a:avLst/>
          </a:prstGeom>
          <a:noFill/>
        </p:spPr>
        <p:txBody>
          <a:bodyPr wrap="none" rtlCol="0">
            <a:spAutoFit/>
          </a:bodyPr>
          <a:lstStyle/>
          <a:p>
            <a:r>
              <a:rPr lang="en-US" dirty="0"/>
              <a:t>REQUEST</a:t>
            </a:r>
          </a:p>
        </p:txBody>
      </p:sp>
      <p:sp>
        <p:nvSpPr>
          <p:cNvPr id="21" name="TextBox 20">
            <a:extLst>
              <a:ext uri="{FF2B5EF4-FFF2-40B4-BE49-F238E27FC236}">
                <a16:creationId xmlns:a16="http://schemas.microsoft.com/office/drawing/2014/main" id="{3065EB50-84D6-FDF1-9CAA-1311F7940A54}"/>
              </a:ext>
            </a:extLst>
          </p:cNvPr>
          <p:cNvSpPr txBox="1"/>
          <p:nvPr/>
        </p:nvSpPr>
        <p:spPr>
          <a:xfrm>
            <a:off x="7090364" y="2222036"/>
            <a:ext cx="1163460" cy="369332"/>
          </a:xfrm>
          <a:prstGeom prst="rect">
            <a:avLst/>
          </a:prstGeom>
          <a:noFill/>
        </p:spPr>
        <p:txBody>
          <a:bodyPr wrap="none" rtlCol="0">
            <a:spAutoFit/>
          </a:bodyPr>
          <a:lstStyle/>
          <a:p>
            <a:r>
              <a:rPr lang="en-US" dirty="0"/>
              <a:t>RESPONSE</a:t>
            </a:r>
          </a:p>
        </p:txBody>
      </p:sp>
      <p:sp>
        <p:nvSpPr>
          <p:cNvPr id="22" name="TextBox 21">
            <a:extLst>
              <a:ext uri="{FF2B5EF4-FFF2-40B4-BE49-F238E27FC236}">
                <a16:creationId xmlns:a16="http://schemas.microsoft.com/office/drawing/2014/main" id="{CA378116-ED61-613F-F189-FAB4A9242643}"/>
              </a:ext>
            </a:extLst>
          </p:cNvPr>
          <p:cNvSpPr txBox="1"/>
          <p:nvPr/>
        </p:nvSpPr>
        <p:spPr>
          <a:xfrm flipH="1">
            <a:off x="6364632" y="1009934"/>
            <a:ext cx="817830" cy="369332"/>
          </a:xfrm>
          <a:prstGeom prst="rect">
            <a:avLst/>
          </a:prstGeom>
          <a:noFill/>
        </p:spPr>
        <p:txBody>
          <a:bodyPr wrap="square" rtlCol="0">
            <a:spAutoFit/>
          </a:bodyPr>
          <a:lstStyle/>
          <a:p>
            <a:r>
              <a:rPr lang="en-US" dirty="0"/>
              <a:t>URL</a:t>
            </a:r>
          </a:p>
        </p:txBody>
      </p:sp>
      <p:sp>
        <p:nvSpPr>
          <p:cNvPr id="23" name="Flowchart: Magnetic Disk 22">
            <a:extLst>
              <a:ext uri="{FF2B5EF4-FFF2-40B4-BE49-F238E27FC236}">
                <a16:creationId xmlns:a16="http://schemas.microsoft.com/office/drawing/2014/main" id="{8CAA513D-36F4-EAB5-2355-21FD720ECEE0}"/>
              </a:ext>
            </a:extLst>
          </p:cNvPr>
          <p:cNvSpPr/>
          <p:nvPr/>
        </p:nvSpPr>
        <p:spPr>
          <a:xfrm>
            <a:off x="9036474" y="1477790"/>
            <a:ext cx="1894973" cy="102956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24" name="Flowchart: Magnetic Disk 23">
            <a:extLst>
              <a:ext uri="{FF2B5EF4-FFF2-40B4-BE49-F238E27FC236}">
                <a16:creationId xmlns:a16="http://schemas.microsoft.com/office/drawing/2014/main" id="{AA5C9BC6-0FB4-45B5-762A-29BBB3686498}"/>
              </a:ext>
            </a:extLst>
          </p:cNvPr>
          <p:cNvSpPr/>
          <p:nvPr/>
        </p:nvSpPr>
        <p:spPr>
          <a:xfrm>
            <a:off x="9029798" y="2571763"/>
            <a:ext cx="1894973" cy="102956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25" name="TextBox 24">
            <a:extLst>
              <a:ext uri="{FF2B5EF4-FFF2-40B4-BE49-F238E27FC236}">
                <a16:creationId xmlns:a16="http://schemas.microsoft.com/office/drawing/2014/main" id="{2F72A14C-0100-5465-8EE0-E4858AA48FD5}"/>
              </a:ext>
            </a:extLst>
          </p:cNvPr>
          <p:cNvSpPr txBox="1"/>
          <p:nvPr/>
        </p:nvSpPr>
        <p:spPr>
          <a:xfrm>
            <a:off x="8008201" y="3234095"/>
            <a:ext cx="684803" cy="369332"/>
          </a:xfrm>
          <a:prstGeom prst="rect">
            <a:avLst/>
          </a:prstGeom>
          <a:noFill/>
        </p:spPr>
        <p:txBody>
          <a:bodyPr wrap="none" rtlCol="0">
            <a:spAutoFit/>
          </a:bodyPr>
          <a:lstStyle/>
          <a:p>
            <a:r>
              <a:rPr lang="en-US" dirty="0"/>
              <a:t>/ADD</a:t>
            </a:r>
          </a:p>
        </p:txBody>
      </p:sp>
      <p:sp>
        <p:nvSpPr>
          <p:cNvPr id="28" name="Flowchart: Terminator 27">
            <a:extLst>
              <a:ext uri="{FF2B5EF4-FFF2-40B4-BE49-F238E27FC236}">
                <a16:creationId xmlns:a16="http://schemas.microsoft.com/office/drawing/2014/main" id="{519B722D-2C5F-4A84-0035-719F29D66278}"/>
              </a:ext>
            </a:extLst>
          </p:cNvPr>
          <p:cNvSpPr/>
          <p:nvPr/>
        </p:nvSpPr>
        <p:spPr>
          <a:xfrm>
            <a:off x="8350602" y="4970544"/>
            <a:ext cx="3196020" cy="77876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p:txBody>
      </p:sp>
      <p:grpSp>
        <p:nvGrpSpPr>
          <p:cNvPr id="40" name="Group 39">
            <a:extLst>
              <a:ext uri="{FF2B5EF4-FFF2-40B4-BE49-F238E27FC236}">
                <a16:creationId xmlns:a16="http://schemas.microsoft.com/office/drawing/2014/main" id="{663CDD8C-1403-ED15-5C82-C2542D015F07}"/>
              </a:ext>
            </a:extLst>
          </p:cNvPr>
          <p:cNvGrpSpPr/>
          <p:nvPr/>
        </p:nvGrpSpPr>
        <p:grpSpPr>
          <a:xfrm>
            <a:off x="8488526" y="3780430"/>
            <a:ext cx="2920172" cy="1190114"/>
            <a:chOff x="8350602" y="3740041"/>
            <a:chExt cx="2920172" cy="1190114"/>
          </a:xfrm>
        </p:grpSpPr>
        <p:sp>
          <p:nvSpPr>
            <p:cNvPr id="26" name="Arrow: Down 25">
              <a:extLst>
                <a:ext uri="{FF2B5EF4-FFF2-40B4-BE49-F238E27FC236}">
                  <a16:creationId xmlns:a16="http://schemas.microsoft.com/office/drawing/2014/main" id="{3F10E39E-6599-57B6-9AF4-8C2BD344C861}"/>
                </a:ext>
              </a:extLst>
            </p:cNvPr>
            <p:cNvSpPr/>
            <p:nvPr/>
          </p:nvSpPr>
          <p:spPr>
            <a:xfrm>
              <a:off x="8856997" y="3803561"/>
              <a:ext cx="487150" cy="1123841"/>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CC54DDB4-5693-9AE4-25DC-EDBDD9C52DED}"/>
                </a:ext>
              </a:extLst>
            </p:cNvPr>
            <p:cNvSpPr/>
            <p:nvPr/>
          </p:nvSpPr>
          <p:spPr>
            <a:xfrm>
              <a:off x="9303604" y="3750144"/>
              <a:ext cx="487150" cy="11238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a:extLst>
                <a:ext uri="{FF2B5EF4-FFF2-40B4-BE49-F238E27FC236}">
                  <a16:creationId xmlns:a16="http://schemas.microsoft.com/office/drawing/2014/main" id="{DC2A7E1E-C380-0CEF-C7E2-A0BAD4956DF4}"/>
                </a:ext>
              </a:extLst>
            </p:cNvPr>
            <p:cNvSpPr/>
            <p:nvPr/>
          </p:nvSpPr>
          <p:spPr>
            <a:xfrm>
              <a:off x="8350602" y="3755376"/>
              <a:ext cx="487150" cy="112384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1" name="Arrow: Down 30">
              <a:extLst>
                <a:ext uri="{FF2B5EF4-FFF2-40B4-BE49-F238E27FC236}">
                  <a16:creationId xmlns:a16="http://schemas.microsoft.com/office/drawing/2014/main" id="{7B50BC01-D819-844F-4DD1-D55D94CFEA5B}"/>
                </a:ext>
              </a:extLst>
            </p:cNvPr>
            <p:cNvSpPr/>
            <p:nvPr/>
          </p:nvSpPr>
          <p:spPr>
            <a:xfrm>
              <a:off x="9303604" y="3769570"/>
              <a:ext cx="487150" cy="1123841"/>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Down 36">
              <a:extLst>
                <a:ext uri="{FF2B5EF4-FFF2-40B4-BE49-F238E27FC236}">
                  <a16:creationId xmlns:a16="http://schemas.microsoft.com/office/drawing/2014/main" id="{115FF179-BA7C-1D0A-18C0-538B3BD89AAC}"/>
                </a:ext>
              </a:extLst>
            </p:cNvPr>
            <p:cNvSpPr/>
            <p:nvPr/>
          </p:nvSpPr>
          <p:spPr>
            <a:xfrm>
              <a:off x="9830622" y="3740041"/>
              <a:ext cx="487150" cy="112384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Down 37">
              <a:extLst>
                <a:ext uri="{FF2B5EF4-FFF2-40B4-BE49-F238E27FC236}">
                  <a16:creationId xmlns:a16="http://schemas.microsoft.com/office/drawing/2014/main" id="{695AD16B-2FF5-0747-E094-13B0A58F5F20}"/>
                </a:ext>
              </a:extLst>
            </p:cNvPr>
            <p:cNvSpPr/>
            <p:nvPr/>
          </p:nvSpPr>
          <p:spPr>
            <a:xfrm>
              <a:off x="10296474" y="3799217"/>
              <a:ext cx="487150" cy="1123841"/>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Down 38">
              <a:extLst>
                <a:ext uri="{FF2B5EF4-FFF2-40B4-BE49-F238E27FC236}">
                  <a16:creationId xmlns:a16="http://schemas.microsoft.com/office/drawing/2014/main" id="{4D216A52-1E93-99E6-C5CB-79380DFBA596}"/>
                </a:ext>
              </a:extLst>
            </p:cNvPr>
            <p:cNvSpPr/>
            <p:nvPr/>
          </p:nvSpPr>
          <p:spPr>
            <a:xfrm>
              <a:off x="10783624" y="3806314"/>
              <a:ext cx="487150" cy="1123841"/>
            </a:xfrm>
            <a:prstGeom prst="down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9647F1C0-7910-B7F5-4C02-33B9519DC010}"/>
              </a:ext>
            </a:extLst>
          </p:cNvPr>
          <p:cNvGrpSpPr/>
          <p:nvPr/>
        </p:nvGrpSpPr>
        <p:grpSpPr>
          <a:xfrm rot="5400000">
            <a:off x="6027925" y="4726541"/>
            <a:ext cx="2920172" cy="1184115"/>
            <a:chOff x="8350602" y="3746040"/>
            <a:chExt cx="2920172" cy="1184115"/>
          </a:xfrm>
        </p:grpSpPr>
        <p:sp>
          <p:nvSpPr>
            <p:cNvPr id="42" name="Arrow: Down 41">
              <a:extLst>
                <a:ext uri="{FF2B5EF4-FFF2-40B4-BE49-F238E27FC236}">
                  <a16:creationId xmlns:a16="http://schemas.microsoft.com/office/drawing/2014/main" id="{F7D0CC1C-02CD-0C6F-449A-1F765BEC3B6C}"/>
                </a:ext>
              </a:extLst>
            </p:cNvPr>
            <p:cNvSpPr/>
            <p:nvPr/>
          </p:nvSpPr>
          <p:spPr>
            <a:xfrm>
              <a:off x="8856997" y="3803561"/>
              <a:ext cx="487150" cy="1123841"/>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Down 42">
              <a:extLst>
                <a:ext uri="{FF2B5EF4-FFF2-40B4-BE49-F238E27FC236}">
                  <a16:creationId xmlns:a16="http://schemas.microsoft.com/office/drawing/2014/main" id="{1902357F-EA1F-1066-DA07-5F744FC0926D}"/>
                </a:ext>
              </a:extLst>
            </p:cNvPr>
            <p:cNvSpPr/>
            <p:nvPr/>
          </p:nvSpPr>
          <p:spPr>
            <a:xfrm>
              <a:off x="9303604" y="3750144"/>
              <a:ext cx="487150" cy="11238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Down 43">
              <a:extLst>
                <a:ext uri="{FF2B5EF4-FFF2-40B4-BE49-F238E27FC236}">
                  <a16:creationId xmlns:a16="http://schemas.microsoft.com/office/drawing/2014/main" id="{5074D997-E3AE-A535-84E4-4279AB0CE35A}"/>
                </a:ext>
              </a:extLst>
            </p:cNvPr>
            <p:cNvSpPr/>
            <p:nvPr/>
          </p:nvSpPr>
          <p:spPr>
            <a:xfrm>
              <a:off x="8350602" y="3755376"/>
              <a:ext cx="487150" cy="112384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5" name="Arrow: Down 44">
              <a:extLst>
                <a:ext uri="{FF2B5EF4-FFF2-40B4-BE49-F238E27FC236}">
                  <a16:creationId xmlns:a16="http://schemas.microsoft.com/office/drawing/2014/main" id="{C7E7F3CE-04EF-CB78-8EF6-A1295D00E746}"/>
                </a:ext>
              </a:extLst>
            </p:cNvPr>
            <p:cNvSpPr/>
            <p:nvPr/>
          </p:nvSpPr>
          <p:spPr>
            <a:xfrm>
              <a:off x="9303620" y="3769579"/>
              <a:ext cx="487150" cy="1123841"/>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Down 45">
              <a:extLst>
                <a:ext uri="{FF2B5EF4-FFF2-40B4-BE49-F238E27FC236}">
                  <a16:creationId xmlns:a16="http://schemas.microsoft.com/office/drawing/2014/main" id="{AD3E53FF-D690-16AF-DC8A-198821A9018E}"/>
                </a:ext>
              </a:extLst>
            </p:cNvPr>
            <p:cNvSpPr/>
            <p:nvPr/>
          </p:nvSpPr>
          <p:spPr>
            <a:xfrm>
              <a:off x="9878434" y="3746040"/>
              <a:ext cx="487150" cy="112384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Down 46">
              <a:extLst>
                <a:ext uri="{FF2B5EF4-FFF2-40B4-BE49-F238E27FC236}">
                  <a16:creationId xmlns:a16="http://schemas.microsoft.com/office/drawing/2014/main" id="{C52E3A66-C02B-2B67-0CF4-46F6BE694A5B}"/>
                </a:ext>
              </a:extLst>
            </p:cNvPr>
            <p:cNvSpPr/>
            <p:nvPr/>
          </p:nvSpPr>
          <p:spPr>
            <a:xfrm>
              <a:off x="10296474" y="3799217"/>
              <a:ext cx="487150" cy="1123841"/>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Down 47">
              <a:extLst>
                <a:ext uri="{FF2B5EF4-FFF2-40B4-BE49-F238E27FC236}">
                  <a16:creationId xmlns:a16="http://schemas.microsoft.com/office/drawing/2014/main" id="{41A44ABF-2629-13C9-5968-E5819301A894}"/>
                </a:ext>
              </a:extLst>
            </p:cNvPr>
            <p:cNvSpPr/>
            <p:nvPr/>
          </p:nvSpPr>
          <p:spPr>
            <a:xfrm>
              <a:off x="10783624" y="3806314"/>
              <a:ext cx="487150" cy="1123841"/>
            </a:xfrm>
            <a:prstGeom prst="down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Flowchart: Terminator 48">
            <a:extLst>
              <a:ext uri="{FF2B5EF4-FFF2-40B4-BE49-F238E27FC236}">
                <a16:creationId xmlns:a16="http://schemas.microsoft.com/office/drawing/2014/main" id="{83C98D6B-F006-9408-94A1-44C6B9AA0936}"/>
              </a:ext>
            </a:extLst>
          </p:cNvPr>
          <p:cNvSpPr/>
          <p:nvPr/>
        </p:nvSpPr>
        <p:spPr>
          <a:xfrm>
            <a:off x="8350602" y="5902153"/>
            <a:ext cx="3196020" cy="77876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p:txBody>
      </p:sp>
      <p:sp>
        <p:nvSpPr>
          <p:cNvPr id="50" name="Flowchart: Alternate Process 49">
            <a:extLst>
              <a:ext uri="{FF2B5EF4-FFF2-40B4-BE49-F238E27FC236}">
                <a16:creationId xmlns:a16="http://schemas.microsoft.com/office/drawing/2014/main" id="{50D228D7-4C69-C025-7D8F-6D71244910A1}"/>
              </a:ext>
            </a:extLst>
          </p:cNvPr>
          <p:cNvSpPr/>
          <p:nvPr/>
        </p:nvSpPr>
        <p:spPr>
          <a:xfrm>
            <a:off x="3100861" y="4167635"/>
            <a:ext cx="1316962" cy="232116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a:t>
            </a:r>
          </a:p>
          <a:p>
            <a:pPr algn="ctr"/>
            <a:endParaRPr lang="en-US" dirty="0"/>
          </a:p>
          <a:p>
            <a:pPr algn="ctr"/>
            <a:r>
              <a:rPr lang="en-US" dirty="0"/>
              <a:t>Model</a:t>
            </a:r>
          </a:p>
        </p:txBody>
      </p:sp>
      <p:sp>
        <p:nvSpPr>
          <p:cNvPr id="51" name="Cylinder 50">
            <a:extLst>
              <a:ext uri="{FF2B5EF4-FFF2-40B4-BE49-F238E27FC236}">
                <a16:creationId xmlns:a16="http://schemas.microsoft.com/office/drawing/2014/main" id="{BCA708E6-2806-CA94-B6A6-110C7897F848}"/>
              </a:ext>
            </a:extLst>
          </p:cNvPr>
          <p:cNvSpPr/>
          <p:nvPr/>
        </p:nvSpPr>
        <p:spPr>
          <a:xfrm>
            <a:off x="759655" y="4364907"/>
            <a:ext cx="1503667" cy="192662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cxnSp>
        <p:nvCxnSpPr>
          <p:cNvPr id="53" name="Straight Arrow Connector 52">
            <a:extLst>
              <a:ext uri="{FF2B5EF4-FFF2-40B4-BE49-F238E27FC236}">
                <a16:creationId xmlns:a16="http://schemas.microsoft.com/office/drawing/2014/main" id="{B5971FCB-6F2F-442B-AE46-0BB1E4E59407}"/>
              </a:ext>
            </a:extLst>
          </p:cNvPr>
          <p:cNvCxnSpPr>
            <a:cxnSpLocks/>
            <a:stCxn id="51" idx="4"/>
          </p:cNvCxnSpPr>
          <p:nvPr/>
        </p:nvCxnSpPr>
        <p:spPr>
          <a:xfrm flipV="1">
            <a:off x="2263322" y="5241165"/>
            <a:ext cx="816872" cy="87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71E95871-BFD3-CECC-4BC0-19FC1EAC58C1}"/>
              </a:ext>
            </a:extLst>
          </p:cNvPr>
          <p:cNvSpPr/>
          <p:nvPr/>
        </p:nvSpPr>
        <p:spPr>
          <a:xfrm>
            <a:off x="5275385" y="4408623"/>
            <a:ext cx="1303955" cy="2080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sp>
        <p:nvSpPr>
          <p:cNvPr id="56" name="TextBox 55">
            <a:extLst>
              <a:ext uri="{FF2B5EF4-FFF2-40B4-BE49-F238E27FC236}">
                <a16:creationId xmlns:a16="http://schemas.microsoft.com/office/drawing/2014/main" id="{29259DF7-4418-FE80-3636-EDAE77849097}"/>
              </a:ext>
            </a:extLst>
          </p:cNvPr>
          <p:cNvSpPr txBox="1"/>
          <p:nvPr/>
        </p:nvSpPr>
        <p:spPr>
          <a:xfrm>
            <a:off x="759655" y="238985"/>
            <a:ext cx="3609386" cy="1200329"/>
          </a:xfrm>
          <a:prstGeom prst="rect">
            <a:avLst/>
          </a:prstGeom>
          <a:noFill/>
        </p:spPr>
        <p:txBody>
          <a:bodyPr wrap="none" rtlCol="0">
            <a:spAutoFit/>
          </a:bodyPr>
          <a:lstStyle/>
          <a:p>
            <a:r>
              <a:rPr lang="en-US" dirty="0"/>
              <a:t>Create – New Product</a:t>
            </a:r>
          </a:p>
          <a:p>
            <a:r>
              <a:rPr lang="en-US" dirty="0"/>
              <a:t>Read – read all database or one data</a:t>
            </a:r>
          </a:p>
          <a:p>
            <a:r>
              <a:rPr lang="en-US" dirty="0"/>
              <a:t>Update – …</a:t>
            </a:r>
          </a:p>
          <a:p>
            <a:r>
              <a:rPr lang="en-US" dirty="0"/>
              <a:t>Delete - …</a:t>
            </a:r>
          </a:p>
        </p:txBody>
      </p:sp>
    </p:spTree>
    <p:extLst>
      <p:ext uri="{BB962C8B-B14F-4D97-AF65-F5344CB8AC3E}">
        <p14:creationId xmlns:p14="http://schemas.microsoft.com/office/powerpoint/2010/main" val="21295104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E5815-E685-7F3A-40C1-71A49B4DD1F5}"/>
              </a:ext>
            </a:extLst>
          </p:cNvPr>
          <p:cNvSpPr>
            <a:spLocks noGrp="1"/>
          </p:cNvSpPr>
          <p:nvPr>
            <p:ph type="title"/>
          </p:nvPr>
        </p:nvSpPr>
        <p:spPr/>
        <p:txBody>
          <a:bodyPr/>
          <a:lstStyle/>
          <a:p>
            <a:r>
              <a:rPr lang="en-US" dirty="0"/>
              <a:t>Module Summary</a:t>
            </a:r>
          </a:p>
        </p:txBody>
      </p:sp>
      <p:sp>
        <p:nvSpPr>
          <p:cNvPr id="6" name="TextBox 5">
            <a:extLst>
              <a:ext uri="{FF2B5EF4-FFF2-40B4-BE49-F238E27FC236}">
                <a16:creationId xmlns:a16="http://schemas.microsoft.com/office/drawing/2014/main" id="{0D81EC8A-8FCF-CEE0-B7CB-07F57D3B742C}"/>
              </a:ext>
            </a:extLst>
          </p:cNvPr>
          <p:cNvSpPr txBox="1"/>
          <p:nvPr/>
        </p:nvSpPr>
        <p:spPr>
          <a:xfrm>
            <a:off x="3046863" y="3247746"/>
            <a:ext cx="6093724" cy="369332"/>
          </a:xfrm>
          <a:prstGeom prst="rect">
            <a:avLst/>
          </a:prstGeom>
          <a:noFill/>
        </p:spPr>
        <p:txBody>
          <a:bodyPr wrap="square">
            <a:spAutoFit/>
          </a:bodyPr>
          <a:lstStyle/>
          <a:p>
            <a:endParaRPr lang="en-US" dirty="0"/>
          </a:p>
        </p:txBody>
      </p:sp>
      <p:grpSp>
        <p:nvGrpSpPr>
          <p:cNvPr id="8" name="Group 7">
            <a:extLst>
              <a:ext uri="{FF2B5EF4-FFF2-40B4-BE49-F238E27FC236}">
                <a16:creationId xmlns:a16="http://schemas.microsoft.com/office/drawing/2014/main" id="{E0EBDD06-5B96-B5B2-2D5A-812D126A5A57}"/>
              </a:ext>
            </a:extLst>
          </p:cNvPr>
          <p:cNvGrpSpPr/>
          <p:nvPr/>
        </p:nvGrpSpPr>
        <p:grpSpPr>
          <a:xfrm>
            <a:off x="955342" y="1801326"/>
            <a:ext cx="4995081" cy="3944381"/>
            <a:chOff x="955342" y="1801326"/>
            <a:chExt cx="4995081" cy="3944381"/>
          </a:xfrm>
        </p:grpSpPr>
        <p:sp>
          <p:nvSpPr>
            <p:cNvPr id="4" name="Rectangle 3">
              <a:extLst>
                <a:ext uri="{FF2B5EF4-FFF2-40B4-BE49-F238E27FC236}">
                  <a16:creationId xmlns:a16="http://schemas.microsoft.com/office/drawing/2014/main" id="{6C28613D-B694-3813-8D78-65B0A45EB728}"/>
                </a:ext>
              </a:extLst>
            </p:cNvPr>
            <p:cNvSpPr/>
            <p:nvPr/>
          </p:nvSpPr>
          <p:spPr>
            <a:xfrm>
              <a:off x="955342" y="1801326"/>
              <a:ext cx="4995081" cy="53389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Dynamic Routing</a:t>
              </a:r>
            </a:p>
          </p:txBody>
        </p:sp>
        <p:sp>
          <p:nvSpPr>
            <p:cNvPr id="7" name="Rectangle 6">
              <a:extLst>
                <a:ext uri="{FF2B5EF4-FFF2-40B4-BE49-F238E27FC236}">
                  <a16:creationId xmlns:a16="http://schemas.microsoft.com/office/drawing/2014/main" id="{BF6B10BD-53AA-1F84-9C01-62697F24017E}"/>
                </a:ext>
              </a:extLst>
            </p:cNvPr>
            <p:cNvSpPr/>
            <p:nvPr/>
          </p:nvSpPr>
          <p:spPr>
            <a:xfrm>
              <a:off x="955342" y="2335223"/>
              <a:ext cx="4995081" cy="341048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We can pass dynamic path segments by adding a “:” to the Express router path</a:t>
              </a:r>
            </a:p>
            <a:p>
              <a:pPr marL="285750" indent="-285750" algn="ctr">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The name we add after “:” is the name by which we can extract the data on </a:t>
              </a:r>
              <a:r>
                <a:rPr lang="en-US" dirty="0" err="1">
                  <a:ln w="0"/>
                  <a:solidFill>
                    <a:schemeClr val="tx1"/>
                  </a:solidFill>
                  <a:effectLst>
                    <a:outerShdw blurRad="38100" dist="19050" dir="2700000" algn="tl" rotWithShape="0">
                      <a:schemeClr val="dk1">
                        <a:alpha val="40000"/>
                      </a:schemeClr>
                    </a:outerShdw>
                  </a:effectLst>
                </a:rPr>
                <a:t>req.params</a:t>
              </a:r>
              <a:endParaRPr lang="en-US" dirty="0">
                <a:ln w="0"/>
                <a:solidFill>
                  <a:schemeClr val="tx1"/>
                </a:solidFill>
                <a:effectLst>
                  <a:outerShdw blurRad="38100" dist="19050" dir="2700000" algn="tl" rotWithShape="0">
                    <a:schemeClr val="dk1">
                      <a:alpha val="40000"/>
                    </a:schemeClr>
                  </a:outerShdw>
                </a:effectLst>
              </a:endParaRPr>
            </a:p>
            <a:p>
              <a:pPr marL="285750" indent="-285750" algn="ctr">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Optional (query) parameters can also be passed (?param=</a:t>
              </a:r>
              <a:r>
                <a:rPr lang="en-US" dirty="0" err="1">
                  <a:ln w="0"/>
                  <a:solidFill>
                    <a:schemeClr val="tx1"/>
                  </a:solidFill>
                  <a:effectLst>
                    <a:outerShdw blurRad="38100" dist="19050" dir="2700000" algn="tl" rotWithShape="0">
                      <a:schemeClr val="dk1">
                        <a:alpha val="40000"/>
                      </a:schemeClr>
                    </a:outerShdw>
                  </a:effectLst>
                </a:rPr>
                <a:t>value&amp;b</a:t>
              </a:r>
              <a:r>
                <a:rPr lang="en-US" dirty="0">
                  <a:ln w="0"/>
                  <a:solidFill>
                    <a:schemeClr val="tx1"/>
                  </a:solidFill>
                  <a:effectLst>
                    <a:outerShdw blurRad="38100" dist="19050" dir="2700000" algn="tl" rotWithShape="0">
                      <a:schemeClr val="dk1">
                        <a:alpha val="40000"/>
                      </a:schemeClr>
                    </a:outerShdw>
                  </a:effectLst>
                </a:rPr>
                <a:t>=2) and extracted (</a:t>
              </a:r>
              <a:r>
                <a:rPr lang="en-US" dirty="0" err="1">
                  <a:ln w="0"/>
                  <a:solidFill>
                    <a:schemeClr val="tx1"/>
                  </a:solidFill>
                  <a:effectLst>
                    <a:outerShdw blurRad="38100" dist="19050" dir="2700000" algn="tl" rotWithShape="0">
                      <a:schemeClr val="dk1">
                        <a:alpha val="40000"/>
                      </a:schemeClr>
                    </a:outerShdw>
                  </a:effectLst>
                </a:rPr>
                <a:t>req.query.myParam</a:t>
              </a:r>
              <a:r>
                <a:rPr lang="en-US" dirty="0">
                  <a:ln w="0"/>
                  <a:solidFill>
                    <a:schemeClr val="tx1"/>
                  </a:solidFill>
                  <a:effectLst>
                    <a:outerShdw blurRad="38100" dist="19050" dir="2700000" algn="tl" rotWithShape="0">
                      <a:schemeClr val="dk1">
                        <a:alpha val="40000"/>
                      </a:schemeClr>
                    </a:outerShdw>
                  </a:effectLst>
                </a:rPr>
                <a:t>)</a:t>
              </a:r>
            </a:p>
          </p:txBody>
        </p:sp>
      </p:grpSp>
      <p:grpSp>
        <p:nvGrpSpPr>
          <p:cNvPr id="9" name="Group 8">
            <a:extLst>
              <a:ext uri="{FF2B5EF4-FFF2-40B4-BE49-F238E27FC236}">
                <a16:creationId xmlns:a16="http://schemas.microsoft.com/office/drawing/2014/main" id="{B1162958-8D37-AB14-1D13-27978ABA1CEC}"/>
              </a:ext>
            </a:extLst>
          </p:cNvPr>
          <p:cNvGrpSpPr/>
          <p:nvPr/>
        </p:nvGrpSpPr>
        <p:grpSpPr>
          <a:xfrm>
            <a:off x="6643046" y="1690688"/>
            <a:ext cx="4995081" cy="3944381"/>
            <a:chOff x="955342" y="1801326"/>
            <a:chExt cx="4995081" cy="3944381"/>
          </a:xfrm>
        </p:grpSpPr>
        <p:sp>
          <p:nvSpPr>
            <p:cNvPr id="10" name="Rectangle 9">
              <a:extLst>
                <a:ext uri="{FF2B5EF4-FFF2-40B4-BE49-F238E27FC236}">
                  <a16:creationId xmlns:a16="http://schemas.microsoft.com/office/drawing/2014/main" id="{4D86ECB5-9E29-EC04-8549-5D6CDF5A86A6}"/>
                </a:ext>
              </a:extLst>
            </p:cNvPr>
            <p:cNvSpPr/>
            <p:nvPr/>
          </p:nvSpPr>
          <p:spPr>
            <a:xfrm>
              <a:off x="955342" y="1801326"/>
              <a:ext cx="4995081" cy="53389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an Models</a:t>
              </a:r>
            </a:p>
          </p:txBody>
        </p:sp>
        <p:sp>
          <p:nvSpPr>
            <p:cNvPr id="11" name="Rectangle 10">
              <a:extLst>
                <a:ext uri="{FF2B5EF4-FFF2-40B4-BE49-F238E27FC236}">
                  <a16:creationId xmlns:a16="http://schemas.microsoft.com/office/drawing/2014/main" id="{E3CADA80-8A9F-FCB1-8302-4A30B5D24456}"/>
                </a:ext>
              </a:extLst>
            </p:cNvPr>
            <p:cNvSpPr/>
            <p:nvPr/>
          </p:nvSpPr>
          <p:spPr>
            <a:xfrm>
              <a:off x="955342" y="2335223"/>
              <a:ext cx="4995081" cy="341048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A Cart model was added – it holds static methods only</a:t>
              </a:r>
            </a:p>
            <a:p>
              <a:pPr marL="285750" indent="-285750" algn="ctr">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We can interact between models (e.g. delete cart item if a product is deleted)</a:t>
              </a:r>
            </a:p>
            <a:p>
              <a:pPr marL="285750" indent="-285750" algn="ctr">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Working with files for data storage </a:t>
              </a:r>
              <a:r>
                <a:rPr lang="en-US">
                  <a:ln w="0"/>
                  <a:solidFill>
                    <a:schemeClr val="tx1"/>
                  </a:solidFill>
                  <a:effectLst>
                    <a:outerShdw blurRad="38100" dist="19050" dir="2700000" algn="tl" rotWithShape="0">
                      <a:schemeClr val="dk1">
                        <a:alpha val="40000"/>
                      </a:schemeClr>
                    </a:outerShdw>
                  </a:effectLst>
                </a:rPr>
                <a:t>is suboptimal </a:t>
              </a:r>
              <a:r>
                <a:rPr lang="en-US" dirty="0">
                  <a:ln w="0"/>
                  <a:solidFill>
                    <a:schemeClr val="tx1"/>
                  </a:solidFill>
                  <a:effectLst>
                    <a:outerShdw blurRad="38100" dist="19050" dir="2700000" algn="tl" rotWithShape="0">
                      <a:schemeClr val="dk1">
                        <a:alpha val="40000"/>
                      </a:schemeClr>
                    </a:outerShdw>
                  </a:effectLst>
                </a:rPr>
                <a:t>for bigger amounts of data.</a:t>
              </a:r>
            </a:p>
          </p:txBody>
        </p:sp>
      </p:grpSp>
    </p:spTree>
    <p:extLst>
      <p:ext uri="{BB962C8B-B14F-4D97-AF65-F5344CB8AC3E}">
        <p14:creationId xmlns:p14="http://schemas.microsoft.com/office/powerpoint/2010/main" val="4115476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A0C4D1-E0CF-3EA6-E6E8-F6F4EA4E7FBB}"/>
              </a:ext>
            </a:extLst>
          </p:cNvPr>
          <p:cNvSpPr txBox="1"/>
          <p:nvPr/>
        </p:nvSpPr>
        <p:spPr>
          <a:xfrm>
            <a:off x="5138670" y="360608"/>
            <a:ext cx="1218154" cy="369332"/>
          </a:xfrm>
          <a:prstGeom prst="rect">
            <a:avLst/>
          </a:prstGeom>
          <a:noFill/>
        </p:spPr>
        <p:txBody>
          <a:bodyPr wrap="none" rtlCol="0">
            <a:spAutoFit/>
          </a:bodyPr>
          <a:lstStyle/>
          <a:p>
            <a:r>
              <a:rPr lang="en-US" dirty="0"/>
              <a:t>Alternative</a:t>
            </a:r>
          </a:p>
        </p:txBody>
      </p:sp>
      <p:pic>
        <p:nvPicPr>
          <p:cNvPr id="3074" name="Picture 2">
            <a:extLst>
              <a:ext uri="{FF2B5EF4-FFF2-40B4-BE49-F238E27FC236}">
                <a16:creationId xmlns:a16="http://schemas.microsoft.com/office/drawing/2014/main" id="{4DCFF1B7-69B4-5C03-7120-FA28C28D3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0309" y="2086376"/>
            <a:ext cx="2311020" cy="158168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355D5387-A9C5-66E8-909B-9B85434B9B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163" y="2086376"/>
            <a:ext cx="1571625" cy="17145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Become Master in ASP.NET-Learn ASP.NET Full Course|Nyesteventuretech">
            <a:extLst>
              <a:ext uri="{FF2B5EF4-FFF2-40B4-BE49-F238E27FC236}">
                <a16:creationId xmlns:a16="http://schemas.microsoft.com/office/drawing/2014/main" id="{C1F86012-55E9-08D7-0EFE-96EF7289C5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9119" y="4078578"/>
            <a:ext cx="2257425" cy="17145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Ruby Clipart Rail Icon Png - Ruby On Rails Icon Transparent PNG - 540x523 -  Free Download on NicePNG">
            <a:extLst>
              <a:ext uri="{FF2B5EF4-FFF2-40B4-BE49-F238E27FC236}">
                <a16:creationId xmlns:a16="http://schemas.microsoft.com/office/drawing/2014/main" id="{DB1CE4C8-4DDF-74BE-B385-025741B4E0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2037" y="2158821"/>
            <a:ext cx="2447925"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810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4848B-B6BB-C8D7-BD7E-095AA6E70837}"/>
              </a:ext>
            </a:extLst>
          </p:cNvPr>
          <p:cNvSpPr>
            <a:spLocks noGrp="1"/>
          </p:cNvSpPr>
          <p:nvPr>
            <p:ph type="title"/>
          </p:nvPr>
        </p:nvSpPr>
        <p:spPr>
          <a:xfrm>
            <a:off x="838200" y="365126"/>
            <a:ext cx="2020910" cy="446244"/>
          </a:xfrm>
        </p:spPr>
        <p:txBody>
          <a:bodyPr>
            <a:normAutofit fontScale="90000"/>
          </a:bodyPr>
          <a:lstStyle/>
          <a:p>
            <a:r>
              <a:rPr lang="en-US" dirty="0"/>
              <a:t>Outline</a:t>
            </a:r>
          </a:p>
        </p:txBody>
      </p:sp>
      <p:sp>
        <p:nvSpPr>
          <p:cNvPr id="3" name="Content Placeholder 2">
            <a:extLst>
              <a:ext uri="{FF2B5EF4-FFF2-40B4-BE49-F238E27FC236}">
                <a16:creationId xmlns:a16="http://schemas.microsoft.com/office/drawing/2014/main" id="{5358781A-442C-7AD1-4AED-A56AE79BB76E}"/>
              </a:ext>
            </a:extLst>
          </p:cNvPr>
          <p:cNvSpPr>
            <a:spLocks noGrp="1"/>
          </p:cNvSpPr>
          <p:nvPr>
            <p:ph idx="1"/>
          </p:nvPr>
        </p:nvSpPr>
        <p:spPr>
          <a:xfrm>
            <a:off x="838200" y="965915"/>
            <a:ext cx="10515600" cy="5211048"/>
          </a:xfrm>
        </p:spPr>
        <p:txBody>
          <a:bodyPr numCol="3">
            <a:normAutofit fontScale="92500" lnSpcReduction="20000"/>
          </a:bodyPr>
          <a:lstStyle/>
          <a:p>
            <a:r>
              <a:rPr lang="en-US" dirty="0"/>
              <a:t>JavaScript Refresher</a:t>
            </a:r>
          </a:p>
          <a:p>
            <a:r>
              <a:rPr lang="en-US" dirty="0"/>
              <a:t>Node.js Basics</a:t>
            </a:r>
          </a:p>
          <a:p>
            <a:r>
              <a:rPr lang="en-US" dirty="0"/>
              <a:t>Efficient development</a:t>
            </a:r>
          </a:p>
          <a:p>
            <a:r>
              <a:rPr lang="en-US" dirty="0"/>
              <a:t>Using express.js</a:t>
            </a:r>
          </a:p>
          <a:p>
            <a:r>
              <a:rPr lang="en-US" dirty="0"/>
              <a:t>Templating Engines</a:t>
            </a:r>
          </a:p>
          <a:p>
            <a:r>
              <a:rPr lang="en-US" dirty="0"/>
              <a:t>Model-view-controller</a:t>
            </a:r>
          </a:p>
          <a:p>
            <a:r>
              <a:rPr lang="en-US" dirty="0"/>
              <a:t>Advanced Routes &amp; Models</a:t>
            </a:r>
          </a:p>
          <a:p>
            <a:r>
              <a:rPr lang="en-US" dirty="0"/>
              <a:t>Node + SQL(</a:t>
            </a:r>
            <a:r>
              <a:rPr lang="en-US" dirty="0" err="1"/>
              <a:t>MySql</a:t>
            </a:r>
            <a:r>
              <a:rPr lang="en-US" dirty="0"/>
              <a:t>)</a:t>
            </a:r>
          </a:p>
          <a:p>
            <a:r>
              <a:rPr lang="en-US" dirty="0"/>
              <a:t>Using </a:t>
            </a:r>
            <a:r>
              <a:rPr lang="en-US" dirty="0" err="1"/>
              <a:t>Sequelize</a:t>
            </a:r>
            <a:endParaRPr lang="en-US" dirty="0"/>
          </a:p>
          <a:p>
            <a:r>
              <a:rPr lang="en-US" dirty="0" err="1"/>
              <a:t>Node+NoSQL</a:t>
            </a:r>
            <a:r>
              <a:rPr lang="en-US" dirty="0"/>
              <a:t>(MongoDB)</a:t>
            </a:r>
          </a:p>
          <a:p>
            <a:r>
              <a:rPr lang="en-US" dirty="0"/>
              <a:t>Using Mongoose</a:t>
            </a:r>
          </a:p>
          <a:p>
            <a:r>
              <a:rPr lang="en-US" dirty="0"/>
              <a:t>Sessions &amp; Cookies</a:t>
            </a:r>
          </a:p>
          <a:p>
            <a:r>
              <a:rPr lang="en-US" dirty="0"/>
              <a:t>Authentication</a:t>
            </a:r>
          </a:p>
          <a:p>
            <a:r>
              <a:rPr lang="en-US" dirty="0"/>
              <a:t>Sending E-Mails</a:t>
            </a:r>
          </a:p>
          <a:p>
            <a:r>
              <a:rPr lang="en-US" dirty="0"/>
              <a:t>Authentication Deep Dive</a:t>
            </a:r>
          </a:p>
          <a:p>
            <a:r>
              <a:rPr lang="en-US" dirty="0"/>
              <a:t>User Input Validation</a:t>
            </a:r>
          </a:p>
          <a:p>
            <a:r>
              <a:rPr lang="en-US" dirty="0"/>
              <a:t>Error Handling</a:t>
            </a:r>
          </a:p>
          <a:p>
            <a:r>
              <a:rPr lang="en-US" dirty="0"/>
              <a:t>File Uploads &amp; Downloads</a:t>
            </a:r>
          </a:p>
          <a:p>
            <a:r>
              <a:rPr lang="en-US" dirty="0"/>
              <a:t>Pagination</a:t>
            </a:r>
          </a:p>
          <a:p>
            <a:r>
              <a:rPr lang="en-US" dirty="0"/>
              <a:t>Async Requests</a:t>
            </a:r>
          </a:p>
          <a:p>
            <a:r>
              <a:rPr lang="en-US" dirty="0"/>
              <a:t>Handling Payments</a:t>
            </a:r>
          </a:p>
          <a:p>
            <a:r>
              <a:rPr lang="en-US" dirty="0"/>
              <a:t>REST API Basics</a:t>
            </a:r>
          </a:p>
          <a:p>
            <a:r>
              <a:rPr lang="en-US" dirty="0"/>
              <a:t>Advanced REST API Features</a:t>
            </a:r>
          </a:p>
          <a:p>
            <a:r>
              <a:rPr lang="en-US" dirty="0"/>
              <a:t>Using async-await</a:t>
            </a:r>
          </a:p>
          <a:p>
            <a:r>
              <a:rPr lang="en-US" dirty="0" err="1"/>
              <a:t>Websokets</a:t>
            </a:r>
            <a:r>
              <a:rPr lang="en-US" dirty="0"/>
              <a:t> &amp; Socket.io</a:t>
            </a:r>
          </a:p>
          <a:p>
            <a:r>
              <a:rPr lang="en-US" dirty="0" err="1"/>
              <a:t>GraphQL</a:t>
            </a:r>
            <a:endParaRPr lang="en-US" dirty="0"/>
          </a:p>
          <a:p>
            <a:r>
              <a:rPr lang="en-US" dirty="0"/>
              <a:t>Deployment</a:t>
            </a:r>
          </a:p>
          <a:p>
            <a:r>
              <a:rPr lang="en-US" dirty="0"/>
              <a:t>Beyond Web Servers</a:t>
            </a:r>
          </a:p>
          <a:p>
            <a:r>
              <a:rPr lang="en-US" dirty="0"/>
              <a:t>Roundup</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322376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6AFC8-AE12-2909-95CF-6AEA904BDE20}"/>
              </a:ext>
            </a:extLst>
          </p:cNvPr>
          <p:cNvSpPr>
            <a:spLocks noGrp="1"/>
          </p:cNvSpPr>
          <p:nvPr>
            <p:ph type="title"/>
          </p:nvPr>
        </p:nvSpPr>
        <p:spPr>
          <a:xfrm>
            <a:off x="838200" y="365125"/>
            <a:ext cx="2368639" cy="690943"/>
          </a:xfrm>
        </p:spPr>
        <p:txBody>
          <a:bodyPr>
            <a:normAutofit fontScale="90000"/>
          </a:bodyPr>
          <a:lstStyle/>
          <a:p>
            <a:r>
              <a:rPr lang="en-US" dirty="0"/>
              <a:t>The REPL</a:t>
            </a:r>
          </a:p>
        </p:txBody>
      </p:sp>
      <p:sp>
        <p:nvSpPr>
          <p:cNvPr id="4" name="Rectangle: Rounded Corners 3">
            <a:extLst>
              <a:ext uri="{FF2B5EF4-FFF2-40B4-BE49-F238E27FC236}">
                <a16:creationId xmlns:a16="http://schemas.microsoft.com/office/drawing/2014/main" id="{7B9CDB0F-8C5D-D160-25A5-E86233143CE0}"/>
              </a:ext>
            </a:extLst>
          </p:cNvPr>
          <p:cNvSpPr/>
          <p:nvPr/>
        </p:nvSpPr>
        <p:spPr>
          <a:xfrm>
            <a:off x="1854558" y="1287887"/>
            <a:ext cx="1352281" cy="1159099"/>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4400" dirty="0"/>
              <a:t>R</a:t>
            </a:r>
          </a:p>
        </p:txBody>
      </p:sp>
      <p:sp>
        <p:nvSpPr>
          <p:cNvPr id="5" name="Rectangle: Rounded Corners 4">
            <a:extLst>
              <a:ext uri="{FF2B5EF4-FFF2-40B4-BE49-F238E27FC236}">
                <a16:creationId xmlns:a16="http://schemas.microsoft.com/office/drawing/2014/main" id="{DCEF3E0F-F618-165E-11C1-29F3EC5D942C}"/>
              </a:ext>
            </a:extLst>
          </p:cNvPr>
          <p:cNvSpPr/>
          <p:nvPr/>
        </p:nvSpPr>
        <p:spPr>
          <a:xfrm>
            <a:off x="1854557" y="2694905"/>
            <a:ext cx="1352281" cy="1159099"/>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4400" dirty="0"/>
              <a:t>E</a:t>
            </a:r>
          </a:p>
        </p:txBody>
      </p:sp>
      <p:sp>
        <p:nvSpPr>
          <p:cNvPr id="6" name="Rectangle: Rounded Corners 5">
            <a:extLst>
              <a:ext uri="{FF2B5EF4-FFF2-40B4-BE49-F238E27FC236}">
                <a16:creationId xmlns:a16="http://schemas.microsoft.com/office/drawing/2014/main" id="{F6C281B4-B061-BBA5-78F8-D8ABBF643325}"/>
              </a:ext>
            </a:extLst>
          </p:cNvPr>
          <p:cNvSpPr/>
          <p:nvPr/>
        </p:nvSpPr>
        <p:spPr>
          <a:xfrm>
            <a:off x="1854557" y="4085823"/>
            <a:ext cx="1352281" cy="1159099"/>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4400" dirty="0"/>
              <a:t>P</a:t>
            </a:r>
          </a:p>
        </p:txBody>
      </p:sp>
      <p:sp>
        <p:nvSpPr>
          <p:cNvPr id="7" name="Rectangle: Rounded Corners 6">
            <a:extLst>
              <a:ext uri="{FF2B5EF4-FFF2-40B4-BE49-F238E27FC236}">
                <a16:creationId xmlns:a16="http://schemas.microsoft.com/office/drawing/2014/main" id="{A18E28AD-2032-76F5-1248-A11E6A996343}"/>
              </a:ext>
            </a:extLst>
          </p:cNvPr>
          <p:cNvSpPr/>
          <p:nvPr/>
        </p:nvSpPr>
        <p:spPr>
          <a:xfrm>
            <a:off x="1854557" y="5365973"/>
            <a:ext cx="1352281" cy="1159099"/>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4400" dirty="0"/>
              <a:t>L</a:t>
            </a:r>
          </a:p>
        </p:txBody>
      </p:sp>
      <p:cxnSp>
        <p:nvCxnSpPr>
          <p:cNvPr id="14" name="Connector: Elbow 13">
            <a:extLst>
              <a:ext uri="{FF2B5EF4-FFF2-40B4-BE49-F238E27FC236}">
                <a16:creationId xmlns:a16="http://schemas.microsoft.com/office/drawing/2014/main" id="{FFCC8FFE-1B92-FE95-DDD7-32037155A02F}"/>
              </a:ext>
            </a:extLst>
          </p:cNvPr>
          <p:cNvCxnSpPr>
            <a:stCxn id="7" idx="1"/>
            <a:endCxn id="4" idx="1"/>
          </p:cNvCxnSpPr>
          <p:nvPr/>
        </p:nvCxnSpPr>
        <p:spPr>
          <a:xfrm rot="10800000" flipH="1">
            <a:off x="1854556" y="1867437"/>
            <a:ext cx="1" cy="4078086"/>
          </a:xfrm>
          <a:prstGeom prst="bent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22C9515-84AC-1BF6-4AE5-B2399E252FA8}"/>
              </a:ext>
            </a:extLst>
          </p:cNvPr>
          <p:cNvSpPr txBox="1"/>
          <p:nvPr/>
        </p:nvSpPr>
        <p:spPr>
          <a:xfrm>
            <a:off x="3206838" y="2039676"/>
            <a:ext cx="723275" cy="523220"/>
          </a:xfrm>
          <a:prstGeom prst="rect">
            <a:avLst/>
          </a:prstGeom>
          <a:noFill/>
        </p:spPr>
        <p:txBody>
          <a:bodyPr wrap="none" rtlCol="0">
            <a:spAutoFit/>
          </a:bodyPr>
          <a:lstStyle/>
          <a:p>
            <a:r>
              <a:rPr lang="en-US" sz="2800" dirty="0" err="1"/>
              <a:t>ead</a:t>
            </a:r>
            <a:endParaRPr lang="en-US" sz="2800" dirty="0"/>
          </a:p>
        </p:txBody>
      </p:sp>
      <p:sp>
        <p:nvSpPr>
          <p:cNvPr id="18" name="TextBox 17">
            <a:extLst>
              <a:ext uri="{FF2B5EF4-FFF2-40B4-BE49-F238E27FC236}">
                <a16:creationId xmlns:a16="http://schemas.microsoft.com/office/drawing/2014/main" id="{B037DAB8-6C53-35DE-BF04-382E7CF4402A}"/>
              </a:ext>
            </a:extLst>
          </p:cNvPr>
          <p:cNvSpPr txBox="1"/>
          <p:nvPr/>
        </p:nvSpPr>
        <p:spPr>
          <a:xfrm>
            <a:off x="3206838" y="3167390"/>
            <a:ext cx="594586" cy="523220"/>
          </a:xfrm>
          <a:prstGeom prst="rect">
            <a:avLst/>
          </a:prstGeom>
          <a:noFill/>
        </p:spPr>
        <p:txBody>
          <a:bodyPr wrap="none" rtlCol="0">
            <a:spAutoFit/>
          </a:bodyPr>
          <a:lstStyle/>
          <a:p>
            <a:r>
              <a:rPr lang="en-US" sz="2800" dirty="0" err="1"/>
              <a:t>val</a:t>
            </a:r>
            <a:endParaRPr lang="en-US" sz="2800" dirty="0"/>
          </a:p>
        </p:txBody>
      </p:sp>
      <p:sp>
        <p:nvSpPr>
          <p:cNvPr id="19" name="TextBox 18">
            <a:extLst>
              <a:ext uri="{FF2B5EF4-FFF2-40B4-BE49-F238E27FC236}">
                <a16:creationId xmlns:a16="http://schemas.microsoft.com/office/drawing/2014/main" id="{DB1AD238-B1BF-4A2B-B9F6-2B294CEB1E7D}"/>
              </a:ext>
            </a:extLst>
          </p:cNvPr>
          <p:cNvSpPr txBox="1"/>
          <p:nvPr/>
        </p:nvSpPr>
        <p:spPr>
          <a:xfrm>
            <a:off x="3322748" y="4721702"/>
            <a:ext cx="697499" cy="523220"/>
          </a:xfrm>
          <a:prstGeom prst="rect">
            <a:avLst/>
          </a:prstGeom>
          <a:noFill/>
        </p:spPr>
        <p:txBody>
          <a:bodyPr wrap="none" rtlCol="0">
            <a:spAutoFit/>
          </a:bodyPr>
          <a:lstStyle/>
          <a:p>
            <a:r>
              <a:rPr lang="en-US" sz="2800" dirty="0" err="1"/>
              <a:t>rint</a:t>
            </a:r>
            <a:endParaRPr lang="en-US" sz="2800" dirty="0"/>
          </a:p>
        </p:txBody>
      </p:sp>
      <p:sp>
        <p:nvSpPr>
          <p:cNvPr id="20" name="TextBox 19">
            <a:extLst>
              <a:ext uri="{FF2B5EF4-FFF2-40B4-BE49-F238E27FC236}">
                <a16:creationId xmlns:a16="http://schemas.microsoft.com/office/drawing/2014/main" id="{CF31462D-D823-EBBE-96D3-EC94CC0968C7}"/>
              </a:ext>
            </a:extLst>
          </p:cNvPr>
          <p:cNvSpPr txBox="1"/>
          <p:nvPr/>
        </p:nvSpPr>
        <p:spPr>
          <a:xfrm>
            <a:off x="3322748" y="5849416"/>
            <a:ext cx="752129" cy="523220"/>
          </a:xfrm>
          <a:prstGeom prst="rect">
            <a:avLst/>
          </a:prstGeom>
          <a:noFill/>
        </p:spPr>
        <p:txBody>
          <a:bodyPr wrap="none" rtlCol="0">
            <a:spAutoFit/>
          </a:bodyPr>
          <a:lstStyle/>
          <a:p>
            <a:r>
              <a:rPr lang="en-US" sz="2800" dirty="0" err="1"/>
              <a:t>oop</a:t>
            </a:r>
            <a:endParaRPr lang="en-US" sz="2800" dirty="0"/>
          </a:p>
        </p:txBody>
      </p:sp>
      <p:sp>
        <p:nvSpPr>
          <p:cNvPr id="21" name="Arrow: Right 20">
            <a:extLst>
              <a:ext uri="{FF2B5EF4-FFF2-40B4-BE49-F238E27FC236}">
                <a16:creationId xmlns:a16="http://schemas.microsoft.com/office/drawing/2014/main" id="{58877C28-459F-887E-C908-2E99BA2F43FA}"/>
              </a:ext>
            </a:extLst>
          </p:cNvPr>
          <p:cNvSpPr/>
          <p:nvPr/>
        </p:nvSpPr>
        <p:spPr>
          <a:xfrm>
            <a:off x="4288665" y="1751527"/>
            <a:ext cx="1700011" cy="6954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1238D240-9657-140C-E87F-543E682014C7}"/>
              </a:ext>
            </a:extLst>
          </p:cNvPr>
          <p:cNvSpPr/>
          <p:nvPr/>
        </p:nvSpPr>
        <p:spPr>
          <a:xfrm>
            <a:off x="4288665" y="2995151"/>
            <a:ext cx="1700011" cy="6954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C02CD695-346B-F734-88E8-75497966C7A4}"/>
              </a:ext>
            </a:extLst>
          </p:cNvPr>
          <p:cNvSpPr/>
          <p:nvPr/>
        </p:nvSpPr>
        <p:spPr>
          <a:xfrm>
            <a:off x="4239204" y="4433553"/>
            <a:ext cx="1700011" cy="6954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43EADC91-F4C8-9C32-E17C-A5E35464F9A5}"/>
              </a:ext>
            </a:extLst>
          </p:cNvPr>
          <p:cNvSpPr/>
          <p:nvPr/>
        </p:nvSpPr>
        <p:spPr>
          <a:xfrm>
            <a:off x="4239204" y="5677177"/>
            <a:ext cx="1700011" cy="6954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A7170648-B4B0-5E56-2F79-DF047E18D639}"/>
              </a:ext>
            </a:extLst>
          </p:cNvPr>
          <p:cNvSpPr/>
          <p:nvPr/>
        </p:nvSpPr>
        <p:spPr>
          <a:xfrm>
            <a:off x="6096000" y="1403797"/>
            <a:ext cx="4752304" cy="1043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User Input</a:t>
            </a:r>
          </a:p>
        </p:txBody>
      </p:sp>
      <p:sp>
        <p:nvSpPr>
          <p:cNvPr id="26" name="Rectangle: Rounded Corners 25">
            <a:extLst>
              <a:ext uri="{FF2B5EF4-FFF2-40B4-BE49-F238E27FC236}">
                <a16:creationId xmlns:a16="http://schemas.microsoft.com/office/drawing/2014/main" id="{EC721B18-4EFA-328E-04B0-B931DEC20ADE}"/>
              </a:ext>
            </a:extLst>
          </p:cNvPr>
          <p:cNvSpPr/>
          <p:nvPr/>
        </p:nvSpPr>
        <p:spPr>
          <a:xfrm>
            <a:off x="6096000" y="2810815"/>
            <a:ext cx="4752304" cy="1043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Evaluate User Input</a:t>
            </a:r>
          </a:p>
        </p:txBody>
      </p:sp>
      <p:sp>
        <p:nvSpPr>
          <p:cNvPr id="27" name="Rectangle: Rounded Corners 26">
            <a:extLst>
              <a:ext uri="{FF2B5EF4-FFF2-40B4-BE49-F238E27FC236}">
                <a16:creationId xmlns:a16="http://schemas.microsoft.com/office/drawing/2014/main" id="{0A71AFC6-6D94-353E-82C1-EFF395C46698}"/>
              </a:ext>
            </a:extLst>
          </p:cNvPr>
          <p:cNvSpPr/>
          <p:nvPr/>
        </p:nvSpPr>
        <p:spPr>
          <a:xfrm>
            <a:off x="6158172" y="4143777"/>
            <a:ext cx="4752304" cy="1043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 Output(Result)</a:t>
            </a:r>
          </a:p>
        </p:txBody>
      </p:sp>
      <p:sp>
        <p:nvSpPr>
          <p:cNvPr id="28" name="Rectangle: Rounded Corners 27">
            <a:extLst>
              <a:ext uri="{FF2B5EF4-FFF2-40B4-BE49-F238E27FC236}">
                <a16:creationId xmlns:a16="http://schemas.microsoft.com/office/drawing/2014/main" id="{D57AA9CF-088C-DE8A-9E32-D7BEA605038D}"/>
              </a:ext>
            </a:extLst>
          </p:cNvPr>
          <p:cNvSpPr/>
          <p:nvPr/>
        </p:nvSpPr>
        <p:spPr>
          <a:xfrm>
            <a:off x="6252787" y="5503311"/>
            <a:ext cx="4752304" cy="1043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Wait for new Input</a:t>
            </a:r>
          </a:p>
        </p:txBody>
      </p:sp>
    </p:spTree>
    <p:extLst>
      <p:ext uri="{BB962C8B-B14F-4D97-AF65-F5344CB8AC3E}">
        <p14:creationId xmlns:p14="http://schemas.microsoft.com/office/powerpoint/2010/main" val="480209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3D0A-3C3F-BD0D-CF47-53875016AD1D}"/>
              </a:ext>
            </a:extLst>
          </p:cNvPr>
          <p:cNvSpPr>
            <a:spLocks noGrp="1"/>
          </p:cNvSpPr>
          <p:nvPr>
            <p:ph type="title"/>
          </p:nvPr>
        </p:nvSpPr>
        <p:spPr>
          <a:xfrm>
            <a:off x="838200" y="365125"/>
            <a:ext cx="5614115" cy="613669"/>
          </a:xfrm>
        </p:spPr>
        <p:txBody>
          <a:bodyPr>
            <a:normAutofit fontScale="90000"/>
          </a:bodyPr>
          <a:lstStyle/>
          <a:p>
            <a:r>
              <a:rPr lang="en-US" dirty="0"/>
              <a:t>Running Node.js Code</a:t>
            </a:r>
          </a:p>
        </p:txBody>
      </p:sp>
      <p:sp>
        <p:nvSpPr>
          <p:cNvPr id="4" name="Title 1">
            <a:extLst>
              <a:ext uri="{FF2B5EF4-FFF2-40B4-BE49-F238E27FC236}">
                <a16:creationId xmlns:a16="http://schemas.microsoft.com/office/drawing/2014/main" id="{210666AE-601E-9E56-D8EF-D570CE119AB6}"/>
              </a:ext>
            </a:extLst>
          </p:cNvPr>
          <p:cNvSpPr txBox="1">
            <a:spLocks/>
          </p:cNvSpPr>
          <p:nvPr/>
        </p:nvSpPr>
        <p:spPr>
          <a:xfrm>
            <a:off x="2055252" y="1206768"/>
            <a:ext cx="3180009" cy="613669"/>
          </a:xfrm>
          <a:prstGeom prst="rect">
            <a:avLst/>
          </a:prstGeom>
          <a:solidFill>
            <a:schemeClr val="accent2">
              <a:lumMod val="60000"/>
              <a:lumOff val="40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Execute Files</a:t>
            </a:r>
          </a:p>
        </p:txBody>
      </p:sp>
      <p:sp>
        <p:nvSpPr>
          <p:cNvPr id="5" name="Title 1">
            <a:extLst>
              <a:ext uri="{FF2B5EF4-FFF2-40B4-BE49-F238E27FC236}">
                <a16:creationId xmlns:a16="http://schemas.microsoft.com/office/drawing/2014/main" id="{09427748-61C3-CDB5-D4A5-4BA4CD1935B1}"/>
              </a:ext>
            </a:extLst>
          </p:cNvPr>
          <p:cNvSpPr txBox="1">
            <a:spLocks/>
          </p:cNvSpPr>
          <p:nvPr/>
        </p:nvSpPr>
        <p:spPr>
          <a:xfrm>
            <a:off x="6956739" y="1206767"/>
            <a:ext cx="3180009" cy="613669"/>
          </a:xfrm>
          <a:prstGeom prst="rect">
            <a:avLst/>
          </a:prstGeom>
          <a:solidFill>
            <a:schemeClr val="tx2">
              <a:lumMod val="40000"/>
              <a:lumOff val="60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Use the REPL</a:t>
            </a:r>
          </a:p>
        </p:txBody>
      </p:sp>
      <p:sp>
        <p:nvSpPr>
          <p:cNvPr id="6" name="Title 1">
            <a:extLst>
              <a:ext uri="{FF2B5EF4-FFF2-40B4-BE49-F238E27FC236}">
                <a16:creationId xmlns:a16="http://schemas.microsoft.com/office/drawing/2014/main" id="{55FF41AF-BEFA-FCC0-6C1E-B0DB139C61A3}"/>
              </a:ext>
            </a:extLst>
          </p:cNvPr>
          <p:cNvSpPr txBox="1">
            <a:spLocks/>
          </p:cNvSpPr>
          <p:nvPr/>
        </p:nvSpPr>
        <p:spPr>
          <a:xfrm>
            <a:off x="2055252" y="2443140"/>
            <a:ext cx="3180009" cy="613669"/>
          </a:xfrm>
          <a:prstGeom prst="rect">
            <a:avLst/>
          </a:prstGeom>
          <a:solidFill>
            <a:schemeClr val="accent2">
              <a:lumMod val="60000"/>
              <a:lumOff val="40000"/>
            </a:schemeClr>
          </a:solidFill>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Used for real apps</a:t>
            </a:r>
          </a:p>
        </p:txBody>
      </p:sp>
      <p:sp>
        <p:nvSpPr>
          <p:cNvPr id="7" name="Title 1">
            <a:extLst>
              <a:ext uri="{FF2B5EF4-FFF2-40B4-BE49-F238E27FC236}">
                <a16:creationId xmlns:a16="http://schemas.microsoft.com/office/drawing/2014/main" id="{5C028C7C-0E18-76CA-3BDF-78B6D3EC7450}"/>
              </a:ext>
            </a:extLst>
          </p:cNvPr>
          <p:cNvSpPr txBox="1">
            <a:spLocks/>
          </p:cNvSpPr>
          <p:nvPr/>
        </p:nvSpPr>
        <p:spPr>
          <a:xfrm>
            <a:off x="2055252" y="3679512"/>
            <a:ext cx="3180009" cy="1047034"/>
          </a:xfrm>
          <a:prstGeom prst="rect">
            <a:avLst/>
          </a:prstGeom>
          <a:solidFill>
            <a:schemeClr val="accent2">
              <a:lumMod val="60000"/>
              <a:lumOff val="40000"/>
            </a:schemeClr>
          </a:solidFill>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Predictable sequence of steps</a:t>
            </a:r>
          </a:p>
        </p:txBody>
      </p:sp>
      <p:sp>
        <p:nvSpPr>
          <p:cNvPr id="8" name="Title 1">
            <a:extLst>
              <a:ext uri="{FF2B5EF4-FFF2-40B4-BE49-F238E27FC236}">
                <a16:creationId xmlns:a16="http://schemas.microsoft.com/office/drawing/2014/main" id="{FB575F5D-CDD0-D830-D889-4DB70A38E8E1}"/>
              </a:ext>
            </a:extLst>
          </p:cNvPr>
          <p:cNvSpPr txBox="1">
            <a:spLocks/>
          </p:cNvSpPr>
          <p:nvPr/>
        </p:nvSpPr>
        <p:spPr>
          <a:xfrm>
            <a:off x="6956739" y="2443139"/>
            <a:ext cx="3180009" cy="613669"/>
          </a:xfrm>
          <a:prstGeom prst="rect">
            <a:avLst/>
          </a:prstGeom>
          <a:solidFill>
            <a:schemeClr val="accent1">
              <a:lumMod val="60000"/>
              <a:lumOff val="40000"/>
            </a:schemeClr>
          </a:solidFill>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Great playground!</a:t>
            </a:r>
          </a:p>
        </p:txBody>
      </p:sp>
      <p:sp>
        <p:nvSpPr>
          <p:cNvPr id="9" name="Title 1">
            <a:extLst>
              <a:ext uri="{FF2B5EF4-FFF2-40B4-BE49-F238E27FC236}">
                <a16:creationId xmlns:a16="http://schemas.microsoft.com/office/drawing/2014/main" id="{41DB04A7-E0B5-3EF9-2626-B81190ADDB70}"/>
              </a:ext>
            </a:extLst>
          </p:cNvPr>
          <p:cNvSpPr txBox="1">
            <a:spLocks/>
          </p:cNvSpPr>
          <p:nvPr/>
        </p:nvSpPr>
        <p:spPr>
          <a:xfrm>
            <a:off x="6956739" y="3679511"/>
            <a:ext cx="3513785" cy="1047034"/>
          </a:xfrm>
          <a:prstGeom prst="rect">
            <a:avLst/>
          </a:prstGeom>
          <a:solidFill>
            <a:schemeClr val="accent1">
              <a:lumMod val="60000"/>
              <a:lumOff val="40000"/>
            </a:schemeClr>
          </a:solidFill>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Execute code as you write it</a:t>
            </a:r>
          </a:p>
        </p:txBody>
      </p:sp>
    </p:spTree>
    <p:extLst>
      <p:ext uri="{BB962C8B-B14F-4D97-AF65-F5344CB8AC3E}">
        <p14:creationId xmlns:p14="http://schemas.microsoft.com/office/powerpoint/2010/main" val="1780573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2212</TotalTime>
  <Words>2352</Words>
  <Application>Microsoft Office PowerPoint</Application>
  <PresentationFormat>Widescreen</PresentationFormat>
  <Paragraphs>424</Paragraphs>
  <Slides>55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Calibri</vt:lpstr>
      <vt:lpstr>Calibri Light</vt:lpstr>
      <vt:lpstr>Office Theme</vt:lpstr>
      <vt:lpstr>What is Node.js</vt:lpstr>
      <vt:lpstr>PowerPoint Presentation</vt:lpstr>
      <vt:lpstr>PowerPoint Presentation</vt:lpstr>
      <vt:lpstr>Side note: You’re not limited to the Server!</vt:lpstr>
      <vt:lpstr>Node.js Role (in Web Development)</vt:lpstr>
      <vt:lpstr>PowerPoint Presentation</vt:lpstr>
      <vt:lpstr>Outline</vt:lpstr>
      <vt:lpstr>The REPL</vt:lpstr>
      <vt:lpstr>Running Node.js Code</vt:lpstr>
      <vt:lpstr>JavaScript Summary</vt:lpstr>
      <vt:lpstr>NodeJs Basic</vt:lpstr>
      <vt:lpstr>How the Web Works</vt:lpstr>
      <vt:lpstr>HTTP, HTTPS</vt:lpstr>
      <vt:lpstr>Core Modules</vt:lpstr>
      <vt:lpstr>Node.js Program Lifecycle</vt:lpstr>
      <vt:lpstr>Streams &amp; Buffers</vt:lpstr>
      <vt:lpstr>Single Thread, Event Loop &amp; Blocking Code</vt:lpstr>
      <vt:lpstr>The Event Loop</vt:lpstr>
      <vt:lpstr>Module Summary</vt:lpstr>
      <vt:lpstr>What is node.js</vt:lpstr>
      <vt:lpstr>Why Node.js?</vt:lpstr>
      <vt:lpstr>When to Use Node.js?</vt:lpstr>
      <vt:lpstr>What is V8 JS Engine?</vt:lpstr>
      <vt:lpstr>What you need to know?</vt:lpstr>
      <vt:lpstr>Events &amp; Event Emitter</vt:lpstr>
      <vt:lpstr>Buffers and Streams</vt:lpstr>
      <vt:lpstr>What is buffer?</vt:lpstr>
      <vt:lpstr>How to work buffer?</vt:lpstr>
      <vt:lpstr>Type of Streams</vt:lpstr>
      <vt:lpstr>Streams</vt:lpstr>
      <vt:lpstr>PowerPoint Presentation</vt:lpstr>
      <vt:lpstr>Basic Routing</vt:lpstr>
      <vt:lpstr>Npm init – install npm- save package.json   npm start – node app.js</vt:lpstr>
      <vt:lpstr>Npm &amp; Packages</vt:lpstr>
      <vt:lpstr>Types of Errors</vt:lpstr>
      <vt:lpstr>Module Summary</vt:lpstr>
      <vt:lpstr>Express.js</vt:lpstr>
      <vt:lpstr>In this Module</vt:lpstr>
      <vt:lpstr>What and Why?</vt:lpstr>
      <vt:lpstr>Alternatives to Express.js</vt:lpstr>
      <vt:lpstr>It’s all about Middleware</vt:lpstr>
      <vt:lpstr>Express Router. Adding 404 Error Page. Filtering Paths Creating HTML Pages returning a 404 page using helper function for Navigation styling  styling files statically</vt:lpstr>
      <vt:lpstr>Module Summary</vt:lpstr>
      <vt:lpstr>Sharing Data Across Requests &amp; Users</vt:lpstr>
      <vt:lpstr>Templating Engines</vt:lpstr>
      <vt:lpstr>Available Templating Engines</vt:lpstr>
      <vt:lpstr>Installing &amp; Implementing Pug Converting HTML Files to Pug Adding a Layout Finishing the Pug Template GET/POST – Example Working with Handlebars Adding the Layout to Handlebars </vt:lpstr>
      <vt:lpstr>Working with EJS</vt:lpstr>
      <vt:lpstr>MVC Pattern</vt:lpstr>
      <vt:lpstr>Separation of Concerns</vt:lpstr>
      <vt:lpstr>Adding Controllers Finishing the Controllers Adding a Product Model Storing Data in Files Via the Model  Registering the Routes Storing Product Data Displaying Product Data editing &amp; deleting Products Adding another items  </vt:lpstr>
      <vt:lpstr>Dynamic Routes &amp; Advanced Models 1. Adding the Product ID to the Path 2. extracting dynamic params 3. loading product detail data 4. shop.js me display product 5. Passing data with POST Requests. 6. Adding a Cart Model 7. Using Query Params 8. Pre-Populating the edit product page with data 9. Linking to the Edit Page. 10. Editing the Product Data 11. Adding the Product Delete Function 12. Displaying Cart Items on the Cart. 13. Deleting Cart Items</vt:lpstr>
      <vt:lpstr>Project Description &amp; Features - 1</vt:lpstr>
      <vt:lpstr>PowerPoint Presentation</vt:lpstr>
      <vt:lpstr>Module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Node.js</dc:title>
  <dc:creator>Piyush Chaturvedi</dc:creator>
  <cp:lastModifiedBy>Piyush Chaturvedi</cp:lastModifiedBy>
  <cp:revision>25</cp:revision>
  <dcterms:created xsi:type="dcterms:W3CDTF">2022-11-01T15:36:42Z</dcterms:created>
  <dcterms:modified xsi:type="dcterms:W3CDTF">2022-12-26T16:19:49Z</dcterms:modified>
</cp:coreProperties>
</file>