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543-A124-AAD6-5ABA-0F73FCCE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71B59-DCCF-0F30-3248-8E04FBE9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4A88-C4DB-AAF6-19C8-25927282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2D9B-1DC9-27AF-62DA-F2D3139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9223-0BD0-5575-7CEF-E8F6E87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603-47EC-D984-338F-7EDFCA4E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E2A3-1EF1-02F2-A54E-78669569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C3D-31D7-5545-FCA9-119C389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C16A-D9C6-07FB-A36D-BFB5C5B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E099-79D9-C452-0312-B38824C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2606-FF7A-70C3-4906-E97B9A7A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95E4-FAA9-75A1-B5C8-863AC372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E215-554D-FCC0-C3EB-1856A03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C02E-5637-45CC-2867-3B6153D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EB1E-D8F9-1D88-6B65-F5249BF5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5FB0-9839-83D4-552F-D5ED11C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D61-50D0-7F99-F108-B07089EB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4E1D-40D6-06BF-ABDD-8AE1C1B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0540-E477-5CBE-3AB8-49294CC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88A4-ABA0-7607-17CE-5389518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CA-32D7-E4BA-3087-3176CBDD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723E-0774-386F-33DC-ED51D1E3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94D4-61EF-8CC2-6A3B-88511BF0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D06C-7A5B-D97B-945F-FFB6D62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5B1-C907-693D-D2F9-1F0C288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F878-F1BC-7800-62AF-02C3A2B7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137-46DC-9FD5-743A-B8D2A4EF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EFB-1DBF-6280-E907-372905A3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6D33-CC1C-FB49-A86A-DAFD2BC2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3BB0-458F-0A04-6635-9FA8F7A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3FBE-F090-1B3C-DE7D-290DDBD0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7931-B21C-05DB-EC9F-A2CFE0F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698-D5EF-9FD6-B5FF-032FCFB4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8956-0928-75E1-842B-DE588CD1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FDF01-B1F0-99B0-2AD4-12C44812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ED36-F02E-2BF7-BC42-C799C39D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378E7-C850-B3B3-DF2A-6B47D46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F3EE-8370-D457-A9AB-86D2BAA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DD6F-E42D-FCD5-D289-6386054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746-3D52-1244-B489-A2FC5E8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9B74-51B3-D21E-0B42-DE3E0815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9BDD-3FD3-F1CF-87C9-E544B94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4999-FF39-47D2-0EA4-C1F5DC53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8E478-2B72-1A1F-326A-973A5F8F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4B1-4F90-92A9-56BB-B505671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965C-4C8A-1857-14E0-27454A00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D5DF-7CEC-E4AF-41C6-A3158DF4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5D13-8AC3-C65C-492F-CF30DA12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01A-003A-D893-D156-CCEE9F68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C67D-1408-6883-EEE2-EF17725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98D-D8B6-DEC7-8929-7EDA7B0E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9D4C-EB21-D3AB-0664-49514B26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14F-8B21-A53E-51AF-8265464D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18AD3-F601-2085-F9B4-E839A8FD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43D-E187-72DF-11D2-7833377F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A72C-9A27-517D-1CB3-EA63A2E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3A0D-1C27-26D5-B3A8-FE8649C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0420-C14A-1EFD-15C3-192B1EC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0E1CF-1D8D-B793-62BE-95F6053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0D2-96CB-D7F4-D6D1-C815E112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6616-165A-B717-9284-05BFBF66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3314-860B-47A2-BAD3-E2F473597A7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361-FAB4-E672-93E7-629CE80B3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5F93-71DE-89FE-E3EA-78651FF7D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E31F-9585-790A-E788-66031566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76238"/>
            <a:ext cx="3106057" cy="9096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5E89-1950-FD26-C50B-AC21FD80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0743"/>
            <a:ext cx="9144000" cy="4528457"/>
          </a:xfrm>
        </p:spPr>
        <p:txBody>
          <a:bodyPr/>
          <a:lstStyle/>
          <a:p>
            <a:r>
              <a:rPr lang="en-US" dirty="0"/>
              <a:t>Mobile apps and desktop apps feel very “reactive”: Things happen instantly, you don’t wait for new pages to load or actions to start.</a:t>
            </a:r>
          </a:p>
          <a:p>
            <a:endParaRPr lang="en-US" dirty="0"/>
          </a:p>
          <a:p>
            <a:r>
              <a:rPr lang="en-US" dirty="0"/>
              <a:t>Traditionally, in web apps, you click a link and wait for a new page to load. You click a button and wait for some action to complete.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015F98-4F53-53F6-06E2-0A8F6F8A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314" y="4626428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8C652964-CDC1-9981-00D3-FA9C944D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9085" y="462642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2F8D05-5DBF-573A-CEF9-AC6BD87D10EF}"/>
              </a:ext>
            </a:extLst>
          </p:cNvPr>
          <p:cNvSpPr/>
          <p:nvPr/>
        </p:nvSpPr>
        <p:spPr>
          <a:xfrm>
            <a:off x="4542971" y="4426857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72F2A2-0AC7-D82D-D07C-496458E2B1E0}"/>
              </a:ext>
            </a:extLst>
          </p:cNvPr>
          <p:cNvSpPr/>
          <p:nvPr/>
        </p:nvSpPr>
        <p:spPr>
          <a:xfrm rot="10800000" flipV="1">
            <a:off x="4482511" y="5083628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40388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0D52-C9A4-1AF2-3A22-D333714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2A2C-2DEA-6F00-5B64-10993DB578CB}"/>
              </a:ext>
            </a:extLst>
          </p:cNvPr>
          <p:cNvSpPr/>
          <p:nvPr/>
        </p:nvSpPr>
        <p:spPr>
          <a:xfrm>
            <a:off x="5196114" y="174171"/>
            <a:ext cx="396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Person{</a:t>
            </a:r>
          </a:p>
          <a:p>
            <a:pPr algn="ctr"/>
            <a:r>
              <a:rPr lang="en-US" sz="2400" dirty="0"/>
              <a:t>Name=‘Ram’</a:t>
            </a:r>
          </a:p>
          <a:p>
            <a:pPr algn="ctr"/>
            <a:r>
              <a:rPr lang="en-US" sz="2400" dirty="0"/>
              <a:t>Call = ()=&gt;{…}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525870-28E3-A731-B357-3A3ECBDC25ED}"/>
              </a:ext>
            </a:extLst>
          </p:cNvPr>
          <p:cNvSpPr/>
          <p:nvPr/>
        </p:nvSpPr>
        <p:spPr>
          <a:xfrm>
            <a:off x="4151086" y="653142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ACCE4-20FD-2DA5-12A8-4878184D3303}"/>
              </a:ext>
            </a:extLst>
          </p:cNvPr>
          <p:cNvSpPr txBox="1"/>
          <p:nvPr/>
        </p:nvSpPr>
        <p:spPr>
          <a:xfrm>
            <a:off x="10203542" y="914399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0B9198-9109-43C0-8FF8-1557F20D03F9}"/>
              </a:ext>
            </a:extLst>
          </p:cNvPr>
          <p:cNvSpPr/>
          <p:nvPr/>
        </p:nvSpPr>
        <p:spPr>
          <a:xfrm rot="10800000">
            <a:off x="8113485" y="102790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683EB-6137-7B1F-74E1-2A02F2882F71}"/>
              </a:ext>
            </a:extLst>
          </p:cNvPr>
          <p:cNvSpPr/>
          <p:nvPr/>
        </p:nvSpPr>
        <p:spPr>
          <a:xfrm>
            <a:off x="2017485" y="1804195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 </a:t>
            </a:r>
            <a:r>
              <a:rPr lang="en-US" sz="2400" dirty="0" err="1"/>
              <a:t>myPerson</a:t>
            </a:r>
            <a:r>
              <a:rPr lang="en-US" sz="2400" dirty="0"/>
              <a:t> = new Person()</a:t>
            </a:r>
          </a:p>
          <a:p>
            <a:pPr algn="ctr"/>
            <a:r>
              <a:rPr lang="en-US" sz="2400" dirty="0" err="1"/>
              <a:t>Myperson.call</a:t>
            </a:r>
            <a:r>
              <a:rPr lang="en-US" sz="2400" dirty="0"/>
              <a:t>()</a:t>
            </a:r>
          </a:p>
          <a:p>
            <a:pPr algn="ctr"/>
            <a:r>
              <a:rPr lang="en-US" sz="2400" dirty="0"/>
              <a:t>Console.log(myPerson.name)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601DA0-AFB1-A164-4B1E-57FAD1266C4C}"/>
              </a:ext>
            </a:extLst>
          </p:cNvPr>
          <p:cNvSpPr/>
          <p:nvPr/>
        </p:nvSpPr>
        <p:spPr>
          <a:xfrm rot="10800000">
            <a:off x="8897256" y="228316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D8DE5-FA3D-6A59-5FF5-DCBF5E2586C5}"/>
              </a:ext>
            </a:extLst>
          </p:cNvPr>
          <p:cNvSpPr txBox="1"/>
          <p:nvPr/>
        </p:nvSpPr>
        <p:spPr>
          <a:xfrm>
            <a:off x="11063989" y="222912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FD01C-F5A3-3D96-1E44-C146138F90C4}"/>
              </a:ext>
            </a:extLst>
          </p:cNvPr>
          <p:cNvSpPr/>
          <p:nvPr/>
        </p:nvSpPr>
        <p:spPr>
          <a:xfrm>
            <a:off x="2017485" y="4068424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 extends Master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889995-ED45-79C6-94F4-1903F810DA9C}"/>
              </a:ext>
            </a:extLst>
          </p:cNvPr>
          <p:cNvSpPr/>
          <p:nvPr/>
        </p:nvSpPr>
        <p:spPr>
          <a:xfrm rot="10800000">
            <a:off x="9031990" y="4547395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0553A-7EFF-D3CB-54B1-74CBE57CA194}"/>
              </a:ext>
            </a:extLst>
          </p:cNvPr>
          <p:cNvSpPr txBox="1"/>
          <p:nvPr/>
        </p:nvSpPr>
        <p:spPr>
          <a:xfrm>
            <a:off x="10726673" y="4805037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3555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B6-D40F-06C8-416B-D172C610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Properties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DBE-BDBE-35A1-9057-31BE6D5C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like “variables attached to classes/objects”</a:t>
            </a:r>
          </a:p>
          <a:p>
            <a:r>
              <a:rPr lang="en-US" dirty="0"/>
              <a:t>Methods are like “Functions attached to classes/objects”</a:t>
            </a:r>
          </a:p>
        </p:txBody>
      </p:sp>
    </p:spTree>
    <p:extLst>
      <p:ext uri="{BB962C8B-B14F-4D97-AF65-F5344CB8AC3E}">
        <p14:creationId xmlns:p14="http://schemas.microsoft.com/office/powerpoint/2010/main" val="39063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C22-D887-1AE2-ABD3-42EC6DD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&amp;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823-CDC1-D1A9-61CD-366B8EE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Spread</a:t>
            </a:r>
          </a:p>
          <a:p>
            <a:pPr marL="0" indent="0">
              <a:buNone/>
            </a:pPr>
            <a:r>
              <a:rPr lang="en-US" dirty="0"/>
              <a:t>	Used to split up array elements OR object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const </a:t>
            </a:r>
            <a:r>
              <a:rPr lang="en-US" dirty="0" err="1"/>
              <a:t>newArray</a:t>
            </a:r>
            <a:r>
              <a:rPr lang="en-US" dirty="0"/>
              <a:t> = […oldArray,1,2]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newObject</a:t>
            </a:r>
            <a:r>
              <a:rPr lang="en-US" dirty="0"/>
              <a:t> = {…</a:t>
            </a:r>
            <a:r>
              <a:rPr lang="en-US" dirty="0" err="1"/>
              <a:t>oldObject</a:t>
            </a:r>
            <a:r>
              <a:rPr lang="en-US" dirty="0"/>
              <a:t>, newProp:5}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</a:t>
            </a:r>
          </a:p>
          <a:p>
            <a:pPr marL="0" indent="0">
              <a:buNone/>
            </a:pPr>
            <a:r>
              <a:rPr lang="en-US" dirty="0"/>
              <a:t>	Used to merge a list of function arguments into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function </a:t>
            </a:r>
            <a:r>
              <a:rPr lang="en-US" dirty="0" err="1"/>
              <a:t>sortArgs</a:t>
            </a:r>
            <a:r>
              <a:rPr lang="en-US" dirty="0"/>
              <a:t>(…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args.sort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38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2E0-C0DF-C55D-8762-03EBC17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400" cy="883104"/>
          </a:xfrm>
        </p:spPr>
        <p:txBody>
          <a:bodyPr/>
          <a:lstStyle/>
          <a:p>
            <a:r>
              <a:rPr lang="en-US" dirty="0"/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5CBA-2EAC-1880-5C4F-EE6B2006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30"/>
            <a:ext cx="10515600" cy="883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Easily extract array elements or object properties and store them in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3A4F81-B7F3-6505-FDD4-CF24A5C7575B}"/>
              </a:ext>
            </a:extLst>
          </p:cNvPr>
          <p:cNvSpPr txBox="1">
            <a:spLocks/>
          </p:cNvSpPr>
          <p:nvPr/>
        </p:nvSpPr>
        <p:spPr>
          <a:xfrm>
            <a:off x="838200" y="2336800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 = [“</a:t>
            </a:r>
            <a:r>
              <a:rPr lang="en-US" dirty="0" err="1"/>
              <a:t>Hello”,”Ram</a:t>
            </a:r>
            <a:r>
              <a:rPr lang="en-US" dirty="0"/>
              <a:t>”]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Console.log(a) ///Hello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Console.log(b) //Ram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D583F-60A6-5B8C-24AE-D9CC8DA8EDF1}"/>
              </a:ext>
            </a:extLst>
          </p:cNvPr>
          <p:cNvSpPr txBox="1">
            <a:spLocks/>
          </p:cNvSpPr>
          <p:nvPr/>
        </p:nvSpPr>
        <p:spPr>
          <a:xfrm>
            <a:off x="838200" y="4209143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{name} = {name:”Ram”,age:28}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 ///Ram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Console.log(age) //undefined</a:t>
            </a:r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4F5-6390-025D-1427-4B53A884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A82-F465-CAF4-921B-5B429BC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35D3-4FCD-201D-642E-1C469958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290771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655-34E3-636B-D484-E2C09AC2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 is a JavaScript library for building user interfaces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HTML,CSS &amp; JavaScript are about building user interfaces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React makes building </a:t>
            </a:r>
            <a:r>
              <a:rPr lang="en-US" b="1" dirty="0"/>
              <a:t>complex</a:t>
            </a:r>
            <a:r>
              <a:rPr lang="en-US" dirty="0"/>
              <a:t>, </a:t>
            </a:r>
            <a:r>
              <a:rPr lang="en-US" b="1" dirty="0"/>
              <a:t>interactive </a:t>
            </a:r>
            <a:r>
              <a:rPr lang="en-US" dirty="0"/>
              <a:t>and </a:t>
            </a:r>
            <a:r>
              <a:rPr lang="en-US" b="1" dirty="0"/>
              <a:t>reactive </a:t>
            </a:r>
            <a:r>
              <a:rPr lang="en-US" dirty="0"/>
              <a:t>user interfaces </a:t>
            </a:r>
            <a:r>
              <a:rPr lang="en-US" b="1" dirty="0"/>
              <a:t>simpler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React is all about “</a:t>
            </a:r>
            <a:r>
              <a:rPr lang="en-US" dirty="0"/>
              <a:t>Components”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7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07" y="198952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4192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Don’t repeat yourself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FE43-5247-5002-CC30-4142D94879C1}"/>
              </a:ext>
            </a:extLst>
          </p:cNvPr>
          <p:cNvSpPr/>
          <p:nvPr/>
        </p:nvSpPr>
        <p:spPr>
          <a:xfrm>
            <a:off x="6589486" y="2906486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Don’t do too many things in one and the same place (function)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84E-488E-284B-A20F-B526A8F6F4CD}"/>
              </a:ext>
            </a:extLst>
          </p:cNvPr>
          <p:cNvSpPr/>
          <p:nvPr/>
        </p:nvSpPr>
        <p:spPr>
          <a:xfrm>
            <a:off x="3454401" y="4953001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 big chunks of code into multiple smaller functions</a:t>
            </a:r>
          </a:p>
        </p:txBody>
      </p:sp>
    </p:spTree>
    <p:extLst>
      <p:ext uri="{BB962C8B-B14F-4D97-AF65-F5344CB8AC3E}">
        <p14:creationId xmlns:p14="http://schemas.microsoft.com/office/powerpoint/2010/main" val="2521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995-83E4-5713-2405-08B62CA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How is a component built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6D1AB-6064-CAB4-D076-1D130842B3EC}"/>
              </a:ext>
            </a:extLst>
          </p:cNvPr>
          <p:cNvSpPr/>
          <p:nvPr/>
        </p:nvSpPr>
        <p:spPr>
          <a:xfrm>
            <a:off x="1187995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E19FB-1631-5313-7D10-E31A6A42E41F}"/>
              </a:ext>
            </a:extLst>
          </p:cNvPr>
          <p:cNvSpPr/>
          <p:nvPr/>
        </p:nvSpPr>
        <p:spPr>
          <a:xfrm>
            <a:off x="5324566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28B0D-43DA-D845-8B76-696058B3D2A9}"/>
              </a:ext>
            </a:extLst>
          </p:cNvPr>
          <p:cNvSpPr/>
          <p:nvPr/>
        </p:nvSpPr>
        <p:spPr>
          <a:xfrm>
            <a:off x="9461137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928F9-DDB3-E3C6-B87A-599629888EA4}"/>
              </a:ext>
            </a:extLst>
          </p:cNvPr>
          <p:cNvSpPr/>
          <p:nvPr/>
        </p:nvSpPr>
        <p:spPr>
          <a:xfrm>
            <a:off x="5324566" y="4990739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782140-A3D7-8558-5B8E-21389E9678B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2299426" y="2315029"/>
            <a:ext cx="2872741" cy="317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8C211F-4CCF-29D5-E424-D6AAD770ED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021942" y="3729084"/>
            <a:ext cx="2523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CEC78A-3B66-0419-A1C3-D241ADA5E0F5}"/>
              </a:ext>
            </a:extLst>
          </p:cNvPr>
          <p:cNvCxnSpPr>
            <a:stCxn id="6" idx="2"/>
          </p:cNvCxnSpPr>
          <p:nvPr/>
        </p:nvCxnSpPr>
        <p:spPr>
          <a:xfrm rot="5400000">
            <a:off x="7329714" y="2249715"/>
            <a:ext cx="2872741" cy="330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D52-C77F-35EB-DE4C-2CA95C4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4200E35-195B-5FA8-C902-5E672AD0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543" y="1585459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4AF7A118-36F6-3E37-5C29-8287E115E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314" y="1585459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CE6B57-53EB-17AF-5CB5-05607F934AC3}"/>
              </a:ext>
            </a:extLst>
          </p:cNvPr>
          <p:cNvSpPr/>
          <p:nvPr/>
        </p:nvSpPr>
        <p:spPr>
          <a:xfrm>
            <a:off x="3759200" y="1385888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175925-12BB-3C20-67DF-75887477D211}"/>
              </a:ext>
            </a:extLst>
          </p:cNvPr>
          <p:cNvSpPr/>
          <p:nvPr/>
        </p:nvSpPr>
        <p:spPr>
          <a:xfrm rot="10800000" flipV="1">
            <a:off x="3698740" y="2042659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89C50-EACF-83AB-22F7-E7D5D84158BE}"/>
              </a:ext>
            </a:extLst>
          </p:cNvPr>
          <p:cNvSpPr txBox="1"/>
          <p:nvPr/>
        </p:nvSpPr>
        <p:spPr>
          <a:xfrm flipH="1">
            <a:off x="676002" y="3429000"/>
            <a:ext cx="51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runs in the browser – on the loaded page.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C6037-E0B3-49AE-E44E-75F11AC39945}"/>
              </a:ext>
            </a:extLst>
          </p:cNvPr>
          <p:cNvSpPr txBox="1"/>
          <p:nvPr/>
        </p:nvSpPr>
        <p:spPr>
          <a:xfrm flipH="1">
            <a:off x="676002" y="4341483"/>
            <a:ext cx="513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manipulate the HTML structure (DOM) of the page.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13AF3-1E21-57F0-45FE-BD66F86BE4F8}"/>
              </a:ext>
            </a:extLst>
          </p:cNvPr>
          <p:cNvSpPr txBox="1"/>
          <p:nvPr/>
        </p:nvSpPr>
        <p:spPr>
          <a:xfrm>
            <a:off x="7380518" y="3164115"/>
            <a:ext cx="447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No(visible) request to the server required,</a:t>
            </a:r>
          </a:p>
          <a:p>
            <a:r>
              <a:rPr lang="en-US" dirty="0"/>
              <a:t>No need to wait for a new HTML page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133776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8A3-B7E2-16FF-97EB-D67C8B0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747-97B2-0C46-65A1-90B13B3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allow to create re-usable and reactive components consisting of HTML and JavaScript (and CSS)</a:t>
            </a:r>
          </a:p>
          <a:p>
            <a:endParaRPr lang="en-US" dirty="0"/>
          </a:p>
          <a:p>
            <a:r>
              <a:rPr lang="en-US" dirty="0"/>
              <a:t>Define the desired target state(s) and let React figure out the actual JS DOM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9320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3372-F0FB-F4EF-9325-A18A5565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386"/>
            <a:ext cx="10515600" cy="5701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new react project.</a:t>
            </a:r>
          </a:p>
          <a:p>
            <a:r>
              <a:rPr lang="en-US" dirty="0"/>
              <a:t>Analyzing a standard react project.</a:t>
            </a:r>
          </a:p>
          <a:p>
            <a:r>
              <a:rPr lang="en-US" dirty="0"/>
              <a:t>Introducing JSX</a:t>
            </a:r>
          </a:p>
          <a:p>
            <a:r>
              <a:rPr lang="en-US" dirty="0"/>
              <a:t>How React Works</a:t>
            </a:r>
          </a:p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via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Composition(children props)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9CF-516C-F4B8-88AC-1B97741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FD9E4-E141-1272-41D6-EAAA6E508AD0}"/>
              </a:ext>
            </a:extLst>
          </p:cNvPr>
          <p:cNvSpPr/>
          <p:nvPr/>
        </p:nvSpPr>
        <p:spPr>
          <a:xfrm>
            <a:off x="4804229" y="1509486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3D4E6-9A25-E8EC-4A46-CE3E9AF9382F}"/>
              </a:ext>
            </a:extLst>
          </p:cNvPr>
          <p:cNvSpPr/>
          <p:nvPr/>
        </p:nvSpPr>
        <p:spPr>
          <a:xfrm>
            <a:off x="1669143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&lt;Header/&gt;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36D47-C238-C3A8-3A91-BFCD5A983E93}"/>
              </a:ext>
            </a:extLst>
          </p:cNvPr>
          <p:cNvSpPr/>
          <p:nvPr/>
        </p:nvSpPr>
        <p:spPr>
          <a:xfrm>
            <a:off x="8389259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&lt;Tasks/&gt;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6AEE-87F0-66F0-1A78-B7E2C6F98569}"/>
              </a:ext>
            </a:extLst>
          </p:cNvPr>
          <p:cNvSpPr/>
          <p:nvPr/>
        </p:nvSpPr>
        <p:spPr>
          <a:xfrm>
            <a:off x="5646058" y="4172858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98CB4-61D0-E487-CDFD-2AE7CB0CECAA}"/>
              </a:ext>
            </a:extLst>
          </p:cNvPr>
          <p:cNvSpPr/>
          <p:nvPr/>
        </p:nvSpPr>
        <p:spPr>
          <a:xfrm>
            <a:off x="8258630" y="4115027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BA381-9231-1A58-CE1D-4E1AADDC3892}"/>
              </a:ext>
            </a:extLst>
          </p:cNvPr>
          <p:cNvSpPr/>
          <p:nvPr/>
        </p:nvSpPr>
        <p:spPr>
          <a:xfrm>
            <a:off x="10726056" y="4115027"/>
            <a:ext cx="1211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B733EB-D4A2-AEDB-5274-1291BAECE08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735943" y="1901372"/>
            <a:ext cx="2068286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D1CDF2-9147-0D57-4E00-DCFD19ADB99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37829" y="1901372"/>
            <a:ext cx="251823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BD27-115F-6D91-24A1-91CCF8AD3B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645402" y="2362200"/>
            <a:ext cx="878115" cy="2743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37F7FF-08EC-66E0-1040-C947A062E2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980603" y="3639571"/>
            <a:ext cx="820284" cy="130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9412AF-166D-DFAA-1469-02712C7A730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456059" y="3294743"/>
            <a:ext cx="1875970" cy="8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4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741C-870D-C582-DA8A-754DF47E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6E08-C9E0-1C49-ECC2-2B0D31A2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JSX.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129600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B29D-C651-2E67-31D8-60C8106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D528-7FFD-5FEF-A82F-15639895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235599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838-5A2F-049A-F08C-E78EF842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64A5-1661-5708-EA27-D14F9E06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 closer look at the </a:t>
            </a:r>
            <a:r>
              <a:rPr lang="en-US" dirty="0" err="1"/>
              <a:t>useState</a:t>
            </a:r>
            <a:r>
              <a:rPr lang="en-US" dirty="0"/>
              <a:t> Hook.</a:t>
            </a:r>
          </a:p>
          <a:p>
            <a:r>
              <a:rPr lang="en-US" dirty="0"/>
              <a:t>Adding Form Input.</a:t>
            </a:r>
          </a:p>
          <a:p>
            <a:r>
              <a:rPr lang="en-US" dirty="0"/>
              <a:t>Listening to User Input.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Instead.</a:t>
            </a:r>
          </a:p>
          <a:p>
            <a:r>
              <a:rPr lang="en-US" dirty="0"/>
              <a:t>Updating state that depends on the previous state.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155448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4B4C-FFA1-47E1-2B25-0B09CEF8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Child-to-Parent Component Communication.</a:t>
            </a:r>
          </a:p>
          <a:p>
            <a:endParaRPr lang="en-US" dirty="0"/>
          </a:p>
          <a:p>
            <a:r>
              <a:rPr lang="en-US" dirty="0"/>
              <a:t>Controlled vs Uncontrolled Components.</a:t>
            </a:r>
          </a:p>
          <a:p>
            <a:r>
              <a:rPr lang="en-US" dirty="0"/>
              <a:t>Stateless vs Stateful Components.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DCA7-C9C4-ECA3-2827-0E0BB96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5348514"/>
            <a:ext cx="10515600" cy="1325563"/>
          </a:xfrm>
        </p:spPr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DD885-7A47-87DC-1F80-DE424110AD7C}"/>
              </a:ext>
            </a:extLst>
          </p:cNvPr>
          <p:cNvSpPr/>
          <p:nvPr/>
        </p:nvSpPr>
        <p:spPr>
          <a:xfrm>
            <a:off x="4499429" y="1509486"/>
            <a:ext cx="265611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&lt;App /&gt;</a:t>
            </a:r>
          </a:p>
          <a:p>
            <a:pPr algn="ctr"/>
            <a:r>
              <a:rPr lang="en-US" sz="3200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A9DF-741B-533A-B84B-08C6BA32E6B9}"/>
              </a:ext>
            </a:extLst>
          </p:cNvPr>
          <p:cNvSpPr/>
          <p:nvPr/>
        </p:nvSpPr>
        <p:spPr>
          <a:xfrm>
            <a:off x="1364342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&lt;Expenses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AB687-A8A4-0F40-BFB4-199F47FECB89}"/>
              </a:ext>
            </a:extLst>
          </p:cNvPr>
          <p:cNvSpPr/>
          <p:nvPr/>
        </p:nvSpPr>
        <p:spPr>
          <a:xfrm>
            <a:off x="7678057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NewExpense</a:t>
            </a:r>
            <a:r>
              <a:rPr lang="en-US" dirty="0"/>
              <a:t> /&gt;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73906-F757-7FCD-4BFB-C69CF6186E03}"/>
              </a:ext>
            </a:extLst>
          </p:cNvPr>
          <p:cNvSpPr/>
          <p:nvPr/>
        </p:nvSpPr>
        <p:spPr>
          <a:xfrm>
            <a:off x="8135257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generated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6D711-B9E1-7A50-C94D-43C686BAE94D}"/>
              </a:ext>
            </a:extLst>
          </p:cNvPr>
          <p:cNvSpPr/>
          <p:nvPr/>
        </p:nvSpPr>
        <p:spPr>
          <a:xfrm>
            <a:off x="1658255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needed here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84CD85-D2EA-6226-0DD7-E1C8F6888D50}"/>
              </a:ext>
            </a:extLst>
          </p:cNvPr>
          <p:cNvCxnSpPr/>
          <p:nvPr/>
        </p:nvCxnSpPr>
        <p:spPr>
          <a:xfrm rot="10800000">
            <a:off x="4673601" y="3886201"/>
            <a:ext cx="2699657" cy="148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06FB9DD-4E0F-D890-3F9B-21A29209DAA8}"/>
              </a:ext>
            </a:extLst>
          </p:cNvPr>
          <p:cNvSpPr/>
          <p:nvPr/>
        </p:nvSpPr>
        <p:spPr>
          <a:xfrm>
            <a:off x="5508171" y="3519715"/>
            <a:ext cx="1175657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FA4F17-861A-7FE2-C35E-F7C7073678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44472" y="1445986"/>
            <a:ext cx="1005114" cy="296091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D46D8-913B-7657-E1C6-64CD7F4664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01329" y="1250043"/>
            <a:ext cx="1005114" cy="33528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23ACFC-9AB2-828D-4DEE-A6C52A7C22F4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H="1" flipV="1">
            <a:off x="7155543" y="1966686"/>
            <a:ext cx="3526971" cy="1919514"/>
          </a:xfrm>
          <a:prstGeom prst="bentConnector3">
            <a:avLst>
              <a:gd name="adj1" fmla="val -648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5960F6-E810-A665-264E-58FA090F5B46}"/>
              </a:ext>
            </a:extLst>
          </p:cNvPr>
          <p:cNvSpPr/>
          <p:nvPr/>
        </p:nvSpPr>
        <p:spPr>
          <a:xfrm>
            <a:off x="7899401" y="771069"/>
            <a:ext cx="3004457" cy="10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“Lifting the state up”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4CEB99-6975-CD16-E050-F760E394B30E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364343" y="1966686"/>
            <a:ext cx="3135087" cy="1919514"/>
          </a:xfrm>
          <a:prstGeom prst="bentConnector3">
            <a:avLst>
              <a:gd name="adj1" fmla="val 107292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E50CC3-D827-BF05-69A1-4BE4E6FE5144}"/>
              </a:ext>
            </a:extLst>
          </p:cNvPr>
          <p:cNvSpPr/>
          <p:nvPr/>
        </p:nvSpPr>
        <p:spPr>
          <a:xfrm>
            <a:off x="1471386" y="1324430"/>
            <a:ext cx="2394858" cy="59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state data via props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AE4161-86BC-3560-9AB9-F2B2B45D3618}"/>
              </a:ext>
            </a:extLst>
          </p:cNvPr>
          <p:cNvSpPr/>
          <p:nvPr/>
        </p:nvSpPr>
        <p:spPr>
          <a:xfrm>
            <a:off x="3323773" y="246969"/>
            <a:ext cx="4441371" cy="119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component has access to both involved components</a:t>
            </a:r>
          </a:p>
        </p:txBody>
      </p:sp>
    </p:spTree>
    <p:extLst>
      <p:ext uri="{BB962C8B-B14F-4D97-AF65-F5344CB8AC3E}">
        <p14:creationId xmlns:p14="http://schemas.microsoft.com/office/powerpoint/2010/main" val="352632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5BE8-CDAC-2C31-2D45-4E2C546A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Rendering Lists of Data</a:t>
            </a:r>
          </a:p>
          <a:p>
            <a:r>
              <a:rPr lang="en-US" dirty="0"/>
              <a:t>Using Stateful Lists</a:t>
            </a:r>
          </a:p>
          <a:p>
            <a:r>
              <a:rPr lang="en-US" dirty="0"/>
              <a:t>Understanding Keys</a:t>
            </a:r>
          </a:p>
          <a:p>
            <a:r>
              <a:rPr lang="en-US" dirty="0"/>
              <a:t>Outputting Conditional Content</a:t>
            </a:r>
          </a:p>
          <a:p>
            <a:r>
              <a:rPr lang="en-US" dirty="0"/>
              <a:t>Adding Conditional return Statement</a:t>
            </a:r>
          </a:p>
          <a:p>
            <a:r>
              <a:rPr lang="en-US" dirty="0"/>
              <a:t>Demo App Adding a Chart</a:t>
            </a:r>
          </a:p>
          <a:p>
            <a:r>
              <a:rPr lang="en-US" dirty="0"/>
              <a:t>Adding Dynamic Styles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25216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FE71-A38B-9B2A-19CD-4BEB03F6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en-US" dirty="0"/>
              <a:t>Setting Dynamic Inline Styles</a:t>
            </a:r>
          </a:p>
          <a:p>
            <a:r>
              <a:rPr lang="en-US" dirty="0"/>
              <a:t>Setting CSS Classes Dynamically</a:t>
            </a:r>
          </a:p>
          <a:p>
            <a:r>
              <a:rPr lang="en-US" dirty="0"/>
              <a:t>Introducing Styled Components</a:t>
            </a:r>
          </a:p>
          <a:p>
            <a:r>
              <a:rPr lang="en-US" dirty="0"/>
              <a:t>Styled Components &amp; Dynamic Props</a:t>
            </a:r>
          </a:p>
          <a:p>
            <a:r>
              <a:rPr lang="en-US" dirty="0"/>
              <a:t>Styled Components Media Queries</a:t>
            </a:r>
          </a:p>
          <a:p>
            <a:r>
              <a:rPr lang="en-US" dirty="0"/>
              <a:t>CSS Modules with dynamic Style</a:t>
            </a:r>
          </a:p>
        </p:txBody>
      </p:sp>
    </p:spTree>
    <p:extLst>
      <p:ext uri="{BB962C8B-B14F-4D97-AF65-F5344CB8AC3E}">
        <p14:creationId xmlns:p14="http://schemas.microsoft.com/office/powerpoint/2010/main" val="16386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A255A5-E169-542D-6FA1-3A06B4FB86BE}"/>
              </a:ext>
            </a:extLst>
          </p:cNvPr>
          <p:cNvSpPr/>
          <p:nvPr/>
        </p:nvSpPr>
        <p:spPr>
          <a:xfrm>
            <a:off x="4673599" y="420914"/>
            <a:ext cx="29173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E7937-DC08-BDFB-5CC5-CBC3E3F0FEE2}"/>
              </a:ext>
            </a:extLst>
          </p:cNvPr>
          <p:cNvSpPr/>
          <p:nvPr/>
        </p:nvSpPr>
        <p:spPr>
          <a:xfrm>
            <a:off x="667657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client-side JavaScript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4897A-628D-5A5D-23C3-E78E52292456}"/>
              </a:ext>
            </a:extLst>
          </p:cNvPr>
          <p:cNvSpPr/>
          <p:nvPr/>
        </p:nvSpPr>
        <p:spPr>
          <a:xfrm>
            <a:off x="4673599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building modern, reactive user interfaces for the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DA0C0-5047-076D-5759-A95E08265076}"/>
              </a:ext>
            </a:extLst>
          </p:cNvPr>
          <p:cNvSpPr/>
          <p:nvPr/>
        </p:nvSpPr>
        <p:spPr>
          <a:xfrm>
            <a:off x="8461828" y="3860799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Declarative, component focused approach</a:t>
            </a:r>
          </a:p>
        </p:txBody>
      </p:sp>
    </p:spTree>
    <p:extLst>
      <p:ext uri="{BB962C8B-B14F-4D97-AF65-F5344CB8AC3E}">
        <p14:creationId xmlns:p14="http://schemas.microsoft.com/office/powerpoint/2010/main" val="260525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5E8B-4CBA-416D-3B5C-9B4E1F7A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/>
          <a:lstStyle/>
          <a:p>
            <a:r>
              <a:rPr lang="en-US" dirty="0"/>
              <a:t>Understanding React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25215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866-6F2F-94DA-DF48-813C7567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1701557"/>
            <a:ext cx="10515600" cy="493199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Adding User component</a:t>
            </a:r>
            <a:br>
              <a:rPr lang="en-US" dirty="0"/>
            </a:br>
            <a:r>
              <a:rPr lang="en-US" dirty="0"/>
              <a:t>Adding a re-usable card component</a:t>
            </a:r>
            <a:br>
              <a:rPr lang="en-US" dirty="0"/>
            </a:br>
            <a:r>
              <a:rPr lang="en-US" dirty="0"/>
              <a:t>Adding a re-usable Button component</a:t>
            </a:r>
            <a:br>
              <a:rPr lang="en-US" dirty="0"/>
            </a:br>
            <a:r>
              <a:rPr lang="en-US" dirty="0"/>
              <a:t>managing the User Input State</a:t>
            </a:r>
            <a:br>
              <a:rPr lang="en-US" dirty="0"/>
            </a:br>
            <a:r>
              <a:rPr lang="en-US" dirty="0"/>
              <a:t>Adding Validation &amp; Resetting Logic</a:t>
            </a:r>
            <a:br>
              <a:rPr lang="en-US" dirty="0"/>
            </a:br>
            <a:r>
              <a:rPr lang="en-US" dirty="0"/>
              <a:t>Adding a User List Component</a:t>
            </a:r>
            <a:br>
              <a:rPr lang="en-US" dirty="0"/>
            </a:br>
            <a:r>
              <a:rPr lang="en-US" dirty="0"/>
              <a:t>managing a list of users via State</a:t>
            </a:r>
            <a:br>
              <a:rPr lang="en-US" dirty="0"/>
            </a:br>
            <a:r>
              <a:rPr lang="en-US" dirty="0"/>
              <a:t>Adding the </a:t>
            </a:r>
            <a:r>
              <a:rPr lang="en-US" dirty="0" err="1"/>
              <a:t>ErrorModal</a:t>
            </a:r>
            <a:r>
              <a:rPr lang="en-US" dirty="0"/>
              <a:t> Component</a:t>
            </a:r>
            <a:br>
              <a:rPr lang="en-US" dirty="0"/>
            </a:br>
            <a:r>
              <a:rPr lang="en-US" dirty="0"/>
              <a:t>Managing the Error State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BD06C-438D-8F52-0163-8544745D250A}"/>
              </a:ext>
            </a:extLst>
          </p:cNvPr>
          <p:cNvSpPr txBox="1">
            <a:spLocks/>
          </p:cNvSpPr>
          <p:nvPr/>
        </p:nvSpPr>
        <p:spPr>
          <a:xfrm>
            <a:off x="556846" y="224449"/>
            <a:ext cx="105156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Revision of All With new product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035-601B-C17C-2C74-9ABE38E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Single-Page-Applications (SPAs)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E6D-DAB6-1373-4941-B608E32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can be used to control parts of HTML pages or entire pages.</a:t>
            </a:r>
          </a:p>
          <a:p>
            <a:r>
              <a:rPr lang="en-US" dirty="0"/>
              <a:t>React can also be used to control the entire frontend of a web application</a:t>
            </a:r>
          </a:p>
          <a:p>
            <a:r>
              <a:rPr lang="en-US" dirty="0"/>
              <a:t>Single-Page-Application approach. Server only sends one HTML page, thereafter, React takes over and controls the UI.</a:t>
            </a:r>
          </a:p>
        </p:txBody>
      </p:sp>
    </p:spTree>
    <p:extLst>
      <p:ext uri="{BB962C8B-B14F-4D97-AF65-F5344CB8AC3E}">
        <p14:creationId xmlns:p14="http://schemas.microsoft.com/office/powerpoint/2010/main" val="32089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CBE13-B20B-0602-43A3-77E6E649E86F}"/>
              </a:ext>
            </a:extLst>
          </p:cNvPr>
          <p:cNvSpPr txBox="1"/>
          <p:nvPr/>
        </p:nvSpPr>
        <p:spPr>
          <a:xfrm>
            <a:off x="1320800" y="682171"/>
            <a:ext cx="9583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Basics &amp; Foundation: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Components &amp; Building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Working with Events &amp; Data: “props” and “state”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Styling React Apps &amp;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Introduction into “React Hooks”</a:t>
            </a:r>
          </a:p>
          <a:p>
            <a:r>
              <a:rPr lang="en-US" sz="3600" dirty="0"/>
              <a:t>Advanced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Side Effects &amp; More React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React’s</a:t>
            </a:r>
            <a:r>
              <a:rPr lang="en-US" sz="3600" dirty="0"/>
              <a:t> Context API &amp; 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Forms, Http Requests &amp; custom Hooks</a:t>
            </a:r>
          </a:p>
        </p:txBody>
      </p:sp>
    </p:spTree>
    <p:extLst>
      <p:ext uri="{BB962C8B-B14F-4D97-AF65-F5344CB8AC3E}">
        <p14:creationId xmlns:p14="http://schemas.microsoft.com/office/powerpoint/2010/main" val="24632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D4B2-990D-500F-A22D-CD36A4F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307F-5FBA-4332-185C-03139044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Angular.js</a:t>
            </a:r>
          </a:p>
          <a:p>
            <a:r>
              <a:rPr lang="en-US" dirty="0"/>
              <a:t>Complete component-based UI framework, packed with features. Uses TypeScript, can be overkill for smaller projects.</a:t>
            </a:r>
          </a:p>
          <a:p>
            <a:pPr marL="0" indent="0">
              <a:buNone/>
            </a:pPr>
            <a:r>
              <a:rPr lang="en-US" dirty="0"/>
              <a:t>React.js</a:t>
            </a:r>
          </a:p>
          <a:p>
            <a:r>
              <a:rPr lang="en-US" dirty="0"/>
              <a:t>Lean and focused component-based UI library. Certain features (e.g. routing) are added via community packages.</a:t>
            </a:r>
          </a:p>
          <a:p>
            <a:pPr marL="0" indent="0">
              <a:buNone/>
            </a:pPr>
            <a:r>
              <a:rPr lang="en-US" dirty="0"/>
              <a:t>Vue.js</a:t>
            </a:r>
          </a:p>
          <a:p>
            <a:r>
              <a:rPr lang="en-US" dirty="0"/>
              <a:t>Complete component-based UI framework, includes most core features. A bit less popular that React &amp; Angular.</a:t>
            </a:r>
          </a:p>
        </p:txBody>
      </p:sp>
    </p:spTree>
    <p:extLst>
      <p:ext uri="{BB962C8B-B14F-4D97-AF65-F5344CB8AC3E}">
        <p14:creationId xmlns:p14="http://schemas.microsoft.com/office/powerpoint/2010/main" val="34459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565-5503-4D56-448B-5F561B04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7"/>
            <a:ext cx="10515600" cy="1325563"/>
          </a:xfrm>
        </p:spPr>
        <p:txBody>
          <a:bodyPr/>
          <a:lstStyle/>
          <a:p>
            <a:r>
              <a:rPr lang="en-US" dirty="0"/>
              <a:t>JS-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9BA20-E922-DA03-BB9A-96B42FF0D83E}"/>
              </a:ext>
            </a:extLst>
          </p:cNvPr>
          <p:cNvSpPr/>
          <p:nvPr/>
        </p:nvSpPr>
        <p:spPr>
          <a:xfrm>
            <a:off x="4542971" y="137668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 &amp; Const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8081-6E00-82F0-E0D0-3D29E66E808A}"/>
              </a:ext>
            </a:extLst>
          </p:cNvPr>
          <p:cNvSpPr/>
          <p:nvPr/>
        </p:nvSpPr>
        <p:spPr>
          <a:xfrm>
            <a:off x="1059542" y="3597367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30397-0703-D459-BD2B-8E822F804C17}"/>
              </a:ext>
            </a:extLst>
          </p:cNvPr>
          <p:cNvSpPr/>
          <p:nvPr/>
        </p:nvSpPr>
        <p:spPr>
          <a:xfrm>
            <a:off x="8479971" y="361805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2088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D27-DD29-862F-F156-AE8E205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8140-F485-F17D-4CB4-62794219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7754257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more issues with the “this” keyword!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001B0-6B95-486C-1E6E-FFF93DB70869}"/>
              </a:ext>
            </a:extLst>
          </p:cNvPr>
          <p:cNvSpPr/>
          <p:nvPr/>
        </p:nvSpPr>
        <p:spPr>
          <a:xfrm>
            <a:off x="3846286" y="2394857"/>
            <a:ext cx="322217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 </a:t>
            </a:r>
            <a:r>
              <a:rPr lang="en-US" sz="3200" dirty="0" err="1"/>
              <a:t>myFnc</a:t>
            </a:r>
            <a:r>
              <a:rPr lang="en-US" sz="3200" dirty="0"/>
              <a:t>(){</a:t>
            </a:r>
          </a:p>
          <a:p>
            <a:pPr algn="ctr"/>
            <a:r>
              <a:rPr lang="en-US" sz="3200" dirty="0"/>
              <a:t>…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1FF7E-8073-A6E2-5FD9-A0AE80FF021C}"/>
              </a:ext>
            </a:extLst>
          </p:cNvPr>
          <p:cNvSpPr/>
          <p:nvPr/>
        </p:nvSpPr>
        <p:spPr>
          <a:xfrm>
            <a:off x="3846286" y="4531632"/>
            <a:ext cx="570411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Const </a:t>
            </a:r>
            <a:r>
              <a:rPr lang="en-US" sz="3200" dirty="0" err="1"/>
              <a:t>myFnc</a:t>
            </a:r>
            <a:r>
              <a:rPr lang="en-US" sz="3200" dirty="0"/>
              <a:t> = () =&gt; {</a:t>
            </a:r>
          </a:p>
          <a:p>
            <a:pPr algn="ctr"/>
            <a:r>
              <a:rPr lang="en-US" sz="3200" dirty="0"/>
              <a:t>…</a:t>
            </a:r>
          </a:p>
          <a:p>
            <a:pPr algn="ctr"/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0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A74-9B73-53C0-EE36-1BBDC9C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78040"/>
            <a:ext cx="7493000" cy="723446"/>
          </a:xfrm>
        </p:spPr>
        <p:txBody>
          <a:bodyPr/>
          <a:lstStyle/>
          <a:p>
            <a:r>
              <a:rPr lang="en-US" dirty="0"/>
              <a:t>Exports &amp; Imports (Modules)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ECB8D-5864-8C45-FF6C-D595D6B71ABF}"/>
              </a:ext>
            </a:extLst>
          </p:cNvPr>
          <p:cNvSpPr/>
          <p:nvPr/>
        </p:nvSpPr>
        <p:spPr>
          <a:xfrm>
            <a:off x="838200" y="1393371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7DA1F-582C-B85D-A1FB-49DFD10607D0}"/>
              </a:ext>
            </a:extLst>
          </p:cNvPr>
          <p:cNvSpPr/>
          <p:nvPr/>
        </p:nvSpPr>
        <p:spPr>
          <a:xfrm>
            <a:off x="838200" y="1959428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person = {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“Ram”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default 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F04-0C02-9830-1C32-C6CEF3527153}"/>
              </a:ext>
            </a:extLst>
          </p:cNvPr>
          <p:cNvSpPr/>
          <p:nvPr/>
        </p:nvSpPr>
        <p:spPr>
          <a:xfrm>
            <a:off x="7674428" y="1393370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8ACEA-D7A5-DC84-BF82-D85552094939}"/>
              </a:ext>
            </a:extLst>
          </p:cNvPr>
          <p:cNvSpPr/>
          <p:nvPr/>
        </p:nvSpPr>
        <p:spPr>
          <a:xfrm>
            <a:off x="7674428" y="1959427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clean = () =&gt; {…}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baseData = 10;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E0361-65F0-ACA7-2F79-2DE4C40E207F}"/>
              </a:ext>
            </a:extLst>
          </p:cNvPr>
          <p:cNvSpPr/>
          <p:nvPr/>
        </p:nvSpPr>
        <p:spPr>
          <a:xfrm>
            <a:off x="4278086" y="4049484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265A7-5CCA-53DA-D3DF-CDF78E2261A8}"/>
              </a:ext>
            </a:extLst>
          </p:cNvPr>
          <p:cNvSpPr/>
          <p:nvPr/>
        </p:nvSpPr>
        <p:spPr>
          <a:xfrm>
            <a:off x="4278086" y="4615541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person from ‘./person.js’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prs from ‘./person.js/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{baseData} from ‘./utility.js’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Import{clean} from ‘./utility.js’</a:t>
            </a:r>
          </a:p>
        </p:txBody>
      </p:sp>
    </p:spTree>
    <p:extLst>
      <p:ext uri="{BB962C8B-B14F-4D97-AF65-F5344CB8AC3E}">
        <p14:creationId xmlns:p14="http://schemas.microsoft.com/office/powerpoint/2010/main" val="4050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1159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Reactjs</vt:lpstr>
      <vt:lpstr>JavaScript</vt:lpstr>
      <vt:lpstr>PowerPoint Presentation</vt:lpstr>
      <vt:lpstr>Building Single-Page-Applications (SPAs)</vt:lpstr>
      <vt:lpstr>PowerPoint Presentation</vt:lpstr>
      <vt:lpstr>React.js Alternatives</vt:lpstr>
      <vt:lpstr>JS- Recap</vt:lpstr>
      <vt:lpstr>Arrow Functions</vt:lpstr>
      <vt:lpstr>Exports &amp; Imports (Modules)</vt:lpstr>
      <vt:lpstr>Classes</vt:lpstr>
      <vt:lpstr>Classes, Properties &amp; Methods</vt:lpstr>
      <vt:lpstr>Spread &amp; Rest Operators</vt:lpstr>
      <vt:lpstr>Destructuring</vt:lpstr>
      <vt:lpstr>Reference and Primitive Types</vt:lpstr>
      <vt:lpstr>PowerPoint Presentation</vt:lpstr>
      <vt:lpstr>React is a JavaScript library for building user interfaces  HTML,CSS &amp; JavaScript are about building user interfaces as well  React makes building complex, interactive and reactive user interfaces simpler  React is all about “Components”</vt:lpstr>
      <vt:lpstr>PowerPoint Presentation</vt:lpstr>
      <vt:lpstr>PowerPoint Presentation</vt:lpstr>
      <vt:lpstr>How is a component built</vt:lpstr>
      <vt:lpstr>PowerPoint Presentation</vt:lpstr>
      <vt:lpstr>PowerPoint Presentation</vt:lpstr>
      <vt:lpstr>Component Tree</vt:lpstr>
      <vt:lpstr>PowerPoint Presentation</vt:lpstr>
      <vt:lpstr>Module Content</vt:lpstr>
      <vt:lpstr>PowerPoint Presentation</vt:lpstr>
      <vt:lpstr>PowerPoint Presentation</vt:lpstr>
      <vt:lpstr>Lifting State Up</vt:lpstr>
      <vt:lpstr>PowerPoint Presentation</vt:lpstr>
      <vt:lpstr>PowerPoint Presentation</vt:lpstr>
      <vt:lpstr>PowerPoint Presentation</vt:lpstr>
      <vt:lpstr>Adding User component Adding a re-usable card component Adding a re-usable Button component managing the User Input State Adding Validation &amp; Resetting Logic Adding a User List Component managing a list of users via State Adding the ErrorModal Component Managing the Error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10</cp:revision>
  <dcterms:created xsi:type="dcterms:W3CDTF">2023-02-28T14:17:04Z</dcterms:created>
  <dcterms:modified xsi:type="dcterms:W3CDTF">2023-03-17T16:29:28Z</dcterms:modified>
</cp:coreProperties>
</file>