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2AC-CDF9-F7A7-EED5-054BF0F9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9147-E620-30B4-2054-CEDF0071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9D82-F65B-BEF9-AC91-8CE3F49A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243F-AE7A-8360-EE70-F0CBD83B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F111-D083-8150-1C8F-F84E0B82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35C-4AEC-2ED4-15E8-C02F011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0FB-7D4A-311A-53A6-3B32401A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0EA-A796-F412-5CD5-5B9C77D2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A278-3DE2-5442-F8E3-02E46AE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31BB-D548-D6C5-6330-C1C776C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F026-F59F-992C-4005-1145C60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BD7A-2FB0-2589-666F-5D01CFFC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3C2C-486B-3E5C-6257-206C7A8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FA92-B78E-8E56-3816-EAF91D8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10E7-E8B8-F6C2-9770-D339F328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CDCC-6D79-50FB-51FC-B1D57DB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B83-B51E-260C-D6E3-22890157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6F8-9717-3A2E-9290-D101E4C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7C0-4F92-1E1F-34F0-7F5C9BFC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4CA-5310-FCA0-BC06-881E744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2DA-3E4C-8FE6-C55F-EC87EE85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200E-DE32-0CAA-BC49-5B055B0D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61E-34AB-5E10-AF51-309036C0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2466-2E01-7C8D-6AE4-DF0161B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BA2A-5146-7F2C-BF17-BEE8DB06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407-3BF4-8AEB-711D-55520E3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329-AE96-2CB9-48AE-9AA64C9E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228B-EFD5-494D-06AD-236B8DFF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2E67-C1A5-D63A-6F0F-183A1EB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AA53E-6585-A702-C472-F65DFD0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EDDB-DC68-4507-5854-7DBF6821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9625-D597-6234-1876-49E4D7A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8C57-2DB3-EDD9-A892-7DADCDD6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33A6-DD72-EE90-57C9-D2B5D85B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72158-AB6D-E3F5-AB1D-DD9CEDD8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D1DB-6DFA-C02F-FA71-DFF79A47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E952-1716-C1E6-BFC1-D1CE188D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3A6B-E419-6B18-BB73-967C640D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2DF2-FC80-CB76-87C6-1828A9A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44B-7A9E-F370-C692-6ED59D7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C476-28A4-BF64-04BD-31E51901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9CC74-E778-11E6-8FC8-C2A036FD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BA91-A112-FFEF-AE97-2B75548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015BA-0FCF-7FE2-FC89-6D61ED8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30DF-3329-C361-5B56-09A3378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9B01D-01D1-A22D-3C3D-7997D9E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ABC5-4D20-747B-2A0A-0CFFA0A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5C14-205E-D783-0DDD-E56740A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9573-3652-606A-27A8-BAF69526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AE07-D086-072B-77DF-5C454C16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838B-617C-524D-A1F3-463F67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CAEB-8E5E-8D61-116A-96C2C40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301-534A-8857-F4CC-57657E9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AC721-C260-1993-7A41-8EBFBF06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06B3D-6D9B-95CB-12D8-901D3610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B58B-3306-4A31-EBED-2A5965D1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44A5-B1A3-6A05-C76A-F6465D31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3151-4AFE-8CB3-5856-67D8651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045B-28E9-A688-DC66-D9D548E4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ED37-E8D0-FA69-13E6-189FA665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31EF-0A6B-5B56-7BBE-E0FA6E9E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295A-2B17-4FE0-84DB-F0699F4DDF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AFA8-D9B2-76C6-EE47-31483755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9F9D-DF74-11D1-D76F-A606876E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473-5BAA-B26D-88BF-755C4DA7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578CF-276D-C1E4-2B3B-DAAF69BB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41057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78E-6ECB-4DDF-4B69-85D0A4A7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2" y="249864"/>
            <a:ext cx="10515600" cy="1325563"/>
          </a:xfrm>
        </p:spPr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366E1-A39E-B0A8-0DBC-A849D4405D39}"/>
              </a:ext>
            </a:extLst>
          </p:cNvPr>
          <p:cNvSpPr/>
          <p:nvPr/>
        </p:nvSpPr>
        <p:spPr>
          <a:xfrm>
            <a:off x="734096" y="1690688"/>
            <a:ext cx="2665927" cy="8886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39CC-A0C0-23FE-2B47-F198D89F115F}"/>
              </a:ext>
            </a:extLst>
          </p:cNvPr>
          <p:cNvSpPr/>
          <p:nvPr/>
        </p:nvSpPr>
        <p:spPr>
          <a:xfrm>
            <a:off x="734096" y="2984679"/>
            <a:ext cx="2665928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BC63F9-CA66-946B-1C88-13EBF638D911}"/>
              </a:ext>
            </a:extLst>
          </p:cNvPr>
          <p:cNvSpPr/>
          <p:nvPr/>
        </p:nvSpPr>
        <p:spPr>
          <a:xfrm>
            <a:off x="734095" y="4182414"/>
            <a:ext cx="2665927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558F-08EB-0C89-957E-E54369DE059B}"/>
              </a:ext>
            </a:extLst>
          </p:cNvPr>
          <p:cNvSpPr/>
          <p:nvPr/>
        </p:nvSpPr>
        <p:spPr>
          <a:xfrm>
            <a:off x="4018209" y="1690688"/>
            <a:ext cx="2665927" cy="888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BB8F4D-D778-25D5-DFEB-2891D1DBC1F7}"/>
              </a:ext>
            </a:extLst>
          </p:cNvPr>
          <p:cNvSpPr/>
          <p:nvPr/>
        </p:nvSpPr>
        <p:spPr>
          <a:xfrm>
            <a:off x="4018207" y="2984679"/>
            <a:ext cx="2665928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49F218-0E6D-A0F3-9086-64A230BA4B23}"/>
              </a:ext>
            </a:extLst>
          </p:cNvPr>
          <p:cNvSpPr/>
          <p:nvPr/>
        </p:nvSpPr>
        <p:spPr>
          <a:xfrm>
            <a:off x="4018208" y="4182414"/>
            <a:ext cx="2665927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02C06-1AFE-FB5A-37E9-7CC558EAA979}"/>
              </a:ext>
            </a:extLst>
          </p:cNvPr>
          <p:cNvSpPr/>
          <p:nvPr/>
        </p:nvSpPr>
        <p:spPr>
          <a:xfrm>
            <a:off x="7459013" y="1777956"/>
            <a:ext cx="2665927" cy="88864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112A5-059A-949E-3B4B-72BBFE00EA78}"/>
              </a:ext>
            </a:extLst>
          </p:cNvPr>
          <p:cNvSpPr/>
          <p:nvPr/>
        </p:nvSpPr>
        <p:spPr>
          <a:xfrm>
            <a:off x="7459014" y="2984679"/>
            <a:ext cx="2665928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F29C9-D1C9-E715-EC52-D42D54FCEA9F}"/>
              </a:ext>
            </a:extLst>
          </p:cNvPr>
          <p:cNvSpPr/>
          <p:nvPr/>
        </p:nvSpPr>
        <p:spPr>
          <a:xfrm>
            <a:off x="7459013" y="4182414"/>
            <a:ext cx="2665927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283265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CFD14EA-4BC6-D7CE-2463-B0C9D0CA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7930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8 (JavaScript engine) - Wikipedia">
            <a:extLst>
              <a:ext uri="{FF2B5EF4-FFF2-40B4-BE49-F238E27FC236}">
                <a16:creationId xmlns:a16="http://schemas.microsoft.com/office/drawing/2014/main" id="{45712D55-4AB5-D5D2-3714-04527C43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3" y="2969545"/>
            <a:ext cx="1237785" cy="12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JavaScript?">
            <a:extLst>
              <a:ext uri="{FF2B5EF4-FFF2-40B4-BE49-F238E27FC236}">
                <a16:creationId xmlns:a16="http://schemas.microsoft.com/office/drawing/2014/main" id="{5212BE1B-1B4B-FA7B-F0EE-A7D15E28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07" y="45261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1977CF-5C87-DDDF-2AD9-494271E27B11}"/>
              </a:ext>
            </a:extLst>
          </p:cNvPr>
          <p:cNvSpPr/>
          <p:nvPr/>
        </p:nvSpPr>
        <p:spPr>
          <a:xfrm>
            <a:off x="579549" y="3221796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244BC55-A11C-07BA-C970-B31341AE585E}"/>
              </a:ext>
            </a:extLst>
          </p:cNvPr>
          <p:cNvSpPr/>
          <p:nvPr/>
        </p:nvSpPr>
        <p:spPr>
          <a:xfrm>
            <a:off x="3361386" y="3429000"/>
            <a:ext cx="2115721" cy="52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CE038-BA38-B1E7-5334-4DA3B01F5E3D}"/>
              </a:ext>
            </a:extLst>
          </p:cNvPr>
          <p:cNvSpPr txBox="1"/>
          <p:nvPr/>
        </p:nvSpPr>
        <p:spPr>
          <a:xfrm>
            <a:off x="3631842" y="3279957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23ADE2-2D34-E340-F5CB-B78183C83A02}"/>
              </a:ext>
            </a:extLst>
          </p:cNvPr>
          <p:cNvSpPr/>
          <p:nvPr/>
        </p:nvSpPr>
        <p:spPr>
          <a:xfrm>
            <a:off x="7191607" y="3258355"/>
            <a:ext cx="1714500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56B61-5393-0EDA-7C86-8937C72E0726}"/>
              </a:ext>
            </a:extLst>
          </p:cNvPr>
          <p:cNvSpPr txBox="1"/>
          <p:nvPr/>
        </p:nvSpPr>
        <p:spPr>
          <a:xfrm>
            <a:off x="7431002" y="303713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09657-6560-66E1-2290-C0F17FBD44B1}"/>
              </a:ext>
            </a:extLst>
          </p:cNvPr>
          <p:cNvSpPr/>
          <p:nvPr/>
        </p:nvSpPr>
        <p:spPr>
          <a:xfrm>
            <a:off x="9382822" y="3114403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E3FD61-CCDA-8D3C-87FB-7A504A21B5F4}"/>
              </a:ext>
            </a:extLst>
          </p:cNvPr>
          <p:cNvSpPr/>
          <p:nvPr/>
        </p:nvSpPr>
        <p:spPr>
          <a:xfrm>
            <a:off x="6372663" y="2137442"/>
            <a:ext cx="824140" cy="633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1A5E37-0C87-5877-9458-D014EBA99710}"/>
              </a:ext>
            </a:extLst>
          </p:cNvPr>
          <p:cNvSpPr/>
          <p:nvPr/>
        </p:nvSpPr>
        <p:spPr>
          <a:xfrm rot="10800000">
            <a:off x="7191607" y="4011334"/>
            <a:ext cx="780307" cy="953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1AC832-40C2-17BE-45F0-39FE5E662DD1}"/>
              </a:ext>
            </a:extLst>
          </p:cNvPr>
          <p:cNvCxnSpPr>
            <a:stCxn id="1026" idx="1"/>
          </p:cNvCxnSpPr>
          <p:nvPr/>
        </p:nvCxnSpPr>
        <p:spPr>
          <a:xfrm flipH="1">
            <a:off x="1390918" y="1555596"/>
            <a:ext cx="3228707" cy="4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BFA54-5C9A-863C-F6D9-A7346BC2FFBB}"/>
              </a:ext>
            </a:extLst>
          </p:cNvPr>
          <p:cNvCxnSpPr>
            <a:endCxn id="4" idx="0"/>
          </p:cNvCxnSpPr>
          <p:nvPr/>
        </p:nvCxnSpPr>
        <p:spPr>
          <a:xfrm flipH="1">
            <a:off x="1371600" y="1596980"/>
            <a:ext cx="19318" cy="162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ptop User Computer PNG, Clipart, Business, Businessperson, Communication,  Computer, Computer Icons Free PNG Download">
            <a:extLst>
              <a:ext uri="{FF2B5EF4-FFF2-40B4-BE49-F238E27FC236}">
                <a16:creationId xmlns:a16="http://schemas.microsoft.com/office/drawing/2014/main" id="{29B18592-1B06-55BF-ABD9-1768B9C3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9" y="4542217"/>
            <a:ext cx="2019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64C9E3F-2D83-CCD3-20F6-E8D8DF653178}"/>
              </a:ext>
            </a:extLst>
          </p:cNvPr>
          <p:cNvSpPr/>
          <p:nvPr/>
        </p:nvSpPr>
        <p:spPr>
          <a:xfrm>
            <a:off x="2897747" y="5151549"/>
            <a:ext cx="1700012" cy="65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F8988-EADB-C313-9D30-6BE3E76ED5DF}"/>
              </a:ext>
            </a:extLst>
          </p:cNvPr>
          <p:cNvSpPr/>
          <p:nvPr/>
        </p:nvSpPr>
        <p:spPr>
          <a:xfrm>
            <a:off x="527229" y="192378"/>
            <a:ext cx="3645526" cy="1314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 on the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84CB3-F0C8-E518-CB1D-B7CCF8CA2EBC}"/>
              </a:ext>
            </a:extLst>
          </p:cNvPr>
          <p:cNvSpPr/>
          <p:nvPr/>
        </p:nvSpPr>
        <p:spPr>
          <a:xfrm>
            <a:off x="4687912" y="4542217"/>
            <a:ext cx="3902299" cy="145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 (Browser)</a:t>
            </a:r>
          </a:p>
        </p:txBody>
      </p:sp>
      <p:pic>
        <p:nvPicPr>
          <p:cNvPr id="2052" name="Picture 4" descr="What is JavaScript?">
            <a:extLst>
              <a:ext uri="{FF2B5EF4-FFF2-40B4-BE49-F238E27FC236}">
                <a16:creationId xmlns:a16="http://schemas.microsoft.com/office/drawing/2014/main" id="{FA0490F9-78F4-C271-F606-D0332BDA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92" y="6166564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B062AB2D-B558-EE1A-69DE-5668B29F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33" y="6205201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S - Wikipedia">
            <a:extLst>
              <a:ext uri="{FF2B5EF4-FFF2-40B4-BE49-F238E27FC236}">
                <a16:creationId xmlns:a16="http://schemas.microsoft.com/office/drawing/2014/main" id="{F3A0DFCF-1726-3865-CD2D-C059C08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1" y="6124977"/>
            <a:ext cx="340956" cy="4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6056B3-AF62-7453-2FA3-6CE3BC5C527F}"/>
              </a:ext>
            </a:extLst>
          </p:cNvPr>
          <p:cNvSpPr/>
          <p:nvPr/>
        </p:nvSpPr>
        <p:spPr>
          <a:xfrm rot="10800000">
            <a:off x="5839363" y="2156472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9A0D4-8ABC-398D-3C01-054C73183066}"/>
              </a:ext>
            </a:extLst>
          </p:cNvPr>
          <p:cNvSpPr txBox="1"/>
          <p:nvPr/>
        </p:nvSpPr>
        <p:spPr>
          <a:xfrm>
            <a:off x="4895066" y="289827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FDBC-26C4-E769-F0AF-3D40134209A3}"/>
              </a:ext>
            </a:extLst>
          </p:cNvPr>
          <p:cNvSpPr txBox="1"/>
          <p:nvPr/>
        </p:nvSpPr>
        <p:spPr>
          <a:xfrm>
            <a:off x="5359893" y="596592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https://Aeeron.in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290FD-4E6C-CB90-7FCB-83107BACB289}"/>
              </a:ext>
            </a:extLst>
          </p:cNvPr>
          <p:cNvSpPr/>
          <p:nvPr/>
        </p:nvSpPr>
        <p:spPr>
          <a:xfrm>
            <a:off x="5359893" y="1180701"/>
            <a:ext cx="2588653" cy="673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23FD383-316D-2644-B89E-66FE015ADFFC}"/>
              </a:ext>
            </a:extLst>
          </p:cNvPr>
          <p:cNvSpPr/>
          <p:nvPr/>
        </p:nvSpPr>
        <p:spPr>
          <a:xfrm>
            <a:off x="7034684" y="2179749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1755-8531-2242-9BBA-264DBED8E94A}"/>
              </a:ext>
            </a:extLst>
          </p:cNvPr>
          <p:cNvSpPr txBox="1"/>
          <p:nvPr/>
        </p:nvSpPr>
        <p:spPr>
          <a:xfrm>
            <a:off x="7990982" y="2898279"/>
            <a:ext cx="142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F3F86-5003-0B17-5404-FE249F248109}"/>
              </a:ext>
            </a:extLst>
          </p:cNvPr>
          <p:cNvSpPr/>
          <p:nvPr/>
        </p:nvSpPr>
        <p:spPr>
          <a:xfrm>
            <a:off x="9238711" y="309093"/>
            <a:ext cx="181588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1335E-440A-EF10-FA0E-8862154486A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948546" y="493760"/>
            <a:ext cx="1290165" cy="102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6B1400-A865-13B6-9458-FAEC9F1002AF}"/>
              </a:ext>
            </a:extLst>
          </p:cNvPr>
          <p:cNvSpPr/>
          <p:nvPr/>
        </p:nvSpPr>
        <p:spPr>
          <a:xfrm>
            <a:off x="8955416" y="819693"/>
            <a:ext cx="2112133" cy="34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643AF-0DE3-720F-05CE-272AA946A4CF}"/>
              </a:ext>
            </a:extLst>
          </p:cNvPr>
          <p:cNvSpPr/>
          <p:nvPr/>
        </p:nvSpPr>
        <p:spPr>
          <a:xfrm>
            <a:off x="8984817" y="1306622"/>
            <a:ext cx="2073497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B435A6-F0EE-4439-3D30-B684B1ABD411}"/>
              </a:ext>
            </a:extLst>
          </p:cNvPr>
          <p:cNvSpPr/>
          <p:nvPr/>
        </p:nvSpPr>
        <p:spPr>
          <a:xfrm>
            <a:off x="8946181" y="2075250"/>
            <a:ext cx="2112133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7377A0-7F1E-A661-B9D3-7FB17C25A00A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7948546" y="992524"/>
            <a:ext cx="1006870" cy="52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8FC4E-104E-2BA0-A7F7-3C15C5AFE45C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7948546" y="1517630"/>
            <a:ext cx="1036271" cy="5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DE231-4066-3E45-87F4-E5259B92249B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948546" y="1517630"/>
            <a:ext cx="997635" cy="82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471480-E7D0-84F2-218F-D1491F8E1003}"/>
              </a:ext>
            </a:extLst>
          </p:cNvPr>
          <p:cNvCxnSpPr/>
          <p:nvPr/>
        </p:nvCxnSpPr>
        <p:spPr>
          <a:xfrm flipV="1">
            <a:off x="1584101" y="1854558"/>
            <a:ext cx="0" cy="2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45D509-08A1-D708-6195-0FB2EF1BED60}"/>
              </a:ext>
            </a:extLst>
          </p:cNvPr>
          <p:cNvCxnSpPr/>
          <p:nvPr/>
        </p:nvCxnSpPr>
        <p:spPr>
          <a:xfrm flipV="1">
            <a:off x="1584101" y="1575093"/>
            <a:ext cx="3631843" cy="27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825E4A2-9B87-83C2-5C0A-73571B7DAB68}"/>
              </a:ext>
            </a:extLst>
          </p:cNvPr>
          <p:cNvSpPr/>
          <p:nvPr/>
        </p:nvSpPr>
        <p:spPr>
          <a:xfrm>
            <a:off x="1159099" y="2343721"/>
            <a:ext cx="811366" cy="9238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A21FE5-A52A-8C34-05D7-51288766545C}"/>
              </a:ext>
            </a:extLst>
          </p:cNvPr>
          <p:cNvSpPr txBox="1"/>
          <p:nvPr/>
        </p:nvSpPr>
        <p:spPr>
          <a:xfrm>
            <a:off x="2395470" y="2612192"/>
            <a:ext cx="1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</p:spTree>
    <p:extLst>
      <p:ext uri="{BB962C8B-B14F-4D97-AF65-F5344CB8AC3E}">
        <p14:creationId xmlns:p14="http://schemas.microsoft.com/office/powerpoint/2010/main" val="27006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2243-5CEF-0E04-CD64-511FFDF6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0938" cy="523517"/>
          </a:xfrm>
        </p:spPr>
        <p:txBody>
          <a:bodyPr>
            <a:normAutofit/>
          </a:bodyPr>
          <a:lstStyle/>
          <a:p>
            <a:r>
              <a:rPr lang="en-US" sz="2800" dirty="0"/>
              <a:t>Side note: You’re not limited to the Server!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4F610B-BD92-C4F3-62E1-85DC6B0DD2D9}"/>
              </a:ext>
            </a:extLst>
          </p:cNvPr>
          <p:cNvSpPr/>
          <p:nvPr/>
        </p:nvSpPr>
        <p:spPr>
          <a:xfrm>
            <a:off x="3670478" y="1043189"/>
            <a:ext cx="510003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Node.js is a JavaScript Runtime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BBC4F92-9763-4A0A-60EF-30E906095D5B}"/>
              </a:ext>
            </a:extLst>
          </p:cNvPr>
          <p:cNvSpPr/>
          <p:nvPr/>
        </p:nvSpPr>
        <p:spPr>
          <a:xfrm>
            <a:off x="5602310" y="1970468"/>
            <a:ext cx="1004552" cy="112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7277-6B39-3D18-F0D3-62F83B03970C}"/>
              </a:ext>
            </a:extLst>
          </p:cNvPr>
          <p:cNvSpPr/>
          <p:nvPr/>
        </p:nvSpPr>
        <p:spPr>
          <a:xfrm>
            <a:off x="3670478" y="3429000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use it for more than just Server-side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410E0-CE75-7F4C-B4A9-F3A2FA214748}"/>
              </a:ext>
            </a:extLst>
          </p:cNvPr>
          <p:cNvSpPr/>
          <p:nvPr/>
        </p:nvSpPr>
        <p:spPr>
          <a:xfrm>
            <a:off x="3728432" y="5283558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Utility Scripts, Build Tools, …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566A33-68CA-FD54-DF99-E9AF181AED7E}"/>
              </a:ext>
            </a:extLst>
          </p:cNvPr>
          <p:cNvSpPr/>
          <p:nvPr/>
        </p:nvSpPr>
        <p:spPr>
          <a:xfrm>
            <a:off x="5950038" y="4445626"/>
            <a:ext cx="540912" cy="68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C72-04A6-64F5-4DDB-5B867CCA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2301" cy="5235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Node.js Role (in Web Development)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DA83A4-11F3-4BF7-4EE1-46085ED82DBD}"/>
              </a:ext>
            </a:extLst>
          </p:cNvPr>
          <p:cNvGrpSpPr/>
          <p:nvPr/>
        </p:nvGrpSpPr>
        <p:grpSpPr>
          <a:xfrm>
            <a:off x="1893189" y="1197735"/>
            <a:ext cx="8461419" cy="1047034"/>
            <a:chOff x="2472743" y="1197735"/>
            <a:chExt cx="8461419" cy="10470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44B033-9D93-9E4C-3ACD-079F611CDA01}"/>
                </a:ext>
              </a:extLst>
            </p:cNvPr>
            <p:cNvSpPr/>
            <p:nvPr/>
          </p:nvSpPr>
          <p:spPr>
            <a:xfrm>
              <a:off x="5177308" y="1197735"/>
              <a:ext cx="2125014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Run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6F8CAB-CDFE-D811-6BDF-D33DCD509527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Create Server &amp; Listen to Incoming Requests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4F1A3-EDDE-7A54-5A5E-4B87AE669FE9}"/>
              </a:ext>
            </a:extLst>
          </p:cNvPr>
          <p:cNvGrpSpPr/>
          <p:nvPr/>
        </p:nvGrpSpPr>
        <p:grpSpPr>
          <a:xfrm>
            <a:off x="1970463" y="2424448"/>
            <a:ext cx="8461419" cy="1047034"/>
            <a:chOff x="2472743" y="1197735"/>
            <a:chExt cx="8461419" cy="104703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95208B-E0E3-233D-CAD6-A42B8AA3CB8C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Business Logic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329030-255E-F25E-2071-C9BAF10EB71C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Handle Requests, Validate Input, Connect to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DC313-95CC-5B3A-96C7-91E4737AA36C}"/>
              </a:ext>
            </a:extLst>
          </p:cNvPr>
          <p:cNvGrpSpPr/>
          <p:nvPr/>
        </p:nvGrpSpPr>
        <p:grpSpPr>
          <a:xfrm>
            <a:off x="1893189" y="3738093"/>
            <a:ext cx="8461419" cy="1047034"/>
            <a:chOff x="2472743" y="1197735"/>
            <a:chExt cx="8461419" cy="10470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2BA090-77AF-701D-9787-6B218134FA20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DF4F82-5F40-E706-C385-E48F2A8A851D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Return/Responses (Rendered HTML, JSON,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2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C4D1-E0CF-3EA6-E6E8-F6F4EA4E7FBB}"/>
              </a:ext>
            </a:extLst>
          </p:cNvPr>
          <p:cNvSpPr txBox="1"/>
          <p:nvPr/>
        </p:nvSpPr>
        <p:spPr>
          <a:xfrm>
            <a:off x="5138670" y="360608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CFF1B7-69B4-5C03-7120-FA28C28D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09" y="2086376"/>
            <a:ext cx="2311020" cy="15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5D5387-A9C5-66E8-909B-9B85434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63" y="2086376"/>
            <a:ext cx="1571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come Master in ASP.NET-Learn ASP.NET Full Course|Nyesteventuretech">
            <a:extLst>
              <a:ext uri="{FF2B5EF4-FFF2-40B4-BE49-F238E27FC236}">
                <a16:creationId xmlns:a16="http://schemas.microsoft.com/office/drawing/2014/main" id="{C1F86012-55E9-08D7-0EFE-96EF7289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19" y="4078578"/>
            <a:ext cx="2257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uby Clipart Rail Icon Png - Ruby On Rails Icon Transparent PNG - 540x523 -  Free Download on NicePNG">
            <a:extLst>
              <a:ext uri="{FF2B5EF4-FFF2-40B4-BE49-F238E27FC236}">
                <a16:creationId xmlns:a16="http://schemas.microsoft.com/office/drawing/2014/main" id="{DB1CE4C8-4DDF-74BE-B385-025741B4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158821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48B-B6BB-C8D7-BD7E-095AA6E7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20910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781A-442C-7AD1-4AED-A56AE79B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 numCol="3">
            <a:normAutofit fontScale="92500" lnSpcReduction="20000"/>
          </a:bodyPr>
          <a:lstStyle/>
          <a:p>
            <a:r>
              <a:rPr lang="en-US" dirty="0"/>
              <a:t>JavaScript Refresher</a:t>
            </a:r>
          </a:p>
          <a:p>
            <a:r>
              <a:rPr lang="en-US" dirty="0"/>
              <a:t>Node.js Basics</a:t>
            </a:r>
          </a:p>
          <a:p>
            <a:r>
              <a:rPr lang="en-US" dirty="0"/>
              <a:t>Efficient development</a:t>
            </a:r>
          </a:p>
          <a:p>
            <a:r>
              <a:rPr lang="en-US" dirty="0"/>
              <a:t>Using express.js</a:t>
            </a:r>
          </a:p>
          <a:p>
            <a:r>
              <a:rPr lang="en-US" dirty="0"/>
              <a:t>Templating Engines</a:t>
            </a:r>
          </a:p>
          <a:p>
            <a:r>
              <a:rPr lang="en-US" dirty="0"/>
              <a:t>Model-view-controller</a:t>
            </a:r>
          </a:p>
          <a:p>
            <a:r>
              <a:rPr lang="en-US" dirty="0"/>
              <a:t>Advanced Routes &amp; Models</a:t>
            </a:r>
          </a:p>
          <a:p>
            <a:r>
              <a:rPr lang="en-US" dirty="0"/>
              <a:t>Node + SQL(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Using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 err="1"/>
              <a:t>Node+NoSQL</a:t>
            </a:r>
            <a:r>
              <a:rPr lang="en-US" dirty="0"/>
              <a:t>(MongoDB)</a:t>
            </a:r>
          </a:p>
          <a:p>
            <a:r>
              <a:rPr lang="en-US" dirty="0"/>
              <a:t>Using Mongoose</a:t>
            </a:r>
          </a:p>
          <a:p>
            <a:r>
              <a:rPr lang="en-US" dirty="0"/>
              <a:t>Sessions &amp; Cookies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Sending E-Mails</a:t>
            </a:r>
          </a:p>
          <a:p>
            <a:r>
              <a:rPr lang="en-US" dirty="0"/>
              <a:t>Authentication Deep Dive</a:t>
            </a:r>
          </a:p>
          <a:p>
            <a:r>
              <a:rPr lang="en-US" dirty="0"/>
              <a:t>User Input Validation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File Uploads &amp; Downloads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Async Requests</a:t>
            </a:r>
          </a:p>
          <a:p>
            <a:r>
              <a:rPr lang="en-US" dirty="0"/>
              <a:t>Handling Payments</a:t>
            </a:r>
          </a:p>
          <a:p>
            <a:r>
              <a:rPr lang="en-US" dirty="0"/>
              <a:t>REST API Basics</a:t>
            </a:r>
          </a:p>
          <a:p>
            <a:r>
              <a:rPr lang="en-US" dirty="0"/>
              <a:t>Advanced REST API Features</a:t>
            </a:r>
          </a:p>
          <a:p>
            <a:r>
              <a:rPr lang="en-US" dirty="0"/>
              <a:t>Using async-await</a:t>
            </a:r>
          </a:p>
          <a:p>
            <a:r>
              <a:rPr lang="en-US" dirty="0" err="1"/>
              <a:t>Websokets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Deployment</a:t>
            </a:r>
          </a:p>
          <a:p>
            <a:r>
              <a:rPr lang="en-US" dirty="0"/>
              <a:t>Beyond Web Servers</a:t>
            </a:r>
          </a:p>
          <a:p>
            <a:r>
              <a:rPr lang="en-US" dirty="0"/>
              <a:t>Roundup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AFC8-AE12-2909-95CF-6AEA904B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8639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REPL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9CDB0F-8C5D-D160-25A5-E86233143CE0}"/>
              </a:ext>
            </a:extLst>
          </p:cNvPr>
          <p:cNvSpPr/>
          <p:nvPr/>
        </p:nvSpPr>
        <p:spPr>
          <a:xfrm>
            <a:off x="1854558" y="1287887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EF3E0F-F618-165E-11C1-29F3EC5D942C}"/>
              </a:ext>
            </a:extLst>
          </p:cNvPr>
          <p:cNvSpPr/>
          <p:nvPr/>
        </p:nvSpPr>
        <p:spPr>
          <a:xfrm>
            <a:off x="1854557" y="2694905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C281B4-B061-BBA5-78F8-D8ABBF643325}"/>
              </a:ext>
            </a:extLst>
          </p:cNvPr>
          <p:cNvSpPr/>
          <p:nvPr/>
        </p:nvSpPr>
        <p:spPr>
          <a:xfrm>
            <a:off x="1854557" y="408582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8E28AD-2032-76F5-1248-A11E6A996343}"/>
              </a:ext>
            </a:extLst>
          </p:cNvPr>
          <p:cNvSpPr/>
          <p:nvPr/>
        </p:nvSpPr>
        <p:spPr>
          <a:xfrm>
            <a:off x="1854557" y="536597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CC8FFE-1B92-FE95-DDD7-32037155A02F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H="1">
            <a:off x="1854556" y="1867437"/>
            <a:ext cx="1" cy="40780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2C9515-84AC-1BF6-4AE5-B2399E252FA8}"/>
              </a:ext>
            </a:extLst>
          </p:cNvPr>
          <p:cNvSpPr txBox="1"/>
          <p:nvPr/>
        </p:nvSpPr>
        <p:spPr>
          <a:xfrm>
            <a:off x="3206838" y="20396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ead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7DAB8-6C53-35DE-BF04-382E7CF4402A}"/>
              </a:ext>
            </a:extLst>
          </p:cNvPr>
          <p:cNvSpPr txBox="1"/>
          <p:nvPr/>
        </p:nvSpPr>
        <p:spPr>
          <a:xfrm>
            <a:off x="3206838" y="3167390"/>
            <a:ext cx="594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val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AD238-B1BF-4A2B-B9F6-2B294CEB1E7D}"/>
              </a:ext>
            </a:extLst>
          </p:cNvPr>
          <p:cNvSpPr txBox="1"/>
          <p:nvPr/>
        </p:nvSpPr>
        <p:spPr>
          <a:xfrm>
            <a:off x="3322748" y="4721702"/>
            <a:ext cx="69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rint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1462D-D823-EBBE-96D3-EC94CC0968C7}"/>
              </a:ext>
            </a:extLst>
          </p:cNvPr>
          <p:cNvSpPr txBox="1"/>
          <p:nvPr/>
        </p:nvSpPr>
        <p:spPr>
          <a:xfrm>
            <a:off x="3322748" y="584941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oop</a:t>
            </a:r>
            <a:endParaRPr lang="en-US" sz="28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877C28-459F-887E-C908-2E99BA2F43FA}"/>
              </a:ext>
            </a:extLst>
          </p:cNvPr>
          <p:cNvSpPr/>
          <p:nvPr/>
        </p:nvSpPr>
        <p:spPr>
          <a:xfrm>
            <a:off x="4288665" y="175152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38D240-9657-140C-E87F-543E682014C7}"/>
              </a:ext>
            </a:extLst>
          </p:cNvPr>
          <p:cNvSpPr/>
          <p:nvPr/>
        </p:nvSpPr>
        <p:spPr>
          <a:xfrm>
            <a:off x="4288665" y="2995151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2CD695-346B-F734-88E8-75497966C7A4}"/>
              </a:ext>
            </a:extLst>
          </p:cNvPr>
          <p:cNvSpPr/>
          <p:nvPr/>
        </p:nvSpPr>
        <p:spPr>
          <a:xfrm>
            <a:off x="4239204" y="4433553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EADC91-F4C8-9C32-E17C-A5E35464F9A5}"/>
              </a:ext>
            </a:extLst>
          </p:cNvPr>
          <p:cNvSpPr/>
          <p:nvPr/>
        </p:nvSpPr>
        <p:spPr>
          <a:xfrm>
            <a:off x="4239204" y="567717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170648-B4B0-5E56-2F79-DF047E18D639}"/>
              </a:ext>
            </a:extLst>
          </p:cNvPr>
          <p:cNvSpPr/>
          <p:nvPr/>
        </p:nvSpPr>
        <p:spPr>
          <a:xfrm>
            <a:off x="6096000" y="140379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21B18-4EFA-328E-04B0-B931DEC20ADE}"/>
              </a:ext>
            </a:extLst>
          </p:cNvPr>
          <p:cNvSpPr/>
          <p:nvPr/>
        </p:nvSpPr>
        <p:spPr>
          <a:xfrm>
            <a:off x="6096000" y="2810815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71AFC6-6D94-353E-82C1-EFF395C46698}"/>
              </a:ext>
            </a:extLst>
          </p:cNvPr>
          <p:cNvSpPr/>
          <p:nvPr/>
        </p:nvSpPr>
        <p:spPr>
          <a:xfrm>
            <a:off x="6158172" y="414377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Output(Result)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7AA9CF-088C-DE8A-9E32-D7BEA605038D}"/>
              </a:ext>
            </a:extLst>
          </p:cNvPr>
          <p:cNvSpPr/>
          <p:nvPr/>
        </p:nvSpPr>
        <p:spPr>
          <a:xfrm>
            <a:off x="6252787" y="5503311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802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3D0A-3C3F-BD0D-CF47-5387501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4115" cy="613669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Node.js 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666AE-601E-9E56-D8EF-D570CE119AB6}"/>
              </a:ext>
            </a:extLst>
          </p:cNvPr>
          <p:cNvSpPr txBox="1">
            <a:spLocks/>
          </p:cNvSpPr>
          <p:nvPr/>
        </p:nvSpPr>
        <p:spPr>
          <a:xfrm>
            <a:off x="2055252" y="1206768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Files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27748-61C3-CDB5-D4A5-4BA4CD1935B1}"/>
              </a:ext>
            </a:extLst>
          </p:cNvPr>
          <p:cNvSpPr txBox="1">
            <a:spLocks/>
          </p:cNvSpPr>
          <p:nvPr/>
        </p:nvSpPr>
        <p:spPr>
          <a:xfrm>
            <a:off x="6956739" y="1206767"/>
            <a:ext cx="3180009" cy="613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the REPL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FF41AF-BEFA-FCC0-6C1E-B0DB139C61A3}"/>
              </a:ext>
            </a:extLst>
          </p:cNvPr>
          <p:cNvSpPr txBox="1">
            <a:spLocks/>
          </p:cNvSpPr>
          <p:nvPr/>
        </p:nvSpPr>
        <p:spPr>
          <a:xfrm>
            <a:off x="2055252" y="2443140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Used for real apps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028C7C-0E18-76CA-3BDF-78B6D3EC7450}"/>
              </a:ext>
            </a:extLst>
          </p:cNvPr>
          <p:cNvSpPr txBox="1">
            <a:spLocks/>
          </p:cNvSpPr>
          <p:nvPr/>
        </p:nvSpPr>
        <p:spPr>
          <a:xfrm>
            <a:off x="2055252" y="3679512"/>
            <a:ext cx="3180009" cy="104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Predictable sequence of steps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75F5D-CDD0-D830-D889-4DB70A38E8E1}"/>
              </a:ext>
            </a:extLst>
          </p:cNvPr>
          <p:cNvSpPr txBox="1">
            <a:spLocks/>
          </p:cNvSpPr>
          <p:nvPr/>
        </p:nvSpPr>
        <p:spPr>
          <a:xfrm>
            <a:off x="6956739" y="2443139"/>
            <a:ext cx="3180009" cy="613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Great playground!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B04A7-E0B5-3EF9-2626-B81190ADDB70}"/>
              </a:ext>
            </a:extLst>
          </p:cNvPr>
          <p:cNvSpPr txBox="1">
            <a:spLocks/>
          </p:cNvSpPr>
          <p:nvPr/>
        </p:nvSpPr>
        <p:spPr>
          <a:xfrm>
            <a:off x="6956739" y="3679511"/>
            <a:ext cx="3513785" cy="1047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1780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307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is Node.js</vt:lpstr>
      <vt:lpstr>PowerPoint Presentation</vt:lpstr>
      <vt:lpstr>PowerPoint Presentation</vt:lpstr>
      <vt:lpstr>Side note: You’re not limited to the Server!</vt:lpstr>
      <vt:lpstr>Node.js Role (in Web Development)</vt:lpstr>
      <vt:lpstr>PowerPoint Presentation</vt:lpstr>
      <vt:lpstr>Outline</vt:lpstr>
      <vt:lpstr>The REPL</vt:lpstr>
      <vt:lpstr>Running Node.js Code</vt:lpstr>
      <vt:lpstr>JavaScript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</dc:title>
  <dc:creator>Piyush Chaturvedi</dc:creator>
  <cp:lastModifiedBy>Piyush Chaturvedi</cp:lastModifiedBy>
  <cp:revision>2</cp:revision>
  <dcterms:created xsi:type="dcterms:W3CDTF">2022-11-01T15:36:42Z</dcterms:created>
  <dcterms:modified xsi:type="dcterms:W3CDTF">2022-11-02T15:25:14Z</dcterms:modified>
</cp:coreProperties>
</file>