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903E-C798-A98C-A4A3-C5902B14F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6E57D-077A-0328-2FC9-621AE8CF6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9CEE-C329-B4A3-6EE0-CDE36E34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EAED-BD59-8499-1118-02D22CB0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501E-F390-CB52-039A-07029439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1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9C97-FB7B-548F-C6E2-456C1A88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DD73C-C83A-C51F-D252-1D1EFC886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C2B78-871A-57FE-17D7-195A0E52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6AB2-9B4B-745C-40E2-A3296426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BF93-107D-9F92-E015-E75C89B3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54DD9-B2F6-0672-BD15-432ECDFA7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E67B-4715-3FF6-BBB2-AD858A960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8909-B2FE-351E-8D6B-5DF08D3E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96453-6BF5-FE03-D418-719ED65F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05E2-1437-CFE1-11A5-8CFDA23C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8D40-9972-1759-6922-D6D799EE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4B86-6276-A1C4-83FD-B9F3C013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24A4B-3456-6ED5-EE17-0ED1D081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E3A8-0CD7-BF1B-A0F4-9A8BA097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DCD0-5D87-90B5-8474-8DCFB3DA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7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AF7D-8E2E-09DE-15DA-B9AF687C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B575B-D211-EC41-4F20-6CEC52E2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A9762-3CA5-F2F8-AA89-CC0E127C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3F4A-5F4D-ADBE-6404-E27148F8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DE812-24C9-4158-CD2D-0EC8E83C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E43E-484B-E8E7-948B-26D5CED9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83E1-9D6C-1FB6-2F52-9E0F1667D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E6609-0416-F7BE-BA89-69E3EACC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BA2F5-127D-7F2D-45ED-BB389EC7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EFE20-7270-CAC1-38E5-CFA40943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8C9D4-BB12-6988-10A2-75FD0588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22D6-8B39-E76B-2394-C484D930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99786-BFF1-86B0-97C8-AD4A1F5D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54522-9EED-19F5-DC29-875DBA8A8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EFE8F-A9A6-9097-CCD0-54785E308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E4F6C-6BAC-CF87-9258-4C8173323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2F6DE-518B-D6CD-BDDC-CB5D81F4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DBA96-05F2-F909-DB4D-0495004F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5BA80-911C-9D81-AF4C-F49446DB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0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816E-7451-1592-CC29-41BC7875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B4BEB-0C20-B763-7504-50F089D5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22E0-8556-B67B-4808-D0B06487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A15CC-32DF-6FFA-6959-4FC26767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8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5F5D9-D884-C84A-37B4-B263508E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793AD-92A3-A885-6686-830859FF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73CB6-10EA-2DD0-2652-8F6002AF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8609-B557-5D39-E498-AC042240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FF8E-12EB-4493-8A42-EE4C328A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C6616-E44B-198D-72D1-CB9E5DBB0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83B93-CC6E-40EF-8148-B8108E19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CD03D-9B54-8292-423B-4ECE534A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37BA-D136-1668-1176-3FF0A945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1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DD72-6B63-B329-01E3-2DC7718E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5295B-2E8C-3399-3AF5-AC62573A2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D441-B436-26FE-920E-F0CC4E3E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74F0D-87CA-DC76-019F-CC5A164E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A6C19-9C58-849E-E6A6-8089F988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0F291-3195-3429-DBAD-BF11A1C4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5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1F55D-025C-CAE9-7487-7C30AA6C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BB545-75B2-CD0A-63B3-3C313975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9DA5-F18C-EF48-3C67-63BBC7862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1D18C-14DF-42B3-A5BD-77D05B72A41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7ECF-FFF5-5211-DE23-92C5E69A6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591F-25F5-1177-42BC-0AC69DB91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9291-790E-2E08-A278-B9335708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127351"/>
          </a:xfrm>
        </p:spPr>
        <p:txBody>
          <a:bodyPr/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9170-CE85-C30A-355F-EFE59E9A2D8E}"/>
              </a:ext>
            </a:extLst>
          </p:cNvPr>
          <p:cNvSpPr/>
          <p:nvPr/>
        </p:nvSpPr>
        <p:spPr>
          <a:xfrm>
            <a:off x="3897086" y="1422400"/>
            <a:ext cx="4397828" cy="7402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Cookies are stored on the client-side!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F28EB-1285-5C76-0975-B10F488418ED}"/>
              </a:ext>
            </a:extLst>
          </p:cNvPr>
          <p:cNvSpPr/>
          <p:nvPr/>
        </p:nvSpPr>
        <p:spPr>
          <a:xfrm>
            <a:off x="3897086" y="2663372"/>
            <a:ext cx="4397828" cy="740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0BE8-A5E6-E26F-1003-0D2A4A10B42F}"/>
              </a:ext>
            </a:extLst>
          </p:cNvPr>
          <p:cNvSpPr/>
          <p:nvPr/>
        </p:nvSpPr>
        <p:spPr>
          <a:xfrm>
            <a:off x="3897086" y="3947886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31282-3726-8AA9-E658-2F53D8278F7D}"/>
              </a:ext>
            </a:extLst>
          </p:cNvPr>
          <p:cNvSpPr/>
          <p:nvPr/>
        </p:nvSpPr>
        <p:spPr>
          <a:xfrm>
            <a:off x="3897086" y="5602515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F2E88-C145-32B0-EF75-898C6E4E19AF}"/>
              </a:ext>
            </a:extLst>
          </p:cNvPr>
          <p:cNvSpPr/>
          <p:nvPr/>
        </p:nvSpPr>
        <p:spPr>
          <a:xfrm>
            <a:off x="9209315" y="3824516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D51BE9-BC38-B74F-F748-9D458BB20B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3403600"/>
            <a:ext cx="0" cy="5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D24EC-3E15-407F-DB3F-A27D9C6A94B7}"/>
              </a:ext>
            </a:extLst>
          </p:cNvPr>
          <p:cNvCxnSpPr>
            <a:endCxn id="7" idx="0"/>
          </p:cNvCxnSpPr>
          <p:nvPr/>
        </p:nvCxnSpPr>
        <p:spPr>
          <a:xfrm>
            <a:off x="6096000" y="4564744"/>
            <a:ext cx="0" cy="103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C6C4A-C9C4-C01C-8091-FC9A5A6657FF}"/>
              </a:ext>
            </a:extLst>
          </p:cNvPr>
          <p:cNvCxnSpPr>
            <a:endCxn id="8" idx="1"/>
          </p:cNvCxnSpPr>
          <p:nvPr/>
        </p:nvCxnSpPr>
        <p:spPr>
          <a:xfrm>
            <a:off x="8294914" y="4194630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B51C7F-4A08-FBF2-AD6F-33232E402169}"/>
              </a:ext>
            </a:extLst>
          </p:cNvPr>
          <p:cNvSpPr txBox="1"/>
          <p:nvPr/>
        </p:nvSpPr>
        <p:spPr>
          <a:xfrm>
            <a:off x="8723083" y="4934857"/>
            <a:ext cx="175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9E4C08-4CB0-2060-B9CC-43EF9AB46CAD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8294914" y="4564744"/>
            <a:ext cx="2129973" cy="1407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639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1B48-62C9-4791-A2CA-9346AB5C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586D2B-BC70-013E-171B-4E3D5C741555}"/>
              </a:ext>
            </a:extLst>
          </p:cNvPr>
          <p:cNvSpPr/>
          <p:nvPr/>
        </p:nvSpPr>
        <p:spPr>
          <a:xfrm>
            <a:off x="624114" y="1690688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96050-542F-3424-590C-C85D0F9D4403}"/>
              </a:ext>
            </a:extLst>
          </p:cNvPr>
          <p:cNvSpPr/>
          <p:nvPr/>
        </p:nvSpPr>
        <p:spPr>
          <a:xfrm>
            <a:off x="4978400" y="1690687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B6F03-C022-510B-26E4-833A85DCF8A7}"/>
              </a:ext>
            </a:extLst>
          </p:cNvPr>
          <p:cNvSpPr/>
          <p:nvPr/>
        </p:nvSpPr>
        <p:spPr>
          <a:xfrm>
            <a:off x="8871857" y="1690686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41133-D4BE-6B64-E928-7EAD1998B255}"/>
              </a:ext>
            </a:extLst>
          </p:cNvPr>
          <p:cNvSpPr/>
          <p:nvPr/>
        </p:nvSpPr>
        <p:spPr>
          <a:xfrm>
            <a:off x="624114" y="3352575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8A736-20D0-CFC0-B22C-2E6C5A15EBD3}"/>
              </a:ext>
            </a:extLst>
          </p:cNvPr>
          <p:cNvSpPr/>
          <p:nvPr/>
        </p:nvSpPr>
        <p:spPr>
          <a:xfrm>
            <a:off x="4855028" y="3352574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Third-Party Service</a:t>
            </a:r>
          </a:p>
        </p:txBody>
      </p:sp>
    </p:spTree>
    <p:extLst>
      <p:ext uri="{BB962C8B-B14F-4D97-AF65-F5344CB8AC3E}">
        <p14:creationId xmlns:p14="http://schemas.microsoft.com/office/powerpoint/2010/main" val="59098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3757-57F5-8969-123D-686FC6F5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D20C-12E6-E829-9F68-89BE2B3CD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Resetting Password.</a:t>
            </a:r>
          </a:p>
          <a:p>
            <a:r>
              <a:rPr lang="en-US" dirty="0"/>
              <a:t>Implementing the Token Logic</a:t>
            </a:r>
          </a:p>
          <a:p>
            <a:r>
              <a:rPr lang="en-US" dirty="0"/>
              <a:t>Creating the Token</a:t>
            </a:r>
          </a:p>
          <a:p>
            <a:r>
              <a:rPr lang="en-US" dirty="0"/>
              <a:t>Creating the Reset Password Form</a:t>
            </a:r>
          </a:p>
          <a:p>
            <a:r>
              <a:rPr lang="en-US" dirty="0"/>
              <a:t>Adding Logic to update the password</a:t>
            </a:r>
          </a:p>
          <a:p>
            <a:r>
              <a:rPr lang="en-US" dirty="0"/>
              <a:t>Adding Authorization</a:t>
            </a:r>
          </a:p>
          <a:p>
            <a:r>
              <a:rPr lang="en-US" dirty="0"/>
              <a:t>Adding Protection to Post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3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C40D-C229-4674-B252-0772A631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793343" cy="1325563"/>
          </a:xfrm>
        </p:spPr>
        <p:txBody>
          <a:bodyPr/>
          <a:lstStyle/>
          <a:p>
            <a:r>
              <a:rPr lang="en-US" dirty="0"/>
              <a:t>Password Resetting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132D-3D91-58FB-6E43-374DE01A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981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Password resetting has to be implemented in a way that prevents users from resetting random user accounts.</a:t>
            </a:r>
          </a:p>
          <a:p>
            <a:pPr marL="0" indent="0">
              <a:buNone/>
            </a:pPr>
            <a:r>
              <a:rPr lang="en-US" dirty="0"/>
              <a:t>Reset tokens have to be random unguessable and unique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9032F9-8F66-F873-ABAD-73A1C1108720}"/>
              </a:ext>
            </a:extLst>
          </p:cNvPr>
          <p:cNvSpPr txBox="1">
            <a:spLocks/>
          </p:cNvSpPr>
          <p:nvPr/>
        </p:nvSpPr>
        <p:spPr>
          <a:xfrm>
            <a:off x="7500258" y="365124"/>
            <a:ext cx="38535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Authorization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4A334A-9C14-794C-AA94-38C2506119B4}"/>
              </a:ext>
            </a:extLst>
          </p:cNvPr>
          <p:cNvSpPr txBox="1">
            <a:spLocks/>
          </p:cNvSpPr>
          <p:nvPr/>
        </p:nvSpPr>
        <p:spPr>
          <a:xfrm>
            <a:off x="6803570" y="1690687"/>
            <a:ext cx="47933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Authorization is an important part of pretty much every app.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 every authenticated user should be able to do everything.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Instead, we want to lock down access by restricting the permissions of our users.</a:t>
            </a:r>
          </a:p>
        </p:txBody>
      </p:sp>
    </p:spTree>
    <p:extLst>
      <p:ext uri="{BB962C8B-B14F-4D97-AF65-F5344CB8AC3E}">
        <p14:creationId xmlns:p14="http://schemas.microsoft.com/office/powerpoint/2010/main" val="29022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6831-9A32-EC4A-AAAB-DA1B50F7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584325"/>
            <a:ext cx="10515600" cy="1325563"/>
          </a:xfrm>
        </p:spPr>
        <p:txBody>
          <a:bodyPr/>
          <a:lstStyle/>
          <a:p>
            <a:r>
              <a:rPr lang="en-US" dirty="0"/>
              <a:t>Forms, User Input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330267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1AD6D8-4F23-6D53-1E0E-45BB9E3F8155}"/>
              </a:ext>
            </a:extLst>
          </p:cNvPr>
          <p:cNvSpPr/>
          <p:nvPr/>
        </p:nvSpPr>
        <p:spPr>
          <a:xfrm>
            <a:off x="4455886" y="290286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EA36E-FB2A-B928-CB36-3F9216510735}"/>
              </a:ext>
            </a:extLst>
          </p:cNvPr>
          <p:cNvSpPr/>
          <p:nvPr/>
        </p:nvSpPr>
        <p:spPr>
          <a:xfrm>
            <a:off x="4455886" y="1204686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&lt;form&gt;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900E8-532F-AC7F-478E-9ACB9AB0B89E}"/>
              </a:ext>
            </a:extLst>
          </p:cNvPr>
          <p:cNvSpPr/>
          <p:nvPr/>
        </p:nvSpPr>
        <p:spPr>
          <a:xfrm>
            <a:off x="4455886" y="2119086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5E729-FE8F-F68E-C18B-773069E6930D}"/>
              </a:ext>
            </a:extLst>
          </p:cNvPr>
          <p:cNvSpPr/>
          <p:nvPr/>
        </p:nvSpPr>
        <p:spPr>
          <a:xfrm>
            <a:off x="232228" y="2119086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Controller/Middleware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30BC80-2EFB-F101-20C3-314488C278DF}"/>
              </a:ext>
            </a:extLst>
          </p:cNvPr>
          <p:cNvCxnSpPr>
            <a:stCxn id="4" idx="2"/>
          </p:cNvCxnSpPr>
          <p:nvPr/>
        </p:nvCxnSpPr>
        <p:spPr>
          <a:xfrm>
            <a:off x="5675086" y="783771"/>
            <a:ext cx="0" cy="6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51AF3C-759C-C206-C059-2064E9813F42}"/>
              </a:ext>
            </a:extLst>
          </p:cNvPr>
          <p:cNvCxnSpPr>
            <a:stCxn id="6" idx="2"/>
          </p:cNvCxnSpPr>
          <p:nvPr/>
        </p:nvCxnSpPr>
        <p:spPr>
          <a:xfrm>
            <a:off x="5675086" y="1698171"/>
            <a:ext cx="0" cy="6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B026C95-125C-5A05-AFA8-8FBE5E2FE40F}"/>
              </a:ext>
            </a:extLst>
          </p:cNvPr>
          <p:cNvCxnSpPr>
            <a:stCxn id="7" idx="1"/>
          </p:cNvCxnSpPr>
          <p:nvPr/>
        </p:nvCxnSpPr>
        <p:spPr>
          <a:xfrm rot="10800000">
            <a:off x="2540000" y="2365829"/>
            <a:ext cx="191588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E653AA0-F8DC-6F0B-1D55-8A15E27C89C0}"/>
              </a:ext>
            </a:extLst>
          </p:cNvPr>
          <p:cNvCxnSpPr>
            <a:stCxn id="7" idx="3"/>
            <a:endCxn id="4" idx="3"/>
          </p:cNvCxnSpPr>
          <p:nvPr/>
        </p:nvCxnSpPr>
        <p:spPr>
          <a:xfrm flipV="1">
            <a:off x="6894286" y="537029"/>
            <a:ext cx="12700" cy="18288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C46755-4896-5FFA-A8A1-C874526D27B4}"/>
              </a:ext>
            </a:extLst>
          </p:cNvPr>
          <p:cNvSpPr txBox="1"/>
          <p:nvPr/>
        </p:nvSpPr>
        <p:spPr>
          <a:xfrm>
            <a:off x="7416800" y="1204686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Input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A26D93-A630-41F2-D188-15BD9481F1C4}"/>
              </a:ext>
            </a:extLst>
          </p:cNvPr>
          <p:cNvSpPr/>
          <p:nvPr/>
        </p:nvSpPr>
        <p:spPr>
          <a:xfrm>
            <a:off x="4455886" y="3182257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node code&gt; (Model)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37E6D0-76E8-D9FB-AD57-D4B2C0E88385}"/>
              </a:ext>
            </a:extLst>
          </p:cNvPr>
          <p:cNvSpPr/>
          <p:nvPr/>
        </p:nvSpPr>
        <p:spPr>
          <a:xfrm>
            <a:off x="4468586" y="4394201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Database/File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3268D4-DBB9-FAC5-A59E-4535FDE7B28A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5400000">
            <a:off x="5390243" y="2897414"/>
            <a:ext cx="5696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ABDFFD-189F-CA78-2745-33065F7CFD7C}"/>
              </a:ext>
            </a:extLst>
          </p:cNvPr>
          <p:cNvCxnSpPr>
            <a:stCxn id="19" idx="2"/>
          </p:cNvCxnSpPr>
          <p:nvPr/>
        </p:nvCxnSpPr>
        <p:spPr>
          <a:xfrm>
            <a:off x="5675086" y="3675742"/>
            <a:ext cx="0" cy="96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00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1AD6D8-4F23-6D53-1E0E-45BB9E3F8155}"/>
              </a:ext>
            </a:extLst>
          </p:cNvPr>
          <p:cNvSpPr/>
          <p:nvPr/>
        </p:nvSpPr>
        <p:spPr>
          <a:xfrm>
            <a:off x="4586514" y="1041396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UserInput</a:t>
            </a:r>
            <a:r>
              <a:rPr lang="en-US" dirty="0"/>
              <a:t> (Form Input)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EA36E-FB2A-B928-CB36-3F9216510735}"/>
              </a:ext>
            </a:extLst>
          </p:cNvPr>
          <p:cNvSpPr/>
          <p:nvPr/>
        </p:nvSpPr>
        <p:spPr>
          <a:xfrm>
            <a:off x="4449536" y="2478307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on Client-side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900E8-532F-AC7F-478E-9ACB9AB0B89E}"/>
              </a:ext>
            </a:extLst>
          </p:cNvPr>
          <p:cNvSpPr/>
          <p:nvPr/>
        </p:nvSpPr>
        <p:spPr>
          <a:xfrm>
            <a:off x="4586514" y="3759195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on Server-Side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30BC80-2EFB-F101-20C3-314488C278DF}"/>
              </a:ext>
            </a:extLst>
          </p:cNvPr>
          <p:cNvCxnSpPr>
            <a:stCxn id="4" idx="2"/>
          </p:cNvCxnSpPr>
          <p:nvPr/>
        </p:nvCxnSpPr>
        <p:spPr>
          <a:xfrm>
            <a:off x="5805714" y="1534881"/>
            <a:ext cx="0" cy="6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51AF3C-759C-C206-C059-2064E9813F42}"/>
              </a:ext>
            </a:extLst>
          </p:cNvPr>
          <p:cNvCxnSpPr>
            <a:stCxn id="6" idx="2"/>
          </p:cNvCxnSpPr>
          <p:nvPr/>
        </p:nvCxnSpPr>
        <p:spPr>
          <a:xfrm>
            <a:off x="5668736" y="2971792"/>
            <a:ext cx="0" cy="6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C46755-4896-5FFA-A8A1-C874526D27B4}"/>
              </a:ext>
            </a:extLst>
          </p:cNvPr>
          <p:cNvSpPr txBox="1"/>
          <p:nvPr/>
        </p:nvSpPr>
        <p:spPr>
          <a:xfrm>
            <a:off x="7416800" y="1204686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Input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A26D93-A630-41F2-D188-15BD9481F1C4}"/>
              </a:ext>
            </a:extLst>
          </p:cNvPr>
          <p:cNvSpPr/>
          <p:nvPr/>
        </p:nvSpPr>
        <p:spPr>
          <a:xfrm>
            <a:off x="4586514" y="4913083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37E6D0-76E8-D9FB-AD57-D4B2C0E88385}"/>
              </a:ext>
            </a:extLst>
          </p:cNvPr>
          <p:cNvSpPr/>
          <p:nvPr/>
        </p:nvSpPr>
        <p:spPr>
          <a:xfrm>
            <a:off x="4449536" y="6074229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Database/File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3268D4-DBB9-FAC5-A59E-4535FDE7B28A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5400000">
            <a:off x="5475513" y="4582881"/>
            <a:ext cx="66040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ABDFFD-189F-CA78-2745-33065F7CFD7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5668736" y="5406568"/>
            <a:ext cx="136978" cy="66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63074B5-AD96-34AF-0379-5E1A434C6E46}"/>
              </a:ext>
            </a:extLst>
          </p:cNvPr>
          <p:cNvSpPr/>
          <p:nvPr/>
        </p:nvSpPr>
        <p:spPr>
          <a:xfrm>
            <a:off x="8411936" y="6074229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Bulit-in Validation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5C00420-8F95-3252-5801-717880B47CD8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6887936" y="6320972"/>
            <a:ext cx="15240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0EA0A84-AB87-4353-FD0E-86B260927A0A}"/>
              </a:ext>
            </a:extLst>
          </p:cNvPr>
          <p:cNvSpPr/>
          <p:nvPr/>
        </p:nvSpPr>
        <p:spPr>
          <a:xfrm>
            <a:off x="8244113" y="2400295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Bulit-in Validation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9C23B7-217D-599C-8C2A-09CDBD17EE39}"/>
              </a:ext>
            </a:extLst>
          </p:cNvPr>
          <p:cNvSpPr/>
          <p:nvPr/>
        </p:nvSpPr>
        <p:spPr>
          <a:xfrm>
            <a:off x="8897256" y="563328"/>
            <a:ext cx="2438400" cy="72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Message + Keep old Input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B84E3B0-F063-19F7-0305-5790F54B69D4}"/>
              </a:ext>
            </a:extLst>
          </p:cNvPr>
          <p:cNvCxnSpPr>
            <a:stCxn id="6" idx="3"/>
            <a:endCxn id="21" idx="1"/>
          </p:cNvCxnSpPr>
          <p:nvPr/>
        </p:nvCxnSpPr>
        <p:spPr>
          <a:xfrm flipV="1">
            <a:off x="6887936" y="2647038"/>
            <a:ext cx="1356177" cy="78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229A5AA-FC59-CDBF-B373-7146F6E09424}"/>
              </a:ext>
            </a:extLst>
          </p:cNvPr>
          <p:cNvCxnSpPr>
            <a:endCxn id="27" idx="2"/>
          </p:cNvCxnSpPr>
          <p:nvPr/>
        </p:nvCxnSpPr>
        <p:spPr>
          <a:xfrm rot="5400000" flipH="1" flipV="1">
            <a:off x="9233807" y="1517646"/>
            <a:ext cx="1112156" cy="653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A20BF87-3C96-B15F-C594-C09873E59712}"/>
              </a:ext>
            </a:extLst>
          </p:cNvPr>
          <p:cNvSpPr/>
          <p:nvPr/>
        </p:nvSpPr>
        <p:spPr>
          <a:xfrm>
            <a:off x="8735559" y="4596482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Bulit-in Validation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B20BC0-7655-7BAE-9F2C-0C69F5EAC789}"/>
              </a:ext>
            </a:extLst>
          </p:cNvPr>
          <p:cNvCxnSpPr>
            <a:stCxn id="19" idx="3"/>
            <a:endCxn id="35" idx="1"/>
          </p:cNvCxnSpPr>
          <p:nvPr/>
        </p:nvCxnSpPr>
        <p:spPr>
          <a:xfrm flipV="1">
            <a:off x="7024914" y="4843225"/>
            <a:ext cx="1710645" cy="31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022C553-7F45-1232-EF5A-326CD45E0C6B}"/>
              </a:ext>
            </a:extLst>
          </p:cNvPr>
          <p:cNvCxnSpPr>
            <a:stCxn id="35" idx="0"/>
            <a:endCxn id="21" idx="2"/>
          </p:cNvCxnSpPr>
          <p:nvPr/>
        </p:nvCxnSpPr>
        <p:spPr>
          <a:xfrm rot="16200000" flipV="1">
            <a:off x="8857685" y="3499408"/>
            <a:ext cx="1702702" cy="491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096BF4A-A064-05EB-83C5-F26F028C73AD}"/>
              </a:ext>
            </a:extLst>
          </p:cNvPr>
          <p:cNvSpPr/>
          <p:nvPr/>
        </p:nvSpPr>
        <p:spPr>
          <a:xfrm rot="18901358">
            <a:off x="7866629" y="5708825"/>
            <a:ext cx="1059545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387467-50DD-1060-D46C-E903144BB9F3}"/>
              </a:ext>
            </a:extLst>
          </p:cNvPr>
          <p:cNvSpPr/>
          <p:nvPr/>
        </p:nvSpPr>
        <p:spPr>
          <a:xfrm rot="18901358">
            <a:off x="3932011" y="2099739"/>
            <a:ext cx="1059545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D2C81B-EA25-2FBD-A052-2C01C85860A5}"/>
              </a:ext>
            </a:extLst>
          </p:cNvPr>
          <p:cNvSpPr/>
          <p:nvPr/>
        </p:nvSpPr>
        <p:spPr>
          <a:xfrm rot="18901358">
            <a:off x="4056741" y="3511714"/>
            <a:ext cx="1059545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val="3742996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29F17D-2049-0526-CCC1-19B42F41F1ED}"/>
              </a:ext>
            </a:extLst>
          </p:cNvPr>
          <p:cNvSpPr txBox="1"/>
          <p:nvPr/>
        </p:nvSpPr>
        <p:spPr>
          <a:xfrm>
            <a:off x="406400" y="377372"/>
            <a:ext cx="547880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Express-validator</a:t>
            </a:r>
          </a:p>
          <a:p>
            <a:r>
              <a:rPr lang="en-US" sz="3200" dirty="0"/>
              <a:t>Setup &amp; Basic Validation</a:t>
            </a:r>
          </a:p>
          <a:p>
            <a:r>
              <a:rPr lang="en-US" sz="3200" dirty="0"/>
              <a:t>Using validation error messages</a:t>
            </a:r>
          </a:p>
          <a:p>
            <a:r>
              <a:rPr lang="en-US" sz="3200" dirty="0"/>
              <a:t>Bulit-in &amp; custom Validators</a:t>
            </a:r>
          </a:p>
          <a:p>
            <a:r>
              <a:rPr lang="en-US" sz="3200" dirty="0"/>
              <a:t>More Validators</a:t>
            </a:r>
          </a:p>
          <a:p>
            <a:r>
              <a:rPr lang="en-US" sz="3200" dirty="0"/>
              <a:t>Checking for field equality</a:t>
            </a:r>
          </a:p>
          <a:p>
            <a:r>
              <a:rPr lang="en-US" sz="3200" dirty="0"/>
              <a:t>Adding Async Validation</a:t>
            </a:r>
          </a:p>
          <a:p>
            <a:r>
              <a:rPr lang="en-US" sz="3200" dirty="0"/>
              <a:t>Keeping user input</a:t>
            </a:r>
          </a:p>
          <a:p>
            <a:r>
              <a:rPr lang="en-US" sz="3200" dirty="0"/>
              <a:t>Adding conditional </a:t>
            </a:r>
            <a:r>
              <a:rPr lang="en-US" sz="3200" dirty="0" err="1"/>
              <a:t>css</a:t>
            </a:r>
            <a:r>
              <a:rPr lang="en-US" sz="3200" dirty="0"/>
              <a:t> classes</a:t>
            </a:r>
          </a:p>
          <a:p>
            <a:r>
              <a:rPr lang="en-US" sz="3200" dirty="0"/>
              <a:t>Adding validation to login</a:t>
            </a:r>
          </a:p>
          <a:p>
            <a:r>
              <a:rPr lang="en-US" sz="3200" dirty="0"/>
              <a:t>Sanitizing Data</a:t>
            </a:r>
          </a:p>
        </p:txBody>
      </p:sp>
    </p:spTree>
    <p:extLst>
      <p:ext uri="{BB962C8B-B14F-4D97-AF65-F5344CB8AC3E}">
        <p14:creationId xmlns:p14="http://schemas.microsoft.com/office/powerpoint/2010/main" val="91612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C1DD-0E3B-4F2C-D438-91BA1980C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184"/>
            <a:ext cx="10515600" cy="5847779"/>
          </a:xfrm>
        </p:spPr>
        <p:txBody>
          <a:bodyPr/>
          <a:lstStyle/>
          <a:p>
            <a:r>
              <a:rPr lang="en-US" dirty="0" err="1"/>
              <a:t>Sanitzing</a:t>
            </a:r>
            <a:r>
              <a:rPr lang="en-US" dirty="0"/>
              <a:t> Data</a:t>
            </a:r>
          </a:p>
          <a:p>
            <a:r>
              <a:rPr lang="en-US" dirty="0"/>
              <a:t>Validating Product Addition</a:t>
            </a:r>
          </a:p>
        </p:txBody>
      </p:sp>
    </p:spTree>
    <p:extLst>
      <p:ext uri="{BB962C8B-B14F-4D97-AF65-F5344CB8AC3E}">
        <p14:creationId xmlns:p14="http://schemas.microsoft.com/office/powerpoint/2010/main" val="3887267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93D2-4E9F-1C3E-99FD-EC71F0A3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 Handling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530B9-9295-589D-ABD3-0314E760240A}"/>
              </a:ext>
            </a:extLst>
          </p:cNvPr>
          <p:cNvSpPr/>
          <p:nvPr/>
        </p:nvSpPr>
        <p:spPr>
          <a:xfrm>
            <a:off x="711200" y="1828800"/>
            <a:ext cx="2960914" cy="6966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Technical/Network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15148A-EC10-F254-0478-13BF6ECED7C1}"/>
              </a:ext>
            </a:extLst>
          </p:cNvPr>
          <p:cNvSpPr/>
          <p:nvPr/>
        </p:nvSpPr>
        <p:spPr>
          <a:xfrm>
            <a:off x="4499428" y="1864860"/>
            <a:ext cx="2960914" cy="69668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“Expected”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AE9DEF-9F0C-1B23-C87B-DE087BEA13B0}"/>
              </a:ext>
            </a:extLst>
          </p:cNvPr>
          <p:cNvSpPr/>
          <p:nvPr/>
        </p:nvSpPr>
        <p:spPr>
          <a:xfrm>
            <a:off x="8287657" y="1864860"/>
            <a:ext cx="2960914" cy="69668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Bugs/ Logical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2677C-B5A9-289D-E2AC-FBD09FCCBDEC}"/>
              </a:ext>
            </a:extLst>
          </p:cNvPr>
          <p:cNvSpPr/>
          <p:nvPr/>
        </p:nvSpPr>
        <p:spPr>
          <a:xfrm>
            <a:off x="711200" y="3080657"/>
            <a:ext cx="2960914" cy="6966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MongoDB server is down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ED95A-1692-DABC-4BA8-D6EBBB4A8940}"/>
              </a:ext>
            </a:extLst>
          </p:cNvPr>
          <p:cNvSpPr/>
          <p:nvPr/>
        </p:nvSpPr>
        <p:spPr>
          <a:xfrm>
            <a:off x="4499428" y="3124200"/>
            <a:ext cx="2960914" cy="6966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File can’t be read, database operation fails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7C5124-9BE8-D1D6-FB41-8482E5A0CEED}"/>
              </a:ext>
            </a:extLst>
          </p:cNvPr>
          <p:cNvSpPr/>
          <p:nvPr/>
        </p:nvSpPr>
        <p:spPr>
          <a:xfrm>
            <a:off x="8287656" y="3080657"/>
            <a:ext cx="2960914" cy="6966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User object used when it doesn't exist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E9C5D4-5D61-5E13-D2E9-4603C25BD747}"/>
              </a:ext>
            </a:extLst>
          </p:cNvPr>
          <p:cNvSpPr/>
          <p:nvPr/>
        </p:nvSpPr>
        <p:spPr>
          <a:xfrm>
            <a:off x="711200" y="4212771"/>
            <a:ext cx="2960914" cy="6966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error page to user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6E0E88-6F05-BD7A-2D5C-CED2AD8612A5}"/>
              </a:ext>
            </a:extLst>
          </p:cNvPr>
          <p:cNvSpPr/>
          <p:nvPr/>
        </p:nvSpPr>
        <p:spPr>
          <a:xfrm>
            <a:off x="4499428" y="4212771"/>
            <a:ext cx="2960914" cy="6966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 user, possibly retry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6FA477-AB77-C1BB-462E-3B4A3FF8E125}"/>
              </a:ext>
            </a:extLst>
          </p:cNvPr>
          <p:cNvSpPr/>
          <p:nvPr/>
        </p:nvSpPr>
        <p:spPr>
          <a:xfrm>
            <a:off x="8287656" y="4212771"/>
            <a:ext cx="2960914" cy="6966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 during development!</a:t>
            </a:r>
          </a:p>
        </p:txBody>
      </p:sp>
    </p:spTree>
    <p:extLst>
      <p:ext uri="{BB962C8B-B14F-4D97-AF65-F5344CB8AC3E}">
        <p14:creationId xmlns:p14="http://schemas.microsoft.com/office/powerpoint/2010/main" val="3049213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13F2-508E-0745-1E9B-F7F32FF1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Working with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4268F8-C403-B26D-3C27-9349AA0B4804}"/>
              </a:ext>
            </a:extLst>
          </p:cNvPr>
          <p:cNvSpPr/>
          <p:nvPr/>
        </p:nvSpPr>
        <p:spPr>
          <a:xfrm>
            <a:off x="1689100" y="1357084"/>
            <a:ext cx="2746829" cy="5878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is thrown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08877-19D4-BDEB-056C-040A18142FAF}"/>
              </a:ext>
            </a:extLst>
          </p:cNvPr>
          <p:cNvSpPr/>
          <p:nvPr/>
        </p:nvSpPr>
        <p:spPr>
          <a:xfrm>
            <a:off x="7756072" y="1357084"/>
            <a:ext cx="2746829" cy="5878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No Error is thrown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57C3DA-683C-E489-3A25-15FF1816D580}"/>
              </a:ext>
            </a:extLst>
          </p:cNvPr>
          <p:cNvSpPr/>
          <p:nvPr/>
        </p:nvSpPr>
        <p:spPr>
          <a:xfrm>
            <a:off x="315685" y="2489192"/>
            <a:ext cx="2746829" cy="5878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Synchronous Code: </a:t>
            </a:r>
          </a:p>
          <a:p>
            <a:pPr algn="ctr"/>
            <a:r>
              <a:rPr lang="en-US" dirty="0"/>
              <a:t>try-catch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B0ABB-C246-C5B5-F301-53D777D6FE1E}"/>
              </a:ext>
            </a:extLst>
          </p:cNvPr>
          <p:cNvSpPr/>
          <p:nvPr/>
        </p:nvSpPr>
        <p:spPr>
          <a:xfrm>
            <a:off x="4040414" y="2467425"/>
            <a:ext cx="2746829" cy="5878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 Code:</a:t>
            </a:r>
          </a:p>
          <a:p>
            <a:pPr algn="ctr"/>
            <a:r>
              <a:rPr lang="en-US" dirty="0"/>
              <a:t>Then()-catch()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DA7AC-1599-5D1D-4471-859FF421954F}"/>
              </a:ext>
            </a:extLst>
          </p:cNvPr>
          <p:cNvSpPr/>
          <p:nvPr/>
        </p:nvSpPr>
        <p:spPr>
          <a:xfrm>
            <a:off x="7765143" y="2576282"/>
            <a:ext cx="2746829" cy="5878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Values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086D3-DFFD-5A6E-A54E-E3906660BE68}"/>
              </a:ext>
            </a:extLst>
          </p:cNvPr>
          <p:cNvSpPr/>
          <p:nvPr/>
        </p:nvSpPr>
        <p:spPr>
          <a:xfrm>
            <a:off x="315685" y="3751943"/>
            <a:ext cx="6471558" cy="348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5986E-3FF2-7C63-26B9-FFD21FE2D312}"/>
              </a:ext>
            </a:extLst>
          </p:cNvPr>
          <p:cNvSpPr/>
          <p:nvPr/>
        </p:nvSpPr>
        <p:spPr>
          <a:xfrm>
            <a:off x="315685" y="4535712"/>
            <a:ext cx="2746829" cy="5878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handle error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028148-AA58-5247-2EDF-457AA699CC5D}"/>
              </a:ext>
            </a:extLst>
          </p:cNvPr>
          <p:cNvSpPr/>
          <p:nvPr/>
        </p:nvSpPr>
        <p:spPr>
          <a:xfrm>
            <a:off x="4040414" y="4503059"/>
            <a:ext cx="2746829" cy="5878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Express error handling function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F93766-DDFB-65D7-313E-F3427B360D74}"/>
              </a:ext>
            </a:extLst>
          </p:cNvPr>
          <p:cNvSpPr/>
          <p:nvPr/>
        </p:nvSpPr>
        <p:spPr>
          <a:xfrm>
            <a:off x="7306130" y="4535712"/>
            <a:ext cx="1504042" cy="5878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Throw error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3B247-0928-D9C9-AD6B-943A6AE5CF36}"/>
              </a:ext>
            </a:extLst>
          </p:cNvPr>
          <p:cNvSpPr/>
          <p:nvPr/>
        </p:nvSpPr>
        <p:spPr>
          <a:xfrm>
            <a:off x="10072915" y="4546597"/>
            <a:ext cx="1872344" cy="5878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handle</a:t>
            </a:r>
            <a:br>
              <a:rPr lang="en-US" dirty="0"/>
            </a:br>
            <a:r>
              <a:rPr lang="en-US" dirty="0"/>
              <a:t>“error”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BABB36F-19CA-4B01-4945-E01C84BB2477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2103669" y="1530346"/>
            <a:ext cx="544278" cy="1373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ECFE472-13F2-D187-2DC1-BDF0240B36B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3976917" y="1030512"/>
            <a:ext cx="522511" cy="2351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E61554E-8B29-60D3-4973-303C96A0E5A3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16200000" flipH="1">
            <a:off x="2282822" y="2483300"/>
            <a:ext cx="674921" cy="1862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E84A740-EB58-919D-34D5-13C82492B9E6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5400000">
            <a:off x="4134303" y="2472417"/>
            <a:ext cx="696688" cy="1862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F868DF0-EA32-AD57-0708-4BB4DB6A2F5D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2402569" y="3386817"/>
            <a:ext cx="435426" cy="1862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5034206-5917-6F80-5D65-B409E5D0289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16200000" flipH="1">
            <a:off x="4281260" y="3370489"/>
            <a:ext cx="402773" cy="1862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42B67C9-3D8F-1BEE-4DBF-265E6BA48233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8818338" y="2256062"/>
            <a:ext cx="631368" cy="90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79A81CA-3D5D-5100-39E7-D39EE1A7C45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rot="5400000">
            <a:off x="7912555" y="3309709"/>
            <a:ext cx="1371600" cy="10804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2C950A3-3BCA-84E5-754F-B93F84200269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rot="16200000" flipH="1">
            <a:off x="9382580" y="2920089"/>
            <a:ext cx="1382485" cy="1870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F521836-D230-CD7B-CBD9-5196CD95A25B}"/>
              </a:ext>
            </a:extLst>
          </p:cNvPr>
          <p:cNvSpPr/>
          <p:nvPr/>
        </p:nvSpPr>
        <p:spPr>
          <a:xfrm>
            <a:off x="315685" y="5515429"/>
            <a:ext cx="11760201" cy="1153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00609C-16B0-A473-5F28-D73DDB893B6B}"/>
              </a:ext>
            </a:extLst>
          </p:cNvPr>
          <p:cNvSpPr/>
          <p:nvPr/>
        </p:nvSpPr>
        <p:spPr>
          <a:xfrm>
            <a:off x="685799" y="5754909"/>
            <a:ext cx="2746829" cy="5878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page(e.g. 404 page)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511E24-F3EB-824A-40AB-303F17089868}"/>
              </a:ext>
            </a:extLst>
          </p:cNvPr>
          <p:cNvSpPr/>
          <p:nvPr/>
        </p:nvSpPr>
        <p:spPr>
          <a:xfrm>
            <a:off x="4722585" y="5765793"/>
            <a:ext cx="2746829" cy="5878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Intended Page/Response with error information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E6F5D3-FF58-89DC-D792-757DC31DA69A}"/>
              </a:ext>
            </a:extLst>
          </p:cNvPr>
          <p:cNvSpPr/>
          <p:nvPr/>
        </p:nvSpPr>
        <p:spPr>
          <a:xfrm>
            <a:off x="8598355" y="5776683"/>
            <a:ext cx="2746829" cy="5878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46077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Creating the Login Form.</a:t>
            </a:r>
          </a:p>
          <a:p>
            <a:pPr marL="514350" indent="-514350">
              <a:buAutoNum type="arabicParenR"/>
            </a:pPr>
            <a:r>
              <a:rPr lang="en-US" dirty="0"/>
              <a:t>Adding request driven login solution.</a:t>
            </a:r>
          </a:p>
          <a:p>
            <a:pPr marL="514350" indent="-514350">
              <a:buAutoNum type="arabicParenR"/>
            </a:pPr>
            <a:r>
              <a:rPr lang="en-US" dirty="0"/>
              <a:t>Setting a Cookie.</a:t>
            </a:r>
          </a:p>
          <a:p>
            <a:pPr marL="514350" indent="-514350">
              <a:buAutoNum type="arabicParenR"/>
            </a:pPr>
            <a:r>
              <a:rPr lang="en-US" dirty="0"/>
              <a:t>Manipulating Cookies.</a:t>
            </a:r>
          </a:p>
          <a:p>
            <a:pPr marL="514350" indent="-514350">
              <a:buAutoNum type="arabicParenR"/>
            </a:pPr>
            <a:r>
              <a:rPr lang="en-US" dirty="0"/>
              <a:t>Configuring Cookies.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23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E99A2-5360-DC80-DBD7-B35B3AE54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543"/>
            <a:ext cx="10515600" cy="5625420"/>
          </a:xfrm>
        </p:spPr>
        <p:txBody>
          <a:bodyPr/>
          <a:lstStyle/>
          <a:p>
            <a:r>
              <a:rPr lang="en-US" dirty="0"/>
              <a:t>Errors - Some Theory</a:t>
            </a:r>
          </a:p>
          <a:p>
            <a:r>
              <a:rPr lang="en-US" dirty="0"/>
              <a:t>Returning Error Pages </a:t>
            </a:r>
          </a:p>
          <a:p>
            <a:r>
              <a:rPr lang="en-US" dirty="0"/>
              <a:t>Using the express.js error handling middleware</a:t>
            </a:r>
          </a:p>
          <a:p>
            <a:r>
              <a:rPr lang="en-US" dirty="0"/>
              <a:t>updating the App</a:t>
            </a:r>
          </a:p>
          <a:p>
            <a:r>
              <a:rPr lang="en-US" dirty="0"/>
              <a:t>Using error handling middleware correct.</a:t>
            </a:r>
          </a:p>
          <a:p>
            <a:r>
              <a:rPr lang="en-US" dirty="0"/>
              <a:t>Status Codes</a:t>
            </a:r>
          </a:p>
        </p:txBody>
      </p:sp>
    </p:spTree>
    <p:extLst>
      <p:ext uri="{BB962C8B-B14F-4D97-AF65-F5344CB8AC3E}">
        <p14:creationId xmlns:p14="http://schemas.microsoft.com/office/powerpoint/2010/main" val="926504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D7F0-1C74-B37F-6998-903B1D7F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Errors &amp; http response codes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027F69-A46E-B09A-FA08-3A8181E04834}"/>
              </a:ext>
            </a:extLst>
          </p:cNvPr>
          <p:cNvSpPr/>
          <p:nvPr/>
        </p:nvSpPr>
        <p:spPr>
          <a:xfrm>
            <a:off x="449943" y="1208314"/>
            <a:ext cx="25690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2xx(Success)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B103E7-7E9C-B2CA-FA92-CE9A0F53636B}"/>
              </a:ext>
            </a:extLst>
          </p:cNvPr>
          <p:cNvSpPr/>
          <p:nvPr/>
        </p:nvSpPr>
        <p:spPr>
          <a:xfrm>
            <a:off x="449943" y="2394855"/>
            <a:ext cx="25690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3xx(Redirect)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F287D-51DF-7FC8-44CC-B436B11D6C09}"/>
              </a:ext>
            </a:extLst>
          </p:cNvPr>
          <p:cNvSpPr/>
          <p:nvPr/>
        </p:nvSpPr>
        <p:spPr>
          <a:xfrm>
            <a:off x="449943" y="3081563"/>
            <a:ext cx="25690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4xx(Client-side error)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9D903-18C0-0918-3820-BC913E0AA907}"/>
              </a:ext>
            </a:extLst>
          </p:cNvPr>
          <p:cNvSpPr/>
          <p:nvPr/>
        </p:nvSpPr>
        <p:spPr>
          <a:xfrm>
            <a:off x="449943" y="5693228"/>
            <a:ext cx="25690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5xx(Server-side error)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DC32CE-2EC0-899C-208F-6B998CB994D9}"/>
              </a:ext>
            </a:extLst>
          </p:cNvPr>
          <p:cNvSpPr/>
          <p:nvPr/>
        </p:nvSpPr>
        <p:spPr>
          <a:xfrm>
            <a:off x="3693887" y="1839684"/>
            <a:ext cx="25690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D5E04-4EA5-3D22-5CBC-997DCF257635}"/>
              </a:ext>
            </a:extLst>
          </p:cNvPr>
          <p:cNvSpPr/>
          <p:nvPr/>
        </p:nvSpPr>
        <p:spPr>
          <a:xfrm>
            <a:off x="3693887" y="1184728"/>
            <a:ext cx="25690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8F46B1-B9D8-0EAB-7850-57E2461BF280}"/>
              </a:ext>
            </a:extLst>
          </p:cNvPr>
          <p:cNvSpPr/>
          <p:nvPr/>
        </p:nvSpPr>
        <p:spPr>
          <a:xfrm>
            <a:off x="3693887" y="2459263"/>
            <a:ext cx="25690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24132-80C3-F787-2BB6-A7A92EB554E8}"/>
              </a:ext>
            </a:extLst>
          </p:cNvPr>
          <p:cNvSpPr/>
          <p:nvPr/>
        </p:nvSpPr>
        <p:spPr>
          <a:xfrm>
            <a:off x="3693887" y="3081562"/>
            <a:ext cx="25690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B819D2-61D8-3CE1-A608-8E54E26D2345}"/>
              </a:ext>
            </a:extLst>
          </p:cNvPr>
          <p:cNvSpPr/>
          <p:nvPr/>
        </p:nvSpPr>
        <p:spPr>
          <a:xfrm>
            <a:off x="3693887" y="3703861"/>
            <a:ext cx="25690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922BA3-948E-B692-4467-20C8D90EEE03}"/>
              </a:ext>
            </a:extLst>
          </p:cNvPr>
          <p:cNvSpPr/>
          <p:nvPr/>
        </p:nvSpPr>
        <p:spPr>
          <a:xfrm>
            <a:off x="3693887" y="4274910"/>
            <a:ext cx="25690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89137C-41AA-66B1-5560-1ECDC2CB986E}"/>
              </a:ext>
            </a:extLst>
          </p:cNvPr>
          <p:cNvSpPr/>
          <p:nvPr/>
        </p:nvSpPr>
        <p:spPr>
          <a:xfrm>
            <a:off x="3693887" y="5001986"/>
            <a:ext cx="25690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66830-CBA7-F851-9C86-43FD3FE0A4DE}"/>
              </a:ext>
            </a:extLst>
          </p:cNvPr>
          <p:cNvSpPr/>
          <p:nvPr/>
        </p:nvSpPr>
        <p:spPr>
          <a:xfrm>
            <a:off x="3693887" y="5673272"/>
            <a:ext cx="25690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182A91-6E60-DF8D-D438-9AA269B1D416}"/>
              </a:ext>
            </a:extLst>
          </p:cNvPr>
          <p:cNvSpPr/>
          <p:nvPr/>
        </p:nvSpPr>
        <p:spPr>
          <a:xfrm>
            <a:off x="7133773" y="1866898"/>
            <a:ext cx="25690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Success, resource created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F4E086-C29A-846E-93D8-A9A74678DB33}"/>
              </a:ext>
            </a:extLst>
          </p:cNvPr>
          <p:cNvSpPr/>
          <p:nvPr/>
        </p:nvSpPr>
        <p:spPr>
          <a:xfrm>
            <a:off x="7133773" y="1211942"/>
            <a:ext cx="25690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 succeeded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827CC6-83AA-8D2B-5F51-84A3E599E5EA}"/>
              </a:ext>
            </a:extLst>
          </p:cNvPr>
          <p:cNvSpPr/>
          <p:nvPr/>
        </p:nvSpPr>
        <p:spPr>
          <a:xfrm>
            <a:off x="7133773" y="2486477"/>
            <a:ext cx="25690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Moved permanently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28C03F-0916-45EC-A296-764E43E47F90}"/>
              </a:ext>
            </a:extLst>
          </p:cNvPr>
          <p:cNvSpPr/>
          <p:nvPr/>
        </p:nvSpPr>
        <p:spPr>
          <a:xfrm>
            <a:off x="7133773" y="3108776"/>
            <a:ext cx="25690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authenticated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EC5DBA-9CDE-7983-1A2D-A46865661EB3}"/>
              </a:ext>
            </a:extLst>
          </p:cNvPr>
          <p:cNvSpPr/>
          <p:nvPr/>
        </p:nvSpPr>
        <p:spPr>
          <a:xfrm>
            <a:off x="7133773" y="3731075"/>
            <a:ext cx="25690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authorized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F7B393-847E-DADE-F96C-267A5B6B097F}"/>
              </a:ext>
            </a:extLst>
          </p:cNvPr>
          <p:cNvSpPr/>
          <p:nvPr/>
        </p:nvSpPr>
        <p:spPr>
          <a:xfrm>
            <a:off x="7133773" y="4302124"/>
            <a:ext cx="25690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found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4DFD30-94B5-90F9-3648-1D55CA4B4A66}"/>
              </a:ext>
            </a:extLst>
          </p:cNvPr>
          <p:cNvSpPr/>
          <p:nvPr/>
        </p:nvSpPr>
        <p:spPr>
          <a:xfrm>
            <a:off x="7133773" y="5029200"/>
            <a:ext cx="25690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 Input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276F24-D1AE-5591-CA56-03FDD33FE9B1}"/>
              </a:ext>
            </a:extLst>
          </p:cNvPr>
          <p:cNvSpPr/>
          <p:nvPr/>
        </p:nvSpPr>
        <p:spPr>
          <a:xfrm>
            <a:off x="7133773" y="5700486"/>
            <a:ext cx="25690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 error</a:t>
            </a:r>
          </a:p>
        </p:txBody>
      </p:sp>
    </p:spTree>
    <p:extLst>
      <p:ext uri="{BB962C8B-B14F-4D97-AF65-F5344CB8AC3E}">
        <p14:creationId xmlns:p14="http://schemas.microsoft.com/office/powerpoint/2010/main" val="3470940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AE5C-01BB-3873-3C54-8BC971BB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19B5-D687-D00F-52E4-B85F3DDFD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8143" cy="7288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Types of Errors &amp; Handling Errors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96A626-F6D9-404C-B8D6-356730D8D832}"/>
              </a:ext>
            </a:extLst>
          </p:cNvPr>
          <p:cNvSpPr txBox="1">
            <a:spLocks/>
          </p:cNvSpPr>
          <p:nvPr/>
        </p:nvSpPr>
        <p:spPr>
          <a:xfrm>
            <a:off x="1070428" y="2293257"/>
            <a:ext cx="5098143" cy="41996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differentiate between different types of errors – technical errors( which are thrown) and “Expected errors” ( e.g. invalid user input)</a:t>
            </a:r>
          </a:p>
          <a:p>
            <a:r>
              <a:rPr lang="en-US" dirty="0"/>
              <a:t>Error handling can be done with custom if-checks, try-catch, then()-catch() etc.</a:t>
            </a:r>
          </a:p>
          <a:p>
            <a:r>
              <a:rPr lang="en-US" dirty="0"/>
              <a:t>We can use the Express error handling middleware to handle all unhandled errors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1208A9-FE61-E4FF-5E65-1F7A80C54E22}"/>
              </a:ext>
            </a:extLst>
          </p:cNvPr>
          <p:cNvSpPr txBox="1">
            <a:spLocks/>
          </p:cNvSpPr>
          <p:nvPr/>
        </p:nvSpPr>
        <p:spPr>
          <a:xfrm>
            <a:off x="6607629" y="1825625"/>
            <a:ext cx="5098143" cy="72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Errors &amp; Status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EE203-9E24-073F-92D0-4BB16A22DFC3}"/>
              </a:ext>
            </a:extLst>
          </p:cNvPr>
          <p:cNvSpPr txBox="1">
            <a:spLocks/>
          </p:cNvSpPr>
          <p:nvPr/>
        </p:nvSpPr>
        <p:spPr>
          <a:xfrm>
            <a:off x="6839857" y="2293257"/>
            <a:ext cx="5098143" cy="4199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returning responses, it can make sense to also set an appropriate Http status code – this lets the browser know what went wrong.</a:t>
            </a:r>
          </a:p>
          <a:p>
            <a:r>
              <a:rPr lang="en-US" dirty="0"/>
              <a:t>We got success (2xx), redirect(3xx),client-side errors(4xx) and server-side errors (5xx) codes to choose from</a:t>
            </a:r>
          </a:p>
          <a:p>
            <a:r>
              <a:rPr lang="en-US" dirty="0"/>
              <a:t>Setting status codes does NOT mean that the response is incomplete or the app crashed!</a:t>
            </a:r>
          </a:p>
        </p:txBody>
      </p:sp>
    </p:spTree>
    <p:extLst>
      <p:ext uri="{BB962C8B-B14F-4D97-AF65-F5344CB8AC3E}">
        <p14:creationId xmlns:p14="http://schemas.microsoft.com/office/powerpoint/2010/main" val="7717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9291-790E-2E08-A278-B9335708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127351"/>
          </a:xfrm>
        </p:spPr>
        <p:txBody>
          <a:bodyPr/>
          <a:lstStyle/>
          <a:p>
            <a:r>
              <a:rPr lang="en-US" dirty="0"/>
              <a:t>What’s a Session?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9170-CE85-C30A-355F-EFE59E9A2D8E}"/>
              </a:ext>
            </a:extLst>
          </p:cNvPr>
          <p:cNvSpPr/>
          <p:nvPr/>
        </p:nvSpPr>
        <p:spPr>
          <a:xfrm>
            <a:off x="3897086" y="1422400"/>
            <a:ext cx="4397828" cy="7402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Cookies are stored on the client-side!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F28EB-1285-5C76-0975-B10F488418ED}"/>
              </a:ext>
            </a:extLst>
          </p:cNvPr>
          <p:cNvSpPr/>
          <p:nvPr/>
        </p:nvSpPr>
        <p:spPr>
          <a:xfrm>
            <a:off x="3897086" y="2663372"/>
            <a:ext cx="4397828" cy="740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0BE8-A5E6-E26F-1003-0D2A4A10B42F}"/>
              </a:ext>
            </a:extLst>
          </p:cNvPr>
          <p:cNvSpPr/>
          <p:nvPr/>
        </p:nvSpPr>
        <p:spPr>
          <a:xfrm>
            <a:off x="3897086" y="3947886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31282-3726-8AA9-E658-2F53D8278F7D}"/>
              </a:ext>
            </a:extLst>
          </p:cNvPr>
          <p:cNvSpPr/>
          <p:nvPr/>
        </p:nvSpPr>
        <p:spPr>
          <a:xfrm>
            <a:off x="3897086" y="5602515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F2E88-C145-32B0-EF75-898C6E4E19AF}"/>
              </a:ext>
            </a:extLst>
          </p:cNvPr>
          <p:cNvSpPr/>
          <p:nvPr/>
        </p:nvSpPr>
        <p:spPr>
          <a:xfrm>
            <a:off x="9209315" y="3824516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D51BE9-BC38-B74F-F748-9D458BB20B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3403600"/>
            <a:ext cx="0" cy="5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D24EC-3E15-407F-DB3F-A27D9C6A94B7}"/>
              </a:ext>
            </a:extLst>
          </p:cNvPr>
          <p:cNvCxnSpPr>
            <a:endCxn id="7" idx="0"/>
          </p:cNvCxnSpPr>
          <p:nvPr/>
        </p:nvCxnSpPr>
        <p:spPr>
          <a:xfrm>
            <a:off x="6096000" y="4564744"/>
            <a:ext cx="0" cy="103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C6C4A-C9C4-C01C-8091-FC9A5A6657FF}"/>
              </a:ext>
            </a:extLst>
          </p:cNvPr>
          <p:cNvCxnSpPr>
            <a:endCxn id="8" idx="1"/>
          </p:cNvCxnSpPr>
          <p:nvPr/>
        </p:nvCxnSpPr>
        <p:spPr>
          <a:xfrm>
            <a:off x="8294914" y="4194630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B51C7F-4A08-FBF2-AD6F-33232E402169}"/>
              </a:ext>
            </a:extLst>
          </p:cNvPr>
          <p:cNvSpPr txBox="1"/>
          <p:nvPr/>
        </p:nvSpPr>
        <p:spPr>
          <a:xfrm>
            <a:off x="8723083" y="4934857"/>
            <a:ext cx="175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9E4C08-4CB0-2060-B9CC-43EF9AB46CAD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8294914" y="4564744"/>
            <a:ext cx="2129973" cy="1407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4CC6D03-75F7-39E2-3498-B06216D9BB42}"/>
              </a:ext>
            </a:extLst>
          </p:cNvPr>
          <p:cNvSpPr/>
          <p:nvPr/>
        </p:nvSpPr>
        <p:spPr>
          <a:xfrm>
            <a:off x="9278255" y="5787572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06A9AF-629D-9C92-5E46-EE3F3CCF3B1A}"/>
              </a:ext>
            </a:extLst>
          </p:cNvPr>
          <p:cNvSpPr/>
          <p:nvPr/>
        </p:nvSpPr>
        <p:spPr>
          <a:xfrm>
            <a:off x="493486" y="5787572"/>
            <a:ext cx="2656114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07783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Initializing the Session Middleware.</a:t>
            </a:r>
          </a:p>
          <a:p>
            <a:pPr marL="514350" indent="-514350">
              <a:buAutoNum type="arabicParenR"/>
            </a:pPr>
            <a:r>
              <a:rPr lang="en-US" dirty="0"/>
              <a:t>Using the Session Middleware.</a:t>
            </a:r>
          </a:p>
          <a:p>
            <a:pPr marL="514350" indent="-514350">
              <a:buAutoNum type="arabicParenR"/>
            </a:pPr>
            <a:r>
              <a:rPr lang="en-US" dirty="0"/>
              <a:t>Using MongoDB to store Sessions. Connect-</a:t>
            </a:r>
            <a:r>
              <a:rPr lang="en-US" dirty="0" err="1"/>
              <a:t>mongodb</a:t>
            </a:r>
            <a:r>
              <a:rPr lang="en-US" dirty="0"/>
              <a:t>-session.</a:t>
            </a:r>
          </a:p>
          <a:p>
            <a:pPr marL="514350" indent="-514350">
              <a:buAutoNum type="arabicParenR"/>
            </a:pPr>
            <a:r>
              <a:rPr lang="en-US" dirty="0"/>
              <a:t>Deleting a Cookie.</a:t>
            </a:r>
          </a:p>
          <a:p>
            <a:pPr marL="514350" indent="-514350">
              <a:buAutoNum type="arabicParenR"/>
            </a:pPr>
            <a:r>
              <a:rPr lang="en-US" dirty="0" err="1"/>
              <a:t>Order,cart</a:t>
            </a:r>
            <a:r>
              <a:rPr lang="en-US" dirty="0"/>
              <a:t> in Auth.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3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2A57-5D7A-ED41-26BE-4F409695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54600-FD6C-06D0-E1E8-D140449B58FE}"/>
              </a:ext>
            </a:extLst>
          </p:cNvPr>
          <p:cNvSpPr txBox="1"/>
          <p:nvPr/>
        </p:nvSpPr>
        <p:spPr>
          <a:xfrm>
            <a:off x="1364343" y="1944914"/>
            <a:ext cx="9912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storing data on the client (browser)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store sensitive data here! It can be viewed + manipulated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Cookies can be configured to expire when the browser is closed or certain age/expiry date is reached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together with sessions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1F5F9-18CD-45D8-7FF7-3C0D53F4A0AD}"/>
              </a:ext>
            </a:extLst>
          </p:cNvPr>
          <p:cNvSpPr txBox="1"/>
          <p:nvPr/>
        </p:nvSpPr>
        <p:spPr>
          <a:xfrm>
            <a:off x="1494971" y="3860800"/>
            <a:ext cx="71370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Stored on the server, NOT on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</a:t>
            </a:r>
            <a:r>
              <a:rPr lang="en-US" dirty="0" err="1"/>
              <a:t>storeing</a:t>
            </a:r>
            <a:r>
              <a:rPr lang="en-US" dirty="0"/>
              <a:t> sensitive data that should survive across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store ANYTHING in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used for storing user data/authentication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via Cookie (don’t mistake this with the term “Session Cookie)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different storages for saving our sessions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63196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CEA4DE-A4D9-3DEF-233C-30427BF59BD2}"/>
              </a:ext>
            </a:extLst>
          </p:cNvPr>
          <p:cNvSpPr/>
          <p:nvPr/>
        </p:nvSpPr>
        <p:spPr>
          <a:xfrm>
            <a:off x="5364844" y="3323772"/>
            <a:ext cx="6571344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10A14-B79D-8F7C-DC90-32C9A0642583}"/>
              </a:ext>
            </a:extLst>
          </p:cNvPr>
          <p:cNvSpPr/>
          <p:nvPr/>
        </p:nvSpPr>
        <p:spPr>
          <a:xfrm>
            <a:off x="838200" y="3272974"/>
            <a:ext cx="2917372" cy="152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3D781-EEF8-D174-2A7A-24A7FCC9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38371" cy="883104"/>
          </a:xfrm>
        </p:spPr>
        <p:txBody>
          <a:bodyPr>
            <a:normAutofit/>
          </a:bodyPr>
          <a:lstStyle/>
          <a:p>
            <a:r>
              <a:rPr lang="en-US" sz="4000" dirty="0"/>
              <a:t>What is “Authentication”?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EBDEC-AA1D-37A2-2047-6BC1498D94C7}"/>
              </a:ext>
            </a:extLst>
          </p:cNvPr>
          <p:cNvSpPr/>
          <p:nvPr/>
        </p:nvSpPr>
        <p:spPr>
          <a:xfrm>
            <a:off x="3614057" y="1505860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E3AA7-E750-7AE6-64A6-E6168A8A4E25}"/>
              </a:ext>
            </a:extLst>
          </p:cNvPr>
          <p:cNvSpPr/>
          <p:nvPr/>
        </p:nvSpPr>
        <p:spPr>
          <a:xfrm>
            <a:off x="1052286" y="3755575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Products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CC83-04A0-0119-E2EE-C0A5C584E641}"/>
              </a:ext>
            </a:extLst>
          </p:cNvPr>
          <p:cNvSpPr/>
          <p:nvPr/>
        </p:nvSpPr>
        <p:spPr>
          <a:xfrm>
            <a:off x="5473703" y="3780973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&amp; Manage Products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27827-675B-1A5E-B067-16099BFE9788}"/>
              </a:ext>
            </a:extLst>
          </p:cNvPr>
          <p:cNvSpPr/>
          <p:nvPr/>
        </p:nvSpPr>
        <p:spPr>
          <a:xfrm>
            <a:off x="8652332" y="3780973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Orders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FBD655-DEDC-A7E2-6CBB-C85158E52F5F}"/>
              </a:ext>
            </a:extLst>
          </p:cNvPr>
          <p:cNvSpPr/>
          <p:nvPr/>
        </p:nvSpPr>
        <p:spPr>
          <a:xfrm>
            <a:off x="4063999" y="5119916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E37E98-B9BD-EB2B-2041-722F5BEC2722}"/>
              </a:ext>
            </a:extLst>
          </p:cNvPr>
          <p:cNvSpPr/>
          <p:nvPr/>
        </p:nvSpPr>
        <p:spPr>
          <a:xfrm>
            <a:off x="4063999" y="5881916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2A1AB6-FCD5-2C3C-B383-8BC99F6B011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2997201" y="1415145"/>
            <a:ext cx="1157515" cy="2558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4EA2901-BD1C-5C40-E417-9DFE448800BD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16200000" flipH="1">
            <a:off x="6148616" y="821871"/>
            <a:ext cx="1208313" cy="3795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E0BB02-220A-B4A9-3D59-90414BB4F7F6}"/>
              </a:ext>
            </a:extLst>
          </p:cNvPr>
          <p:cNvSpPr txBox="1"/>
          <p:nvPr/>
        </p:nvSpPr>
        <p:spPr>
          <a:xfrm>
            <a:off x="1277257" y="2915195"/>
            <a:ext cx="32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to anyone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4275E3-1ACE-6E35-3EBA-CF49F6CFE3EC}"/>
              </a:ext>
            </a:extLst>
          </p:cNvPr>
          <p:cNvSpPr txBox="1"/>
          <p:nvPr/>
        </p:nvSpPr>
        <p:spPr>
          <a:xfrm>
            <a:off x="5856516" y="2866962"/>
            <a:ext cx="32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available to logged-in users</a:t>
            </a:r>
          </a:p>
        </p:txBody>
      </p:sp>
    </p:spTree>
    <p:extLst>
      <p:ext uri="{BB962C8B-B14F-4D97-AF65-F5344CB8AC3E}">
        <p14:creationId xmlns:p14="http://schemas.microsoft.com/office/powerpoint/2010/main" val="61618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Implementing an Authentication Flow.</a:t>
            </a:r>
          </a:p>
          <a:p>
            <a:pPr marL="514350" indent="-514350">
              <a:buAutoNum type="arabicParenR"/>
            </a:pPr>
            <a:r>
              <a:rPr lang="en-US" dirty="0"/>
              <a:t>Encrypting Password</a:t>
            </a:r>
          </a:p>
          <a:p>
            <a:pPr marL="514350" indent="-514350">
              <a:buAutoNum type="arabicParenR"/>
            </a:pPr>
            <a:r>
              <a:rPr lang="en-US" dirty="0"/>
              <a:t>Working on Route Protection</a:t>
            </a:r>
          </a:p>
          <a:p>
            <a:pPr marL="514350" indent="-514350">
              <a:buAutoNum type="arabicParenR"/>
            </a:pPr>
            <a:r>
              <a:rPr lang="en-US" dirty="0"/>
              <a:t>Using middleware to protect routes</a:t>
            </a:r>
          </a:p>
          <a:p>
            <a:pPr marL="514350" indent="-514350">
              <a:buAutoNum type="arabicParenR"/>
            </a:pPr>
            <a:r>
              <a:rPr lang="en-US" dirty="0"/>
              <a:t>Adding CSRF Protection</a:t>
            </a:r>
          </a:p>
          <a:p>
            <a:pPr marL="514350" indent="-514350">
              <a:buAutoNum type="arabicParenR"/>
            </a:pPr>
            <a:r>
              <a:rPr lang="en-US" dirty="0"/>
              <a:t>User feedback message.</a:t>
            </a:r>
          </a:p>
          <a:p>
            <a:pPr marL="514350" indent="-514350">
              <a:buAutoNum type="arabicParenR"/>
            </a:pPr>
            <a:r>
              <a:rPr lang="en-US" dirty="0"/>
              <a:t>Adding additional flash message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7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1AE6-0836-3775-DA8F-1450CF21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6EC8-DE42-F5AB-3AB6-99E80DBF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286" y="1223056"/>
            <a:ext cx="4535714" cy="467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Cross-Site Request Forgery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C202A-432D-60DE-8CCC-7ACFA08DE002}"/>
              </a:ext>
            </a:extLst>
          </p:cNvPr>
          <p:cNvSpPr/>
          <p:nvPr/>
        </p:nvSpPr>
        <p:spPr>
          <a:xfrm>
            <a:off x="4100286" y="1814286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5BDB8D-8EC7-238B-F358-F2FB98AC992D}"/>
              </a:ext>
            </a:extLst>
          </p:cNvPr>
          <p:cNvSpPr/>
          <p:nvPr/>
        </p:nvSpPr>
        <p:spPr>
          <a:xfrm>
            <a:off x="4100286" y="2825293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B212A-0FDF-6AAA-006A-5793F9E46D16}"/>
              </a:ext>
            </a:extLst>
          </p:cNvPr>
          <p:cNvSpPr/>
          <p:nvPr/>
        </p:nvSpPr>
        <p:spPr>
          <a:xfrm>
            <a:off x="7496629" y="2825293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5E6C9-AFE1-4FAB-482C-1B8BB801DAD0}"/>
              </a:ext>
            </a:extLst>
          </p:cNvPr>
          <p:cNvSpPr/>
          <p:nvPr/>
        </p:nvSpPr>
        <p:spPr>
          <a:xfrm>
            <a:off x="4172857" y="5267777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3E5FC5-DF4A-70C7-568F-2539214CF0B7}"/>
              </a:ext>
            </a:extLst>
          </p:cNvPr>
          <p:cNvSpPr/>
          <p:nvPr/>
        </p:nvSpPr>
        <p:spPr>
          <a:xfrm>
            <a:off x="4172857" y="6002110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C59F5-A7B3-2FED-DFDB-A39D6EFAC9BC}"/>
              </a:ext>
            </a:extLst>
          </p:cNvPr>
          <p:cNvSpPr/>
          <p:nvPr/>
        </p:nvSpPr>
        <p:spPr>
          <a:xfrm>
            <a:off x="7496629" y="5267776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5D09EC-4BAC-3E25-DA71-A3F2342B6A1D}"/>
              </a:ext>
            </a:extLst>
          </p:cNvPr>
          <p:cNvSpPr/>
          <p:nvPr/>
        </p:nvSpPr>
        <p:spPr>
          <a:xfrm>
            <a:off x="4100285" y="3904343"/>
            <a:ext cx="50146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Intended Request</a:t>
            </a:r>
          </a:p>
          <a:p>
            <a:pPr algn="ctr"/>
            <a:r>
              <a:rPr lang="en-US" dirty="0"/>
              <a:t>(e.g. send money to 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3E79A-6CBE-CF71-D4B2-9A589522A240}"/>
              </a:ext>
            </a:extLst>
          </p:cNvPr>
          <p:cNvSpPr/>
          <p:nvPr/>
        </p:nvSpPr>
        <p:spPr>
          <a:xfrm>
            <a:off x="703943" y="2875524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Site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FC3B8D-199A-A24A-1305-FE8CD6266389}"/>
              </a:ext>
            </a:extLst>
          </p:cNvPr>
          <p:cNvSpPr/>
          <p:nvPr/>
        </p:nvSpPr>
        <p:spPr>
          <a:xfrm>
            <a:off x="772886" y="3880300"/>
            <a:ext cx="2725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Intended Request</a:t>
            </a:r>
          </a:p>
          <a:p>
            <a:pPr algn="ctr"/>
            <a:r>
              <a:rPr lang="en-US" dirty="0"/>
              <a:t>(e.g. send money to C)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261322A-69B4-FE63-BE6A-BFF619760A6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250092" y="2686956"/>
            <a:ext cx="27667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F349413-D8DF-4857-76E3-5A4460D957D7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5825670" y="3122384"/>
            <a:ext cx="344717" cy="12191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CCE88E2-1282-4A9D-4DEB-243EEDE52743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rot="5400000">
            <a:off x="5809797" y="4469946"/>
            <a:ext cx="449034" cy="1146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3D7D01F-830E-D4AF-7090-DCDB4C7F041D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749142" y="5634943"/>
            <a:ext cx="74748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93DC1C6-71D8-EE65-561B-474E9165E04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676571" y="3192460"/>
            <a:ext cx="8200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A4CB494-A130-2ED3-0834-B1C40079E624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992086" y="2181452"/>
            <a:ext cx="2108200" cy="694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7A8ACE0-EF94-C267-7A84-8FDE9D918B4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1928529" y="3673413"/>
            <a:ext cx="270443" cy="143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CBA00D1-60B0-EE2C-916A-8FF7C889FF79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16200000" flipH="1">
            <a:off x="3561669" y="3368445"/>
            <a:ext cx="473077" cy="3325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82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E378-A0D0-6084-5D9C-FF24D1D3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09571" cy="1325563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18AA-7962-15C6-04D7-F2EDA868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Authentication means that not every visitor of the page can view and interact with everything</a:t>
            </a:r>
          </a:p>
          <a:p>
            <a:r>
              <a:rPr lang="en-US" dirty="0"/>
              <a:t>Authentication has to happen on the server-side and builds up on sessions</a:t>
            </a:r>
          </a:p>
          <a:p>
            <a:r>
              <a:rPr lang="en-US" dirty="0"/>
              <a:t>We can protect routes by checking the (session-controlled)login status right before we access a controller action.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D3DBC5-05EC-B92A-3BA2-1BFEDE1C81B2}"/>
              </a:ext>
            </a:extLst>
          </p:cNvPr>
          <p:cNvSpPr txBox="1">
            <a:spLocks/>
          </p:cNvSpPr>
          <p:nvPr/>
        </p:nvSpPr>
        <p:spPr>
          <a:xfrm>
            <a:off x="7456714" y="365124"/>
            <a:ext cx="40095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Security &amp; UX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7F1FBD-5D42-8F41-3209-C065D235BA5C}"/>
              </a:ext>
            </a:extLst>
          </p:cNvPr>
          <p:cNvSpPr txBox="1">
            <a:spLocks/>
          </p:cNvSpPr>
          <p:nvPr/>
        </p:nvSpPr>
        <p:spPr>
          <a:xfrm>
            <a:off x="6542314" y="169068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Passwords should be stored in a hashed form</a:t>
            </a:r>
          </a:p>
          <a:p>
            <a:r>
              <a:rPr lang="en-US" dirty="0"/>
              <a:t>CSRF attacks are a real issue and we should therefore include CSRF protection in ANY application we build.</a:t>
            </a:r>
          </a:p>
          <a:p>
            <a:r>
              <a:rPr lang="en-US" dirty="0"/>
              <a:t>For a better user experience, we can flash data/ messages into the session which we can display in our views.</a:t>
            </a:r>
          </a:p>
        </p:txBody>
      </p:sp>
    </p:spTree>
    <p:extLst>
      <p:ext uri="{BB962C8B-B14F-4D97-AF65-F5344CB8AC3E}">
        <p14:creationId xmlns:p14="http://schemas.microsoft.com/office/powerpoint/2010/main" val="1610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953</Words>
  <Application>Microsoft Office PowerPoint</Application>
  <PresentationFormat>Widescreen</PresentationFormat>
  <Paragraphs>191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What’s a Cookie?</vt:lpstr>
      <vt:lpstr>PowerPoint Presentation</vt:lpstr>
      <vt:lpstr>What’s a Session?</vt:lpstr>
      <vt:lpstr>PowerPoint Presentation</vt:lpstr>
      <vt:lpstr>Module Summary</vt:lpstr>
      <vt:lpstr>What is “Authentication”?</vt:lpstr>
      <vt:lpstr>PowerPoint Presentation</vt:lpstr>
      <vt:lpstr>CSRF Attacks</vt:lpstr>
      <vt:lpstr>Authentication</vt:lpstr>
      <vt:lpstr>Sending Mails</vt:lpstr>
      <vt:lpstr>PowerPoint Presentation</vt:lpstr>
      <vt:lpstr>Password Resetting</vt:lpstr>
      <vt:lpstr>Forms, User Input &amp; Validation</vt:lpstr>
      <vt:lpstr>PowerPoint Presentation</vt:lpstr>
      <vt:lpstr>PowerPoint Presentation</vt:lpstr>
      <vt:lpstr>PowerPoint Presentation</vt:lpstr>
      <vt:lpstr>PowerPoint Presentation</vt:lpstr>
      <vt:lpstr>Error Handling</vt:lpstr>
      <vt:lpstr>Working with Errors</vt:lpstr>
      <vt:lpstr>PowerPoint Presentation</vt:lpstr>
      <vt:lpstr>Errors &amp; http response codes</vt:lpstr>
      <vt:lpstr>Module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a Cookie?</dc:title>
  <dc:creator>Piyush Chaturvedi</dc:creator>
  <cp:lastModifiedBy>Piyush Chaturvedi</cp:lastModifiedBy>
  <cp:revision>10</cp:revision>
  <dcterms:created xsi:type="dcterms:W3CDTF">2023-01-20T15:11:23Z</dcterms:created>
  <dcterms:modified xsi:type="dcterms:W3CDTF">2023-02-07T15:15:28Z</dcterms:modified>
</cp:coreProperties>
</file>