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2912 224 24575,'1616'0'0,"-1585"0"0,1 2 0,-1 0 0,0 2 0,-1 2 0,1 0 0,-1 2 0,0 2 0,-1 0 0,0 2 0,-1 1 0,0 2 0,-1 0 0,39 30 0,-8 6 0,-2 1 0,80 98 0,-102-106 0,-2 1 0,34 64 0,-39-63 0,-10-14 0,-1 1 0,-2 0 0,-1 1 0,-2 1 0,-2 0 0,0 0 0,-3 0 0,3 41 0,-3 44 0,-10 131 0,0-110 0,3-103 0,1 16 0,-2 0 0,-18 99 0,17-137 0,-2 1 0,0-1 0,-1 0 0,0 0 0,-2-1 0,0 0 0,0 0 0,-1 0 0,-1-1 0,-1-1 0,0 0 0,0 0 0,-18 14 0,13-15 0,0 0 0,-1-1 0,0-1 0,-1 0 0,0-2 0,-37 13 0,-2-5 0,-59 8 0,-23 5 0,43-5 0,-1-4 0,-1-4 0,-179 4 0,165-20 0,40-1 0,0 3 0,-101 15 0,140-11 0,-135 26 0,-277 17 0,-129-48 0,289-4 0,230 0 0,1-3 0,-1-2 0,-85-25 0,80 18 0,-38-5 0,49 12 0,-66-23 0,49 9 0,-1 3 0,-1 3 0,0 3 0,-109-7 0,86 10 0,1-4 0,1-4 0,-89-29 0,131 32 0,1-2 0,1-3 0,-65-37 0,-117-90 0,187 118 0,1-1 0,1-1 0,1-3 0,2-1 0,-52-68 0,75 84 0,0-1 0,2 0 0,0-1 0,1 0 0,1-1 0,2 0 0,0 0 0,-5-34 0,4-11 0,1-108 0,6 148 0,1 0 0,1-1 0,2 1 0,0 0 0,2 0 0,1 1 0,1 0 0,1 0 0,1 1 0,2 0 0,0 0 0,2 1 0,0 1 0,24-28 0,32-26 0,3 2 0,3 4 0,4 3 0,135-88 0,-21 8 0,21-14 0,-187 145 0,1 0 0,1 2 0,0 1 0,0 2 0,1 0 0,36-7 0,-18 11 0,0 1 0,0 3 0,1 1 0,-1 3 0,1 2 0,-1 2 0,0 3 0,90 23 0,166 26 0,-181-37 0,-111-18-151,0 2-1,0-1 0,-1 2 0,1 0 1,0 0-1,-1 1 0,0 0 1,21 14-1,-11 4-6674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8:5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3 24575,'77'-1'0,"-2"0"0,94 10 0,-144-5 0,0 0 0,0 2 0,-1 0 0,1 2 0,-2 1 0,1 0 0,36 22 0,-52-26 0,14 8 0,-2 0 0,24 20 0,-40-29 0,0-1 0,0 1 0,0 0 0,0 0 0,-1 0 0,0 1 0,0-1 0,0 1 0,0 0 0,-1 0 0,1 0 0,-1 0 0,-1 0 0,1 0 0,1 11 0,-3-13 0,0 0 0,-1 0 0,1 0 0,-1 0 0,0 0 0,0-1 0,0 1 0,0 0 0,0 0 0,-1-1 0,1 1 0,-1-1 0,1 1 0,-1-1 0,0 1 0,0-1 0,0 0 0,-1 0 0,1 0 0,-5 3 0,-7 4 0,-1 0 0,-25 11 0,18-9 0,-104 43 0,20-10 0,-84 27 0,146-58 0,0 1 0,2 3 0,0 2 0,-65 39 0,84-42-341,0 1 0,2 0-1,-28 29 1,8 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8T14:29:1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8T14:29:27.8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3622 257 24575,'0'-2'0,"0"1"0,0-1 0,1 1 0,-1 0 0,0-1 0,1 1 0,-1 0 0,1 0 0,0-1 0,-1 1 0,1 0 0,0 0 0,0 0 0,0 0 0,0 0 0,0 0 0,0 0 0,0 0 0,0 0 0,0 0 0,0 1 0,1-1 0,-1 0 0,3 0 0,3-2 0,0 0 0,0 1 0,10-2 0,-16 4 0,43-6 0,1 1 0,81 3 0,-101 2 0,-9 0 0,-1 0 0,0 2 0,0-1 0,0 2 0,0 0 0,0 1 0,-1 1 0,1 0 0,-1 0 0,0 2 0,-1 0 0,21 14 0,115 102 0,-63-49 0,108 93 0,-16 18 0,-175-180 0,158 194 0,-116-139 0,50 91 0,20 72 0,29 53 0,-2-3-6316,-119-220 6088,-3 1 1,-2 1-1,15 74 0,-22-61 85,3 119-1,-17 68 2374,0-155 2502,3-81-4663,-1 1 0,-1-1 0,-1 0 0,-1 0 0,0-1 0,-2 1 0,-7 18 0,-15 24-69,-56 89 0,-50 51 0,35-57 0,41-60 0,-4-3 0,-3-3 0,-139 128 0,173-179 0,-2-1 0,0-2 0,-2-1 0,0-1 0,-2-3 0,-46 19 0,30-17 0,-76 18 0,80-27 0,-255 58 0,96-42 0,76-13 0,-57 7 0,-193-2 0,-438-20 0,309-2 0,481 1 0,0-1 0,-34-7 0,-57-18 0,114 25 0,-291-92 0,174 42 0,37 9 0,31 15 0,-114-53 0,-211-104 0,352 170 0,1-1 0,0-1 0,2-1 0,0-2 0,-37-36 0,48 40 0,0-1 0,1 0 0,1-1 0,1-1 0,0 0 0,2-1 0,0 0 0,-14-42 0,15 29 0,1 0 0,2-1 0,-2-46 0,5-103 0,4 146 0,4-1441 0,-4 1447 0,1 0 0,2 1 0,9-40 0,0 22 0,23-58 0,17-41 0,20-51 0,-22 72 0,24-57 0,76-119 0,-134 273 0,2 1 0,0 0 0,2 1 0,32-31 0,-29 33 0,42-40 0,-53 54 0,0 0 0,0 2 0,24-14 0,-17 13 0,12-7 0,1 1 0,51-17 0,-16 11 0,-36 11 0,0 1 0,1 2 0,44-6 0,242 10 0,-183 7 0,322-3 0,-432 1 0,0 2 0,-1 1 0,43 11 0,-40-8 0,106 21 0,-101-19 155,-9-3-662,0 1 0,33 14 1,-24-3-6320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14:33:1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0 24575,'0'3'0,"1"-1"0,-1 0 0,1 0 0,-1 0 0,1 0 0,0 0 0,0 0 0,0 0 0,0 0 0,0 0 0,3 3 0,4 9 0,54 111 0,-50-101 0,2-1 0,1 0 0,0-1 0,2-1 0,19 20 0,-26-29 0,0 1 0,0 0 0,-2 0 0,1 1 0,7 18 0,26 75 0,-30-73 0,28 110 0,-38-134 0,4 10 0,13 31 0,-12-35 0,-1 1 0,6 24 0,-12-38 0,1 0 0,-1 0 0,0-1 0,0 1 0,0 0 0,-1 0 0,1 0 0,-1 0 0,1 0 0,-1-1 0,0 1 0,0 0 0,0-1 0,0 1 0,-1 0 0,1-1 0,-1 0 0,0 1 0,1-1 0,-1 0 0,0 0 0,0 0 0,-1 0 0,1 0 0,-4 2 0,-1 1 0,-1 0 0,0-1 0,0 0 0,-1-1 0,1 1 0,-17 3 0,-217 47 0,174-33 0,9-2 0,23-10 0,2 2 0,0 2 0,-47 23 0,-20 15 0,62-31 0,28-15 0,0 1 0,0 0 0,1 0 0,0 1 0,0 1 0,-14 12 0,0 5-1365,2-3-5461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F2AC-CDF9-F7A7-EED5-054BF0F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A9147-E620-30B4-2054-CEDF00714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09D82-F65B-BEF9-AC91-8CE3F49A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243F-AE7A-8360-EE70-F0CBD83B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9F111-D083-8150-1C8F-F84E0B82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735C-4AEC-2ED4-15E8-C02F0119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0FB-7D4A-311A-53A6-3B32401A1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8D0EA-A796-F412-5CD5-5B9C77D2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A278-3DE2-5442-F8E3-02E46AE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F31BB-D548-D6C5-6330-C1C776C4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8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F026-F59F-992C-4005-1145C6037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1BD7A-2FB0-2589-666F-5D01CFFC4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3C2C-486B-3E5C-6257-206C7A86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FA92-B78E-8E56-3816-EAF91D82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0E7-E8B8-F6C2-9770-D339F328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CDCC-6D79-50FB-51FC-B1D57DB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B83-B51E-260C-D6E3-22890157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36F8-9717-3A2E-9290-D101E4C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07C0-4F92-1E1F-34F0-7F5C9BFC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74CA-5310-FCA0-BC06-881E7448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22DA-3E4C-8FE6-C55F-EC87EE85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200E-DE32-0CAA-BC49-5B055B0D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61E-34AB-5E10-AF51-309036C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2466-2E01-7C8D-6AE4-DF0161BB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1BA2A-5146-7F2C-BF17-BEE8DB06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407-3BF4-8AEB-711D-55520E33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9329-AE96-2CB9-48AE-9AA64C9E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B228B-EFD5-494D-06AD-236B8DFFC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12E67-C1A5-D63A-6F0F-183A1EBF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AA53E-6585-A702-C472-F65DFD0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7EDDB-DC68-4507-5854-7DBF6821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9625-D597-6234-1876-49E4D7A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28C57-2DB3-EDD9-A892-7DADCDD6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133A6-DD72-EE90-57C9-D2B5D85BF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72158-AB6D-E3F5-AB1D-DD9CEDD8B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FD1DB-6DFA-C02F-FA71-DFF79A47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6E952-1716-C1E6-BFC1-D1CE188D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03A6B-E419-6B18-BB73-967C640D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A2DF2-FC80-CB76-87C6-1828A9A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44B-7A9E-F370-C692-6ED59D7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C476-28A4-BF64-04BD-31E51901C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9CC74-E778-11E6-8FC8-C2A036FD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BA91-A112-FFEF-AE97-2B75548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015BA-0FCF-7FE2-FC89-6D61ED8C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30DF-3329-C361-5B56-09A3378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9B01D-01D1-A22D-3C3D-7997D9EE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ABC5-4D20-747B-2A0A-0CFFA0AF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5C14-205E-D783-0DDD-E56740AF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9573-3652-606A-27A8-BAF69526D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8AE07-D086-072B-77DF-5C454C16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1838B-617C-524D-A1F3-463F67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CAEB-8E5E-8D61-116A-96C2C40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3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6301-534A-8857-F4CC-57657E98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AC721-C260-1993-7A41-8EBFBF06B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06B3D-6D9B-95CB-12D8-901D3610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B58B-3306-4A31-EBED-2A5965D1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44A5-B1A3-6A05-C76A-F6465D3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3151-4AFE-8CB3-5856-67D86510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2045B-28E9-A688-DC66-D9D548E4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ED37-E8D0-FA69-13E6-189FA665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1EF-0A6B-5B56-7BBE-E0FA6E9E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295A-2B17-4FE0-84DB-F0699F4DDF2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AFA8-D9B2-76C6-EE47-31483755D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9F9D-DF74-11D1-D76F-A606876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389-CAB8-4675-8CC7-C8E768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C473-5BAA-B26D-88BF-755C4DA7C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78CF-276D-C1E4-2B3B-DAAF69BB3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241057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78E-6ECB-4DDF-4B69-85D0A4A7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72" y="249864"/>
            <a:ext cx="10515600" cy="1325563"/>
          </a:xfrm>
        </p:spPr>
        <p:txBody>
          <a:bodyPr/>
          <a:lstStyle/>
          <a:p>
            <a:r>
              <a:rPr lang="en-US" dirty="0"/>
              <a:t>JavaScript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366E1-A39E-B0A8-0DBC-A849D4405D39}"/>
              </a:ext>
            </a:extLst>
          </p:cNvPr>
          <p:cNvSpPr/>
          <p:nvPr/>
        </p:nvSpPr>
        <p:spPr>
          <a:xfrm>
            <a:off x="734096" y="1690688"/>
            <a:ext cx="2665927" cy="88864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6C39CC-A0C0-23FE-2B47-F198D89F115F}"/>
              </a:ext>
            </a:extLst>
          </p:cNvPr>
          <p:cNvSpPr/>
          <p:nvPr/>
        </p:nvSpPr>
        <p:spPr>
          <a:xfrm>
            <a:off x="734096" y="2984679"/>
            <a:ext cx="2665928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BC63F9-CA66-946B-1C88-13EBF638D911}"/>
              </a:ext>
            </a:extLst>
          </p:cNvPr>
          <p:cNvSpPr/>
          <p:nvPr/>
        </p:nvSpPr>
        <p:spPr>
          <a:xfrm>
            <a:off x="734095" y="4182414"/>
            <a:ext cx="2665927" cy="88864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558F-08EB-0C89-957E-E54369DE059B}"/>
              </a:ext>
            </a:extLst>
          </p:cNvPr>
          <p:cNvSpPr/>
          <p:nvPr/>
        </p:nvSpPr>
        <p:spPr>
          <a:xfrm>
            <a:off x="4018209" y="1690688"/>
            <a:ext cx="2665927" cy="88864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BB8F4D-D778-25D5-DFEB-2891D1DBC1F7}"/>
              </a:ext>
            </a:extLst>
          </p:cNvPr>
          <p:cNvSpPr/>
          <p:nvPr/>
        </p:nvSpPr>
        <p:spPr>
          <a:xfrm>
            <a:off x="4018207" y="2984679"/>
            <a:ext cx="2665928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49F218-0E6D-A0F3-9086-64A230BA4B23}"/>
              </a:ext>
            </a:extLst>
          </p:cNvPr>
          <p:cNvSpPr/>
          <p:nvPr/>
        </p:nvSpPr>
        <p:spPr>
          <a:xfrm>
            <a:off x="4018208" y="4182414"/>
            <a:ext cx="2665927" cy="8886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F02C06-1AFE-FB5A-37E9-7CC558EAA979}"/>
              </a:ext>
            </a:extLst>
          </p:cNvPr>
          <p:cNvSpPr/>
          <p:nvPr/>
        </p:nvSpPr>
        <p:spPr>
          <a:xfrm>
            <a:off x="7459013" y="1777956"/>
            <a:ext cx="2665927" cy="88864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E112A5-059A-949E-3B4B-72BBFE00EA78}"/>
              </a:ext>
            </a:extLst>
          </p:cNvPr>
          <p:cNvSpPr/>
          <p:nvPr/>
        </p:nvSpPr>
        <p:spPr>
          <a:xfrm>
            <a:off x="7459014" y="2984679"/>
            <a:ext cx="2665928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F29C9-D1C9-E715-EC52-D42D54FCEA9F}"/>
              </a:ext>
            </a:extLst>
          </p:cNvPr>
          <p:cNvSpPr/>
          <p:nvPr/>
        </p:nvSpPr>
        <p:spPr>
          <a:xfrm>
            <a:off x="7459013" y="4182414"/>
            <a:ext cx="2665927" cy="8886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28326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324A-AA89-AB49-0C48-FCDC215A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25507" cy="6394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NodeJs</a:t>
            </a:r>
            <a:r>
              <a:rPr lang="en-US" dirty="0"/>
              <a:t> Basic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1FD8-DA0A-CD1D-CA62-9F434208EF95}"/>
              </a:ext>
            </a:extLst>
          </p:cNvPr>
          <p:cNvSpPr/>
          <p:nvPr/>
        </p:nvSpPr>
        <p:spPr>
          <a:xfrm>
            <a:off x="3400023" y="119773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does the web work (Refresher)?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51A37-CFAD-BD42-8C3E-1EFC905AF2EA}"/>
              </a:ext>
            </a:extLst>
          </p:cNvPr>
          <p:cNvSpPr/>
          <p:nvPr/>
        </p:nvSpPr>
        <p:spPr>
          <a:xfrm>
            <a:off x="3423633" y="216150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a Node.js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2314F-40EF-60DE-5CEF-DF7497BA0340}"/>
              </a:ext>
            </a:extLst>
          </p:cNvPr>
          <p:cNvSpPr/>
          <p:nvPr/>
        </p:nvSpPr>
        <p:spPr>
          <a:xfrm>
            <a:off x="3434364" y="3112395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node core modules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40509-E47B-F076-ABD3-D6E653B4BD95}"/>
              </a:ext>
            </a:extLst>
          </p:cNvPr>
          <p:cNvSpPr/>
          <p:nvPr/>
        </p:nvSpPr>
        <p:spPr>
          <a:xfrm>
            <a:off x="3434364" y="4052553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with Requests &amp; Responses (Basics)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5310C-64D9-7F4D-042A-22D9FDB6A637}"/>
              </a:ext>
            </a:extLst>
          </p:cNvPr>
          <p:cNvSpPr/>
          <p:nvPr/>
        </p:nvSpPr>
        <p:spPr>
          <a:xfrm>
            <a:off x="3447243" y="4979836"/>
            <a:ext cx="5950039" cy="77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45781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D475-15AA-6EBF-E2B4-DB5E07A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3E754-06FB-2C23-C50F-32BF1D6D99FB}"/>
              </a:ext>
            </a:extLst>
          </p:cNvPr>
          <p:cNvSpPr/>
          <p:nvPr/>
        </p:nvSpPr>
        <p:spPr>
          <a:xfrm>
            <a:off x="4250028" y="1099221"/>
            <a:ext cx="3052293" cy="7340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4459D7-D168-D723-DB7B-80F7F0E34607}"/>
              </a:ext>
            </a:extLst>
          </p:cNvPr>
          <p:cNvSpPr/>
          <p:nvPr/>
        </p:nvSpPr>
        <p:spPr>
          <a:xfrm>
            <a:off x="4250028" y="2078064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http://my-page.com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D4C00-F352-98F0-972D-888E5F0FAF85}"/>
              </a:ext>
            </a:extLst>
          </p:cNvPr>
          <p:cNvSpPr txBox="1"/>
          <p:nvPr/>
        </p:nvSpPr>
        <p:spPr>
          <a:xfrm>
            <a:off x="6096000" y="1708732"/>
            <a:ext cx="6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6E78F-AD2B-F824-9E8C-A3FAA99A5E2B}"/>
              </a:ext>
            </a:extLst>
          </p:cNvPr>
          <p:cNvSpPr/>
          <p:nvPr/>
        </p:nvSpPr>
        <p:spPr>
          <a:xfrm>
            <a:off x="4250028" y="2928647"/>
            <a:ext cx="3052293" cy="5003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 Lookup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3E751-8BA2-AD6B-71C0-157F1712B571}"/>
              </a:ext>
            </a:extLst>
          </p:cNvPr>
          <p:cNvSpPr/>
          <p:nvPr/>
        </p:nvSpPr>
        <p:spPr>
          <a:xfrm>
            <a:off x="1131194" y="3052293"/>
            <a:ext cx="1972614" cy="5003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E1265A-54B4-1DF9-EF93-76FDBBF86043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V="1">
            <a:off x="2117502" y="1466269"/>
            <a:ext cx="2132527" cy="158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5666F3-8B85-B745-5AFF-576F630ACD23}"/>
              </a:ext>
            </a:extLst>
          </p:cNvPr>
          <p:cNvSpPr/>
          <p:nvPr/>
        </p:nvSpPr>
        <p:spPr>
          <a:xfrm>
            <a:off x="4487608" y="4648915"/>
            <a:ext cx="1972614" cy="500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(at 10.212.212.12)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DD11A0E-9164-C8F8-AC3B-36E2D55AA1F4}"/>
              </a:ext>
            </a:extLst>
          </p:cNvPr>
          <p:cNvCxnSpPr>
            <a:stCxn id="14" idx="2"/>
            <a:endCxn id="31" idx="1"/>
          </p:cNvCxnSpPr>
          <p:nvPr/>
        </p:nvCxnSpPr>
        <p:spPr>
          <a:xfrm rot="16200000" flipH="1">
            <a:off x="2629331" y="3040815"/>
            <a:ext cx="1346446" cy="2370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7E9148-9230-9BC6-F150-5E5B8227C8B0}"/>
              </a:ext>
            </a:extLst>
          </p:cNvPr>
          <p:cNvSpPr/>
          <p:nvPr/>
        </p:nvSpPr>
        <p:spPr>
          <a:xfrm>
            <a:off x="4487608" y="5508602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&lt;Your Code&gt;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ECD368-850D-02B2-1CD5-7C46C0D5CE88}"/>
              </a:ext>
            </a:extLst>
          </p:cNvPr>
          <p:cNvCxnSpPr>
            <a:stCxn id="31" idx="2"/>
            <a:endCxn id="36" idx="0"/>
          </p:cNvCxnSpPr>
          <p:nvPr/>
        </p:nvCxnSpPr>
        <p:spPr>
          <a:xfrm>
            <a:off x="5473915" y="5149268"/>
            <a:ext cx="0" cy="359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99F3A2D-34A0-FF3F-EC55-2D9C0C81A3F3}"/>
              </a:ext>
            </a:extLst>
          </p:cNvPr>
          <p:cNvSpPr/>
          <p:nvPr/>
        </p:nvSpPr>
        <p:spPr>
          <a:xfrm>
            <a:off x="1131194" y="5600387"/>
            <a:ext cx="2958921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Nodejs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PHP, ASP.NET…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D8C3A2-D200-94EE-CEF5-0FC975B0716B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4090115" y="5758779"/>
            <a:ext cx="397493" cy="9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984713-09CB-6053-F113-BB3562A8CB7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76175" y="1833317"/>
            <a:ext cx="0" cy="24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0FD2311-DD89-6745-A32A-8A6D7B6CCB43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5776175" y="2578417"/>
            <a:ext cx="0" cy="35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F24CBC-4AC0-73F8-58DA-A4006F542EE6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3103808" y="3178824"/>
            <a:ext cx="1146220" cy="123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18BACC-36A7-02B4-2342-D71103DC3D79}"/>
              </a:ext>
            </a:extLst>
          </p:cNvPr>
          <p:cNvSpPr/>
          <p:nvPr/>
        </p:nvSpPr>
        <p:spPr>
          <a:xfrm>
            <a:off x="8737636" y="5508601"/>
            <a:ext cx="1972614" cy="5003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60B7E3-8CFF-FC1E-BCB5-6E6E080C015B}"/>
              </a:ext>
            </a:extLst>
          </p:cNvPr>
          <p:cNvCxnSpPr>
            <a:stCxn id="36" idx="3"/>
            <a:endCxn id="51" idx="1"/>
          </p:cNvCxnSpPr>
          <p:nvPr/>
        </p:nvCxnSpPr>
        <p:spPr>
          <a:xfrm flipV="1">
            <a:off x="6460222" y="5758778"/>
            <a:ext cx="22774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C908798-3E6F-769C-BC47-68F062E079C7}"/>
              </a:ext>
            </a:extLst>
          </p:cNvPr>
          <p:cNvSpPr/>
          <p:nvPr/>
        </p:nvSpPr>
        <p:spPr>
          <a:xfrm>
            <a:off x="8737636" y="2881311"/>
            <a:ext cx="2616164" cy="6713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(e.g. HTML page)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FD20228-9CD6-937F-1715-284D636F9A6B}"/>
              </a:ext>
            </a:extLst>
          </p:cNvPr>
          <p:cNvCxnSpPr>
            <a:stCxn id="31" idx="3"/>
            <a:endCxn id="57" idx="2"/>
          </p:cNvCxnSpPr>
          <p:nvPr/>
        </p:nvCxnSpPr>
        <p:spPr>
          <a:xfrm flipV="1">
            <a:off x="6460222" y="3552645"/>
            <a:ext cx="3585496" cy="134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F1A54D70-6F23-EC1D-3B8B-7C968F453DA5}"/>
              </a:ext>
            </a:extLst>
          </p:cNvPr>
          <p:cNvCxnSpPr>
            <a:stCxn id="57" idx="0"/>
          </p:cNvCxnSpPr>
          <p:nvPr/>
        </p:nvCxnSpPr>
        <p:spPr>
          <a:xfrm rot="16200000" flipV="1">
            <a:off x="8025415" y="861007"/>
            <a:ext cx="1297210" cy="2743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5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 HTTPS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2047742" y="1690688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D03A4-6AFE-A9B6-B5B1-06C215FD6061}"/>
              </a:ext>
            </a:extLst>
          </p:cNvPr>
          <p:cNvSpPr txBox="1"/>
          <p:nvPr/>
        </p:nvSpPr>
        <p:spPr>
          <a:xfrm>
            <a:off x="2047742" y="3659009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 Text Transfer Protocol Secure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2047742" y="2101532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Protocol for Transferring Data which is understood by Browser and Server.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3D4D-B4D9-2034-63F8-15304D8D7B9F}"/>
              </a:ext>
            </a:extLst>
          </p:cNvPr>
          <p:cNvSpPr txBox="1"/>
          <p:nvPr/>
        </p:nvSpPr>
        <p:spPr>
          <a:xfrm>
            <a:off x="2047742" y="4028341"/>
            <a:ext cx="730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3143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DD34A5-0894-FC1B-0CC7-279300C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Core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E28EB-3BFF-9D46-B2DE-BA724CC2F314}"/>
              </a:ext>
            </a:extLst>
          </p:cNvPr>
          <p:cNvSpPr txBox="1"/>
          <p:nvPr/>
        </p:nvSpPr>
        <p:spPr>
          <a:xfrm>
            <a:off x="838200" y="1583661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EAE11-B76E-D740-1E5D-3F2BDC2034C8}"/>
              </a:ext>
            </a:extLst>
          </p:cNvPr>
          <p:cNvSpPr txBox="1"/>
          <p:nvPr/>
        </p:nvSpPr>
        <p:spPr>
          <a:xfrm>
            <a:off x="838200" y="2101532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A4983-C343-DB3A-2F7C-7E2889066AD3}"/>
              </a:ext>
            </a:extLst>
          </p:cNvPr>
          <p:cNvSpPr txBox="1"/>
          <p:nvPr/>
        </p:nvSpPr>
        <p:spPr>
          <a:xfrm>
            <a:off x="838200" y="2601928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1A471-5584-BB35-CC52-7E34DB2A79F6}"/>
              </a:ext>
            </a:extLst>
          </p:cNvPr>
          <p:cNvSpPr txBox="1"/>
          <p:nvPr/>
        </p:nvSpPr>
        <p:spPr>
          <a:xfrm>
            <a:off x="838200" y="3102324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AF9ED-CC91-2949-4141-25035B24CC07}"/>
              </a:ext>
            </a:extLst>
          </p:cNvPr>
          <p:cNvSpPr txBox="1"/>
          <p:nvPr/>
        </p:nvSpPr>
        <p:spPr>
          <a:xfrm>
            <a:off x="915474" y="3602720"/>
            <a:ext cx="144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10147B-678D-CC90-5A5A-BF43D0B4A119}"/>
              </a:ext>
            </a:extLst>
          </p:cNvPr>
          <p:cNvSpPr/>
          <p:nvPr/>
        </p:nvSpPr>
        <p:spPr>
          <a:xfrm>
            <a:off x="2279561" y="1583661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A8EDE4-ED96-0089-9D96-EFF626355622}"/>
              </a:ext>
            </a:extLst>
          </p:cNvPr>
          <p:cNvSpPr/>
          <p:nvPr/>
        </p:nvSpPr>
        <p:spPr>
          <a:xfrm>
            <a:off x="2279561" y="2118618"/>
            <a:ext cx="2859109" cy="51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3DB7F9-17AC-9A09-EF4B-90014D1F740A}"/>
              </a:ext>
            </a:extLst>
          </p:cNvPr>
          <p:cNvSpPr/>
          <p:nvPr/>
        </p:nvSpPr>
        <p:spPr>
          <a:xfrm>
            <a:off x="5486400" y="1429555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server, send requests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422751-CB5A-4A13-18BC-B6EF050BFE6F}"/>
              </a:ext>
            </a:extLst>
          </p:cNvPr>
          <p:cNvSpPr/>
          <p:nvPr/>
        </p:nvSpPr>
        <p:spPr>
          <a:xfrm>
            <a:off x="5486400" y="2224520"/>
            <a:ext cx="3747752" cy="67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 SSL server</a:t>
            </a:r>
          </a:p>
        </p:txBody>
      </p:sp>
    </p:spTree>
    <p:extLst>
      <p:ext uri="{BB962C8B-B14F-4D97-AF65-F5344CB8AC3E}">
        <p14:creationId xmlns:p14="http://schemas.microsoft.com/office/powerpoint/2010/main" val="26564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ABB3-A1D3-5809-E1A4-61E9040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Node.js Program Lifecycle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D6EDC8-2D43-5240-B755-91F8E3AE7606}"/>
              </a:ext>
            </a:extLst>
          </p:cNvPr>
          <p:cNvSpPr/>
          <p:nvPr/>
        </p:nvSpPr>
        <p:spPr>
          <a:xfrm>
            <a:off x="1120462" y="1081825"/>
            <a:ext cx="2704563" cy="56215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app.js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7A2E88-09E7-146B-F5AE-7733D4D75834}"/>
              </a:ext>
            </a:extLst>
          </p:cNvPr>
          <p:cNvSpPr/>
          <p:nvPr/>
        </p:nvSpPr>
        <p:spPr>
          <a:xfrm>
            <a:off x="3940935" y="1081825"/>
            <a:ext cx="1275009" cy="56215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7C041B-2C47-E847-722B-E56764A16F5F}"/>
              </a:ext>
            </a:extLst>
          </p:cNvPr>
          <p:cNvSpPr/>
          <p:nvPr/>
        </p:nvSpPr>
        <p:spPr>
          <a:xfrm>
            <a:off x="5525036" y="1053809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0DAC892-0BE4-4C97-7F91-B289547B5A17}"/>
              </a:ext>
            </a:extLst>
          </p:cNvPr>
          <p:cNvSpPr/>
          <p:nvPr/>
        </p:nvSpPr>
        <p:spPr>
          <a:xfrm>
            <a:off x="6658377" y="1712890"/>
            <a:ext cx="734096" cy="1081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4728EB-4D84-977D-64FA-F87A0AE8BB46}"/>
              </a:ext>
            </a:extLst>
          </p:cNvPr>
          <p:cNvSpPr/>
          <p:nvPr/>
        </p:nvSpPr>
        <p:spPr>
          <a:xfrm>
            <a:off x="5673143" y="2891642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31CE21-3F9A-8FE9-A778-44987F19EC52}"/>
              </a:ext>
            </a:extLst>
          </p:cNvPr>
          <p:cNvSpPr/>
          <p:nvPr/>
        </p:nvSpPr>
        <p:spPr>
          <a:xfrm>
            <a:off x="5789052" y="4167321"/>
            <a:ext cx="2981461" cy="135771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EF3770-E805-8869-5ABE-72A8E2654CF2}"/>
              </a:ext>
            </a:extLst>
          </p:cNvPr>
          <p:cNvSpPr/>
          <p:nvPr/>
        </p:nvSpPr>
        <p:spPr>
          <a:xfrm>
            <a:off x="6774285" y="3507850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CEE3E-B184-53BA-EEF6-90CBDD1A8B70}"/>
              </a:ext>
            </a:extLst>
          </p:cNvPr>
          <p:cNvGrpSpPr/>
          <p:nvPr/>
        </p:nvGrpSpPr>
        <p:grpSpPr>
          <a:xfrm>
            <a:off x="6176748" y="4300291"/>
            <a:ext cx="1980360" cy="1045440"/>
            <a:chOff x="6176748" y="4300291"/>
            <a:chExt cx="1980360" cy="10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14:cNvPr>
                <p14:cNvContentPartPr/>
                <p14:nvPr/>
              </p14:nvContentPartPr>
              <p14:xfrm>
                <a:off x="6176748" y="4413691"/>
                <a:ext cx="1980360" cy="9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40C5A5-3116-FDFB-8E07-D807382DD7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7748" y="4404691"/>
                  <a:ext cx="19980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14:cNvPr>
                <p14:cNvContentPartPr/>
                <p14:nvPr/>
              </p14:nvContentPartPr>
              <p14:xfrm>
                <a:off x="6811788" y="4300291"/>
                <a:ext cx="353880" cy="27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64EF2F-7040-FABC-A41E-5179FD062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3148" y="4291651"/>
                  <a:ext cx="3715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8C36EC-C413-B1B4-7AD1-5A3BE2CA3014}"/>
              </a:ext>
            </a:extLst>
          </p:cNvPr>
          <p:cNvGrpSpPr/>
          <p:nvPr/>
        </p:nvGrpSpPr>
        <p:grpSpPr>
          <a:xfrm>
            <a:off x="7069908" y="5499091"/>
            <a:ext cx="271080" cy="38520"/>
            <a:chOff x="7069908" y="5499091"/>
            <a:chExt cx="271080" cy="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14:cNvPr>
                <p14:cNvContentPartPr/>
                <p14:nvPr/>
              </p14:nvContentPartPr>
              <p14:xfrm>
                <a:off x="7069908" y="5499091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889FC0-27E7-48D5-6089-4900C252E1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1268" y="54900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14:cNvPr>
                <p14:cNvContentPartPr/>
                <p14:nvPr/>
              </p14:nvContentPartPr>
              <p14:xfrm>
                <a:off x="7340628" y="553725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425D10-4C9C-3937-1FF6-C6416FE798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1628" y="55286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14:cNvPr>
              <p14:cNvContentPartPr/>
              <p14:nvPr/>
            </p14:nvContentPartPr>
            <p14:xfrm>
              <a:off x="-348252" y="217629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1CFBEC-7B6B-5509-8E26-4CFE4316BB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02252" y="206865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C1B936-BD47-AC73-8EB7-8AA11AB0198A}"/>
              </a:ext>
            </a:extLst>
          </p:cNvPr>
          <p:cNvSpPr txBox="1"/>
          <p:nvPr/>
        </p:nvSpPr>
        <p:spPr>
          <a:xfrm>
            <a:off x="3284113" y="4803820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The Node Application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0EE9FF-4A2F-2F02-E2A2-3FD4494B08A3}"/>
              </a:ext>
            </a:extLst>
          </p:cNvPr>
          <p:cNvSpPr/>
          <p:nvPr/>
        </p:nvSpPr>
        <p:spPr>
          <a:xfrm>
            <a:off x="8963696" y="4413691"/>
            <a:ext cx="1004552" cy="6605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A0E3A-909F-3E84-B0E6-637F528D74C4}"/>
              </a:ext>
            </a:extLst>
          </p:cNvPr>
          <p:cNvSpPr/>
          <p:nvPr/>
        </p:nvSpPr>
        <p:spPr>
          <a:xfrm>
            <a:off x="9968248" y="4031087"/>
            <a:ext cx="2047741" cy="1357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Keeps on running as long as there are event listeners registered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4924DC0-48AB-07F1-0BC4-842F7E97855F}"/>
              </a:ext>
            </a:extLst>
          </p:cNvPr>
          <p:cNvSpPr/>
          <p:nvPr/>
        </p:nvSpPr>
        <p:spPr>
          <a:xfrm>
            <a:off x="6843262" y="5556878"/>
            <a:ext cx="618188" cy="659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862EFB-2A9A-78FA-AEF3-832A993E645F}"/>
              </a:ext>
            </a:extLst>
          </p:cNvPr>
          <p:cNvSpPr/>
          <p:nvPr/>
        </p:nvSpPr>
        <p:spPr>
          <a:xfrm>
            <a:off x="5800074" y="6275727"/>
            <a:ext cx="2704563" cy="56215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3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C6195BC-6C2B-465B-0EDD-063F0843BF34}"/>
              </a:ext>
            </a:extLst>
          </p:cNvPr>
          <p:cNvSpPr/>
          <p:nvPr/>
        </p:nvSpPr>
        <p:spPr>
          <a:xfrm>
            <a:off x="5815804" y="1481070"/>
            <a:ext cx="3670479" cy="19479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Buffer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8062-41FF-C0C8-133E-950C75A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77744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21AF8-9693-B0DC-C42A-15EA007209C0}"/>
              </a:ext>
            </a:extLst>
          </p:cNvPr>
          <p:cNvSpPr/>
          <p:nvPr/>
        </p:nvSpPr>
        <p:spPr>
          <a:xfrm>
            <a:off x="5525036" y="858370"/>
            <a:ext cx="3670479" cy="446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E4825-D29A-8DAD-C6FA-549DB38670EF}"/>
              </a:ext>
            </a:extLst>
          </p:cNvPr>
          <p:cNvSpPr/>
          <p:nvPr/>
        </p:nvSpPr>
        <p:spPr>
          <a:xfrm>
            <a:off x="838200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5D99DD-AD2D-2F12-BC9B-631DC598D8B5}"/>
              </a:ext>
            </a:extLst>
          </p:cNvPr>
          <p:cNvSpPr/>
          <p:nvPr/>
        </p:nvSpPr>
        <p:spPr>
          <a:xfrm>
            <a:off x="2781837" y="1944710"/>
            <a:ext cx="6413678" cy="579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521B3-0AB3-3CDC-0A15-A5B14CF2EC2A}"/>
              </a:ext>
            </a:extLst>
          </p:cNvPr>
          <p:cNvSpPr/>
          <p:nvPr/>
        </p:nvSpPr>
        <p:spPr>
          <a:xfrm>
            <a:off x="9504608" y="1674254"/>
            <a:ext cx="1634544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Parsed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5F65E-92A9-D8FF-7D44-2E90A3FF3DBC}"/>
              </a:ext>
            </a:extLst>
          </p:cNvPr>
          <p:cNvSpPr/>
          <p:nvPr/>
        </p:nvSpPr>
        <p:spPr>
          <a:xfrm>
            <a:off x="1854558" y="2797936"/>
            <a:ext cx="2009104" cy="631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working on the Data early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2AD11F-0867-47BB-9E02-79B702F4E3DA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1460411" y="2719320"/>
            <a:ext cx="589209" cy="1990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E33723-7349-B0ED-6ED0-B8AE18077DFF}"/>
              </a:ext>
            </a:extLst>
          </p:cNvPr>
          <p:cNvSpPr/>
          <p:nvPr/>
        </p:nvSpPr>
        <p:spPr>
          <a:xfrm>
            <a:off x="311185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297D5-19E6-01CD-6AF4-E5D9EF4F3654}"/>
              </a:ext>
            </a:extLst>
          </p:cNvPr>
          <p:cNvSpPr/>
          <p:nvPr/>
        </p:nvSpPr>
        <p:spPr>
          <a:xfrm>
            <a:off x="4540878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94249-3E04-1770-916F-A84D458B8BB7}"/>
              </a:ext>
            </a:extLst>
          </p:cNvPr>
          <p:cNvSpPr/>
          <p:nvPr/>
        </p:nvSpPr>
        <p:spPr>
          <a:xfrm>
            <a:off x="6082049" y="1820212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DB1DD9-4ABE-7659-FCF2-29A795C651E6}"/>
              </a:ext>
            </a:extLst>
          </p:cNvPr>
          <p:cNvSpPr/>
          <p:nvPr/>
        </p:nvSpPr>
        <p:spPr>
          <a:xfrm>
            <a:off x="7623220" y="1809481"/>
            <a:ext cx="1098997" cy="85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Part4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A1744E5-E736-C19C-4563-973D47008A37}"/>
              </a:ext>
            </a:extLst>
          </p:cNvPr>
          <p:cNvSpPr/>
          <p:nvPr/>
        </p:nvSpPr>
        <p:spPr>
          <a:xfrm rot="10800000">
            <a:off x="5158715" y="2565106"/>
            <a:ext cx="1314180" cy="2163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116D5-96B8-3401-5000-32194847A8E4}"/>
              </a:ext>
            </a:extLst>
          </p:cNvPr>
          <p:cNvSpPr txBox="1"/>
          <p:nvPr/>
        </p:nvSpPr>
        <p:spPr>
          <a:xfrm>
            <a:off x="6472895" y="3799268"/>
            <a:ext cx="667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</a:t>
            </a:r>
          </a:p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4114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4415-0134-0BA1-C090-B6BEF054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721"/>
            <a:ext cx="10515600" cy="618186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4A52A-0030-2B52-D557-82FEAD834F01}"/>
              </a:ext>
            </a:extLst>
          </p:cNvPr>
          <p:cNvSpPr/>
          <p:nvPr/>
        </p:nvSpPr>
        <p:spPr>
          <a:xfrm>
            <a:off x="838200" y="1390918"/>
            <a:ext cx="2755006" cy="6181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Incoming Requests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02708-D658-8BCC-740A-EE8A48EDCF63}"/>
              </a:ext>
            </a:extLst>
          </p:cNvPr>
          <p:cNvSpPr/>
          <p:nvPr/>
        </p:nvSpPr>
        <p:spPr>
          <a:xfrm>
            <a:off x="838200" y="3245476"/>
            <a:ext cx="2755006" cy="1835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196CF-5C8C-9AAF-ED6C-481416E07B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02287" y="2009104"/>
            <a:ext cx="13416" cy="123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34A16-5BBC-C289-3317-3DCEAF22657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390918" y="2009104"/>
            <a:ext cx="824785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A8DD11-0B29-61C6-E373-5FEA2F5A3E7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215703" y="2009104"/>
            <a:ext cx="797953" cy="123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E8500-4728-BEDE-06E3-7FE38654DAA8}"/>
              </a:ext>
            </a:extLst>
          </p:cNvPr>
          <p:cNvSpPr/>
          <p:nvPr/>
        </p:nvSpPr>
        <p:spPr>
          <a:xfrm>
            <a:off x="838200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&lt;Our Code&gt;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AF85D-6650-D5F9-AE09-0D0B37392183}"/>
              </a:ext>
            </a:extLst>
          </p:cNvPr>
          <p:cNvSpPr/>
          <p:nvPr/>
        </p:nvSpPr>
        <p:spPr>
          <a:xfrm>
            <a:off x="2422301" y="3747752"/>
            <a:ext cx="1364087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JavaScript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FFD13-26C0-9C93-3C81-BAAC27E7E4CF}"/>
              </a:ext>
            </a:extLst>
          </p:cNvPr>
          <p:cNvSpPr/>
          <p:nvPr/>
        </p:nvSpPr>
        <p:spPr>
          <a:xfrm>
            <a:off x="5950039" y="1948865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AD84EC-8B82-88E6-20E6-4354DAD52FD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786388" y="2257958"/>
            <a:ext cx="2163651" cy="2475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11EB5F-1019-8380-F4C0-0B242E0BB332}"/>
              </a:ext>
            </a:extLst>
          </p:cNvPr>
          <p:cNvSpPr txBox="1"/>
          <p:nvPr/>
        </p:nvSpPr>
        <p:spPr>
          <a:xfrm>
            <a:off x="5061397" y="200910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346A3-A9D5-F25A-7427-41E39C76E075}"/>
              </a:ext>
            </a:extLst>
          </p:cNvPr>
          <p:cNvSpPr/>
          <p:nvPr/>
        </p:nvSpPr>
        <p:spPr>
          <a:xfrm>
            <a:off x="5950038" y="4607417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Pool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8229A9-444F-573D-8F67-0C9196554CE3}"/>
              </a:ext>
            </a:extLst>
          </p:cNvPr>
          <p:cNvSpPr/>
          <p:nvPr/>
        </p:nvSpPr>
        <p:spPr>
          <a:xfrm>
            <a:off x="9040968" y="4592254"/>
            <a:ext cx="2648757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Thread(s)!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67B2982-7DE0-1B9F-3F7C-07FB6BAA095C}"/>
              </a:ext>
            </a:extLst>
          </p:cNvPr>
          <p:cNvCxnSpPr>
            <a:stCxn id="17" idx="3"/>
            <a:endCxn id="23" idx="0"/>
          </p:cNvCxnSpPr>
          <p:nvPr/>
        </p:nvCxnSpPr>
        <p:spPr>
          <a:xfrm flipH="1">
            <a:off x="7274417" y="2257958"/>
            <a:ext cx="1324379" cy="2349459"/>
          </a:xfrm>
          <a:prstGeom prst="bentConnector4">
            <a:avLst>
              <a:gd name="adj1" fmla="val -17261"/>
              <a:gd name="adj2" fmla="val 56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44930A-0E03-5E25-FD03-9D6057EACA44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3786388" y="4732986"/>
            <a:ext cx="2163650" cy="183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549C95-0BB0-B1F4-21FB-9394C995FC5F}"/>
              </a:ext>
            </a:extLst>
          </p:cNvPr>
          <p:cNvSpPr txBox="1"/>
          <p:nvPr/>
        </p:nvSpPr>
        <p:spPr>
          <a:xfrm>
            <a:off x="5104935" y="4579843"/>
            <a:ext cx="53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“fs”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72A408-D06A-D1CF-B47C-A8B97DC41E5F}"/>
              </a:ext>
            </a:extLst>
          </p:cNvPr>
          <p:cNvSpPr/>
          <p:nvPr/>
        </p:nvSpPr>
        <p:spPr>
          <a:xfrm>
            <a:off x="5834130" y="2627290"/>
            <a:ext cx="2648757" cy="566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 Event Callbacks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4D5B13-E993-623B-1D2C-C9494FADAFF3}"/>
              </a:ext>
            </a:extLst>
          </p:cNvPr>
          <p:cNvSpPr/>
          <p:nvPr/>
        </p:nvSpPr>
        <p:spPr>
          <a:xfrm>
            <a:off x="6096000" y="5383369"/>
            <a:ext cx="2790423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the Heavy Lifting</a:t>
            </a:r>
          </a:p>
        </p:txBody>
      </p:sp>
    </p:spTree>
    <p:extLst>
      <p:ext uri="{BB962C8B-B14F-4D97-AF65-F5344CB8AC3E}">
        <p14:creationId xmlns:p14="http://schemas.microsoft.com/office/powerpoint/2010/main" val="429039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E1C2-B56C-DA03-1D3E-61345C4B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/>
              <a:t>The Event Loop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E9630-FCA9-80AF-C70D-16AD5DAEC74A}"/>
              </a:ext>
            </a:extLst>
          </p:cNvPr>
          <p:cNvGrpSpPr/>
          <p:nvPr/>
        </p:nvGrpSpPr>
        <p:grpSpPr>
          <a:xfrm>
            <a:off x="4170480" y="2335761"/>
            <a:ext cx="2002794" cy="1834059"/>
            <a:chOff x="1076628" y="1094131"/>
            <a:chExt cx="4221720" cy="38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14:cNvPr>
                <p14:cNvContentPartPr/>
                <p14:nvPr/>
              </p14:nvContentPartPr>
              <p14:xfrm>
                <a:off x="1076628" y="1556371"/>
                <a:ext cx="4221720" cy="340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5A300A-014B-0DD2-A8EE-7080ABC6FF8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57659" y="1537402"/>
                  <a:ext cx="4258899" cy="3440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14:cNvPr>
                <p14:cNvContentPartPr/>
                <p14:nvPr/>
              </p14:nvContentPartPr>
              <p14:xfrm>
                <a:off x="2456148" y="1094131"/>
                <a:ext cx="707400" cy="984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68386F-801F-1D49-E3A1-3F3EA84650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7193" y="1075174"/>
                  <a:ext cx="744552" cy="1021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CB50C4-BCC3-6A86-3BA3-E264AC5B3A4A}"/>
              </a:ext>
            </a:extLst>
          </p:cNvPr>
          <p:cNvSpPr/>
          <p:nvPr/>
        </p:nvSpPr>
        <p:spPr>
          <a:xfrm>
            <a:off x="6375042" y="1451022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DB74D-3596-3A91-D56E-71664A73C879}"/>
              </a:ext>
            </a:extLst>
          </p:cNvPr>
          <p:cNvSpPr/>
          <p:nvPr/>
        </p:nvSpPr>
        <p:spPr>
          <a:xfrm>
            <a:off x="6375042" y="2039157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setTimeout</a:t>
            </a:r>
            <a:r>
              <a:rPr lang="en-US" dirty="0"/>
              <a:t>,</a:t>
            </a:r>
          </a:p>
          <a:p>
            <a:pPr algn="ctr"/>
            <a:r>
              <a:rPr lang="en-US" dirty="0" err="1"/>
              <a:t>setInterval</a:t>
            </a:r>
            <a:r>
              <a:rPr lang="en-US" dirty="0"/>
              <a:t> Callbacks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CD64D-C4AD-676F-8656-EB68DA782C8A}"/>
              </a:ext>
            </a:extLst>
          </p:cNvPr>
          <p:cNvSpPr/>
          <p:nvPr/>
        </p:nvSpPr>
        <p:spPr>
          <a:xfrm>
            <a:off x="6375042" y="3216498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Pending Callbacks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9A00C-30C0-D662-9EDB-E9F68A7DFFF1}"/>
              </a:ext>
            </a:extLst>
          </p:cNvPr>
          <p:cNvSpPr/>
          <p:nvPr/>
        </p:nvSpPr>
        <p:spPr>
          <a:xfrm>
            <a:off x="6375042" y="3804633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Executed I/O related callbacks that were deferred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15FC9B-95C8-B38C-3A06-E25562E58502}"/>
              </a:ext>
            </a:extLst>
          </p:cNvPr>
          <p:cNvSpPr/>
          <p:nvPr/>
        </p:nvSpPr>
        <p:spPr>
          <a:xfrm>
            <a:off x="5298348" y="4960171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DB7D0-B8EA-8826-4404-669506D76CBE}"/>
              </a:ext>
            </a:extLst>
          </p:cNvPr>
          <p:cNvSpPr/>
          <p:nvPr/>
        </p:nvSpPr>
        <p:spPr>
          <a:xfrm>
            <a:off x="5298348" y="5548306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Retrive</a:t>
            </a:r>
            <a:r>
              <a:rPr lang="en-US" dirty="0"/>
              <a:t> new I/O events,</a:t>
            </a:r>
          </a:p>
          <a:p>
            <a:pPr algn="ctr"/>
            <a:r>
              <a:rPr lang="en-US" dirty="0"/>
              <a:t>Execute their callbacks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97BB8-85EC-6166-EE55-4EDCF5EF4DD1}"/>
              </a:ext>
            </a:extLst>
          </p:cNvPr>
          <p:cNvSpPr/>
          <p:nvPr/>
        </p:nvSpPr>
        <p:spPr>
          <a:xfrm>
            <a:off x="930263" y="5089127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CC860-E0A2-538E-A029-590315AF0A3C}"/>
              </a:ext>
            </a:extLst>
          </p:cNvPr>
          <p:cNvSpPr/>
          <p:nvPr/>
        </p:nvSpPr>
        <p:spPr>
          <a:xfrm>
            <a:off x="930263" y="5677262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</a:t>
            </a:r>
            <a:r>
              <a:rPr lang="en-US" dirty="0" err="1"/>
              <a:t>setImmediate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callbacks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10369-B001-8A03-38FF-4E92D5851124}"/>
              </a:ext>
            </a:extLst>
          </p:cNvPr>
          <p:cNvSpPr/>
          <p:nvPr/>
        </p:nvSpPr>
        <p:spPr>
          <a:xfrm>
            <a:off x="427149" y="3379630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Callbacks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FF353-5263-AAAE-E5D7-B677F43518DD}"/>
              </a:ext>
            </a:extLst>
          </p:cNvPr>
          <p:cNvSpPr/>
          <p:nvPr/>
        </p:nvSpPr>
        <p:spPr>
          <a:xfrm>
            <a:off x="427149" y="3967765"/>
            <a:ext cx="3593206" cy="8027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all ‘close’ event callbacks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4B74D6-47F9-8E0F-3C49-5E588A331014}"/>
              </a:ext>
            </a:extLst>
          </p:cNvPr>
          <p:cNvSpPr/>
          <p:nvPr/>
        </p:nvSpPr>
        <p:spPr>
          <a:xfrm>
            <a:off x="497079" y="1634604"/>
            <a:ext cx="3593206" cy="42500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6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675A-7670-25D6-423B-BEA64FD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1B5AEA-7B36-CBB9-3427-32CBEA6CCD74}"/>
              </a:ext>
            </a:extLst>
          </p:cNvPr>
          <p:cNvGrpSpPr/>
          <p:nvPr/>
        </p:nvGrpSpPr>
        <p:grpSpPr>
          <a:xfrm>
            <a:off x="1004552" y="927280"/>
            <a:ext cx="4134118" cy="695456"/>
            <a:chOff x="1004552" y="927280"/>
            <a:chExt cx="4134118" cy="6954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D7BD-AF9D-9DB2-41CE-BE9A481CFD8E}"/>
                </a:ext>
              </a:extLst>
            </p:cNvPr>
            <p:cNvSpPr/>
            <p:nvPr/>
          </p:nvSpPr>
          <p:spPr>
            <a:xfrm>
              <a:off x="1004552" y="927280"/>
              <a:ext cx="4134118" cy="3477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How the Web Works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41826A-D01D-2356-56CC-339B0AFD2607}"/>
                </a:ext>
              </a:extLst>
            </p:cNvPr>
            <p:cNvSpPr/>
            <p:nvPr/>
          </p:nvSpPr>
          <p:spPr>
            <a:xfrm>
              <a:off x="1004552" y="1275008"/>
              <a:ext cx="4134118" cy="34772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 =&gt; Request =&gt; Server =&gt;Response =&gt;Client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4E535C-747B-7568-6BC5-F1E3EFCC2E54}"/>
              </a:ext>
            </a:extLst>
          </p:cNvPr>
          <p:cNvSpPr/>
          <p:nvPr/>
        </p:nvSpPr>
        <p:spPr>
          <a:xfrm>
            <a:off x="1004552" y="1931832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Lifecycle &amp; Event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98C74-3690-410C-0B4C-C6EAB4A94021}"/>
              </a:ext>
            </a:extLst>
          </p:cNvPr>
          <p:cNvSpPr/>
          <p:nvPr/>
        </p:nvSpPr>
        <p:spPr>
          <a:xfrm>
            <a:off x="1004552" y="2332688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runs non-blocking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code and uses and event-driven code (“Event Loop”) for running our logic.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Node program exits as soon as there is no more work to do</a:t>
            </a:r>
          </a:p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 The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createServer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event never finishes by default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98198-D16B-B6F9-C42A-87D23720B967}"/>
              </a:ext>
            </a:extLst>
          </p:cNvPr>
          <p:cNvGrpSpPr/>
          <p:nvPr/>
        </p:nvGrpSpPr>
        <p:grpSpPr>
          <a:xfrm>
            <a:off x="1004552" y="3655992"/>
            <a:ext cx="2125014" cy="1523732"/>
            <a:chOff x="1004552" y="3655992"/>
            <a:chExt cx="4134118" cy="15237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F321D4B-17B3-05B1-5E9C-28B20B114690}"/>
                </a:ext>
              </a:extLst>
            </p:cNvPr>
            <p:cNvSpPr/>
            <p:nvPr/>
          </p:nvSpPr>
          <p:spPr>
            <a:xfrm>
              <a:off x="1004552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Asynchronous 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F02512-BCB3-207C-ECA6-250C21925A5D}"/>
                </a:ext>
              </a:extLst>
            </p:cNvPr>
            <p:cNvSpPr/>
            <p:nvPr/>
          </p:nvSpPr>
          <p:spPr>
            <a:xfrm>
              <a:off x="1004552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JS code is non-blocking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callbacks and events =&gt; Order changes!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643925-F594-D65E-E8D2-BF484095616A}"/>
              </a:ext>
            </a:extLst>
          </p:cNvPr>
          <p:cNvGrpSpPr/>
          <p:nvPr/>
        </p:nvGrpSpPr>
        <p:grpSpPr>
          <a:xfrm>
            <a:off x="3554569" y="3655992"/>
            <a:ext cx="2374005" cy="1523732"/>
            <a:chOff x="5406980" y="3655992"/>
            <a:chExt cx="4192073" cy="15237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34F183-AC8C-984D-798C-AF414CADE337}"/>
                </a:ext>
              </a:extLst>
            </p:cNvPr>
            <p:cNvSpPr/>
            <p:nvPr/>
          </p:nvSpPr>
          <p:spPr>
            <a:xfrm>
              <a:off x="5406980" y="3655992"/>
              <a:ext cx="4134118" cy="4008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Request &amp; Responses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C311A-69B2-C36A-7256-4BAE87D44919}"/>
                </a:ext>
              </a:extLst>
            </p:cNvPr>
            <p:cNvSpPr/>
            <p:nvPr/>
          </p:nvSpPr>
          <p:spPr>
            <a:xfrm>
              <a:off x="5464935" y="4056848"/>
              <a:ext cx="4134118" cy="112287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Parse request data in chunks (Streams &amp; Buffers)</a:t>
              </a:r>
            </a:p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Avoid “Double responses”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02BFC-FD5A-D39E-8B60-E5F376DD522D}"/>
              </a:ext>
            </a:extLst>
          </p:cNvPr>
          <p:cNvSpPr/>
          <p:nvPr/>
        </p:nvSpPr>
        <p:spPr>
          <a:xfrm>
            <a:off x="6604715" y="667690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Node.js &amp; Core Modules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9A31BD-4019-B7DC-7FDC-DDB40932B8CF}"/>
              </a:ext>
            </a:extLst>
          </p:cNvPr>
          <p:cNvSpPr/>
          <p:nvPr/>
        </p:nvSpPr>
        <p:spPr>
          <a:xfrm>
            <a:off x="6604715" y="1068546"/>
            <a:ext cx="4134118" cy="112287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Node.js ships with multiple core modules.(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http,fs,path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,…)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modules can be imported into any file to be used there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require(‘module’)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07337A-28E2-F82D-C3D1-48EB1E298630}"/>
              </a:ext>
            </a:extLst>
          </p:cNvPr>
          <p:cNvSpPr/>
          <p:nvPr/>
        </p:nvSpPr>
        <p:spPr>
          <a:xfrm>
            <a:off x="6604715" y="2560887"/>
            <a:ext cx="4134118" cy="40085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Node Module System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7834A6-72E4-C1CF-9C87-E431A3A2F234}"/>
              </a:ext>
            </a:extLst>
          </p:cNvPr>
          <p:cNvSpPr/>
          <p:nvPr/>
        </p:nvSpPr>
        <p:spPr>
          <a:xfrm>
            <a:off x="6604715" y="2961743"/>
            <a:ext cx="4134118" cy="24860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via require(‘./path-to-file’) for custom files or require(‘module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’) for core &amp;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third&amp;party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modules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Export via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modules.exports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or just exports (for multiple exports)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73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deJs Development Services Reviews 2022: Details, Pricing, &amp; Features | G2">
            <a:extLst>
              <a:ext uri="{FF2B5EF4-FFF2-40B4-BE49-F238E27FC236}">
                <a16:creationId xmlns:a16="http://schemas.microsoft.com/office/drawing/2014/main" id="{1CFD14EA-4BC6-D7CE-2463-B0C9D0CA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779308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8 (JavaScript engine) - Wikipedia">
            <a:extLst>
              <a:ext uri="{FF2B5EF4-FFF2-40B4-BE49-F238E27FC236}">
                <a16:creationId xmlns:a16="http://schemas.microsoft.com/office/drawing/2014/main" id="{45712D55-4AB5-D5D2-3714-04527C43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563" y="2969545"/>
            <a:ext cx="1237785" cy="123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JavaScript?">
            <a:extLst>
              <a:ext uri="{FF2B5EF4-FFF2-40B4-BE49-F238E27FC236}">
                <a16:creationId xmlns:a16="http://schemas.microsoft.com/office/drawing/2014/main" id="{5212BE1B-1B4B-FA7B-F0EE-A7D15E28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07" y="45261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1977CF-5C87-DDDF-2AD9-494271E27B11}"/>
              </a:ext>
            </a:extLst>
          </p:cNvPr>
          <p:cNvSpPr/>
          <p:nvPr/>
        </p:nvSpPr>
        <p:spPr>
          <a:xfrm>
            <a:off x="579549" y="3221796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244BC55-A11C-07BA-C970-B31341AE585E}"/>
              </a:ext>
            </a:extLst>
          </p:cNvPr>
          <p:cNvSpPr/>
          <p:nvPr/>
        </p:nvSpPr>
        <p:spPr>
          <a:xfrm>
            <a:off x="3361386" y="3429000"/>
            <a:ext cx="2115721" cy="52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CE038-BA38-B1E7-5334-4DA3B01F5E3D}"/>
              </a:ext>
            </a:extLst>
          </p:cNvPr>
          <p:cNvSpPr txBox="1"/>
          <p:nvPr/>
        </p:nvSpPr>
        <p:spPr>
          <a:xfrm>
            <a:off x="3631842" y="3279957"/>
            <a:ext cx="112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23ADE2-2D34-E340-F5CB-B78183C83A02}"/>
              </a:ext>
            </a:extLst>
          </p:cNvPr>
          <p:cNvSpPr/>
          <p:nvPr/>
        </p:nvSpPr>
        <p:spPr>
          <a:xfrm>
            <a:off x="7191607" y="3258355"/>
            <a:ext cx="1714500" cy="463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56B61-5393-0EDA-7C86-8937C72E0726}"/>
              </a:ext>
            </a:extLst>
          </p:cNvPr>
          <p:cNvSpPr txBox="1"/>
          <p:nvPr/>
        </p:nvSpPr>
        <p:spPr>
          <a:xfrm>
            <a:off x="7431002" y="303713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409657-6560-66E1-2290-C0F17FBD44B1}"/>
              </a:ext>
            </a:extLst>
          </p:cNvPr>
          <p:cNvSpPr/>
          <p:nvPr/>
        </p:nvSpPr>
        <p:spPr>
          <a:xfrm>
            <a:off x="9382822" y="3114403"/>
            <a:ext cx="1584102" cy="78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E3FD61-CCDA-8D3C-87FB-7A504A21B5F4}"/>
              </a:ext>
            </a:extLst>
          </p:cNvPr>
          <p:cNvSpPr/>
          <p:nvPr/>
        </p:nvSpPr>
        <p:spPr>
          <a:xfrm>
            <a:off x="6372663" y="2137442"/>
            <a:ext cx="824140" cy="633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1A5E37-0C87-5877-9458-D014EBA99710}"/>
              </a:ext>
            </a:extLst>
          </p:cNvPr>
          <p:cNvSpPr/>
          <p:nvPr/>
        </p:nvSpPr>
        <p:spPr>
          <a:xfrm rot="10800000">
            <a:off x="7191607" y="4011334"/>
            <a:ext cx="780307" cy="953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1AC832-40C2-17BE-45F0-39FE5E662DD1}"/>
              </a:ext>
            </a:extLst>
          </p:cNvPr>
          <p:cNvCxnSpPr>
            <a:stCxn id="1026" idx="1"/>
          </p:cNvCxnSpPr>
          <p:nvPr/>
        </p:nvCxnSpPr>
        <p:spPr>
          <a:xfrm flipH="1">
            <a:off x="1390918" y="1555596"/>
            <a:ext cx="3228707" cy="4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BFA54-5C9A-863C-F6D9-A7346BC2FFBB}"/>
              </a:ext>
            </a:extLst>
          </p:cNvPr>
          <p:cNvCxnSpPr>
            <a:endCxn id="4" idx="0"/>
          </p:cNvCxnSpPr>
          <p:nvPr/>
        </p:nvCxnSpPr>
        <p:spPr>
          <a:xfrm flipH="1">
            <a:off x="1371600" y="1596980"/>
            <a:ext cx="19318" cy="162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197-DD87-3637-CEC5-9DFC6CEF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60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B422-A733-1784-D9C7-FDC1AA99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825"/>
            <a:ext cx="10515600" cy="50951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Node.js is an open source.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runs on various platforms (Win, </a:t>
            </a:r>
            <a:r>
              <a:rPr lang="en-US" dirty="0" err="1"/>
              <a:t>Liux</a:t>
            </a:r>
            <a:r>
              <a:rPr lang="en-US" dirty="0"/>
              <a:t>, Unix, </a:t>
            </a:r>
            <a:r>
              <a:rPr lang="en-US" dirty="0" err="1"/>
              <a:t>macOSX,etc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allows you to run JS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Node.js can create, open, read, write, delete and close files on the server.</a:t>
            </a:r>
          </a:p>
          <a:p>
            <a:pPr>
              <a:lnSpc>
                <a:spcPct val="150000"/>
              </a:lnSpc>
            </a:pPr>
            <a:r>
              <a:rPr lang="en-US" dirty="0"/>
              <a:t>Easily communicate with database</a:t>
            </a:r>
          </a:p>
        </p:txBody>
      </p:sp>
    </p:spTree>
    <p:extLst>
      <p:ext uri="{BB962C8B-B14F-4D97-AF65-F5344CB8AC3E}">
        <p14:creationId xmlns:p14="http://schemas.microsoft.com/office/powerpoint/2010/main" val="248920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B3D-AEB6-F74C-2202-4DE39FC4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30F0-E41B-3E63-0D5E-CDA0EF58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/>
          <a:lstStyle/>
          <a:p>
            <a:r>
              <a:rPr lang="en-US" dirty="0"/>
              <a:t>Node.js represents a JS everywhere.</a:t>
            </a:r>
          </a:p>
          <a:p>
            <a:endParaRPr lang="en-US" dirty="0"/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 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pPr lvl="1"/>
            <a:endParaRPr lang="en-US" dirty="0"/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227168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69C7-EBAD-55DD-EF03-4A904DCE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168B-D000-98EF-AACC-8A0D5CC5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Node.js is best for usage in streaming or event-based real-time applications like as</a:t>
            </a:r>
          </a:p>
          <a:p>
            <a:r>
              <a:rPr lang="en-US" dirty="0"/>
              <a:t>Chat Applications</a:t>
            </a:r>
          </a:p>
          <a:p>
            <a:r>
              <a:rPr lang="en-US" dirty="0"/>
              <a:t>Game Servers</a:t>
            </a:r>
          </a:p>
          <a:p>
            <a:r>
              <a:rPr lang="en-US" dirty="0"/>
              <a:t>Advertisement Servers</a:t>
            </a:r>
          </a:p>
          <a:p>
            <a:r>
              <a:rPr lang="en-US" dirty="0"/>
              <a:t>Streaming Servers</a:t>
            </a:r>
          </a:p>
          <a:p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759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FEFD-5A16-ECBE-6E07-90F38BB1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48234" cy="67806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8DDF-9AC4-6EBE-5707-DC0D505A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133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V8 is the JS execution engine which was initially built for Google Chrome.</a:t>
            </a:r>
          </a:p>
          <a:p>
            <a:pPr>
              <a:lnSpc>
                <a:spcPct val="200000"/>
              </a:lnSpc>
            </a:pPr>
            <a:r>
              <a:rPr lang="en-US" dirty="0"/>
              <a:t>V8 is Google’s open source and written in C++</a:t>
            </a:r>
          </a:p>
          <a:p>
            <a:pPr>
              <a:lnSpc>
                <a:spcPct val="200000"/>
              </a:lnSpc>
            </a:pPr>
            <a:r>
              <a:rPr lang="en-US" dirty="0"/>
              <a:t>V8* compiles JS source code to native machine code.</a:t>
            </a:r>
          </a:p>
          <a:p>
            <a:pPr>
              <a:lnSpc>
                <a:spcPct val="200000"/>
              </a:lnSpc>
            </a:pPr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18856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6DB1-F001-10B0-D7FD-DDE156FF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3C70-1B9C-0DBA-2231-6A10DDA4A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4420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ptop User Computer PNG, Clipart, Business, Businessperson, Communication,  Computer, Computer Icons Free PNG Download">
            <a:extLst>
              <a:ext uri="{FF2B5EF4-FFF2-40B4-BE49-F238E27FC236}">
                <a16:creationId xmlns:a16="http://schemas.microsoft.com/office/drawing/2014/main" id="{29B18592-1B06-55BF-ABD9-1768B9C3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9" y="4542217"/>
            <a:ext cx="2019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64C9E3F-2D83-CCD3-20F6-E8D8DF653178}"/>
              </a:ext>
            </a:extLst>
          </p:cNvPr>
          <p:cNvSpPr/>
          <p:nvPr/>
        </p:nvSpPr>
        <p:spPr>
          <a:xfrm>
            <a:off x="2897747" y="5151549"/>
            <a:ext cx="1700012" cy="65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F8988-EADB-C313-9D30-6BE3E76ED5DF}"/>
              </a:ext>
            </a:extLst>
          </p:cNvPr>
          <p:cNvSpPr/>
          <p:nvPr/>
        </p:nvSpPr>
        <p:spPr>
          <a:xfrm>
            <a:off x="527229" y="192378"/>
            <a:ext cx="3645526" cy="1314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JavaScript on the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84CB3-F0C8-E518-CB1D-B7CCF8CA2EBC}"/>
              </a:ext>
            </a:extLst>
          </p:cNvPr>
          <p:cNvSpPr/>
          <p:nvPr/>
        </p:nvSpPr>
        <p:spPr>
          <a:xfrm>
            <a:off x="4687912" y="4542217"/>
            <a:ext cx="3902299" cy="145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 (Browser)</a:t>
            </a:r>
          </a:p>
        </p:txBody>
      </p:sp>
      <p:pic>
        <p:nvPicPr>
          <p:cNvPr id="2052" name="Picture 4" descr="What is JavaScript?">
            <a:extLst>
              <a:ext uri="{FF2B5EF4-FFF2-40B4-BE49-F238E27FC236}">
                <a16:creationId xmlns:a16="http://schemas.microsoft.com/office/drawing/2014/main" id="{FA0490F9-78F4-C271-F606-D0332BDA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892" y="6166564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B062AB2D-B558-EE1A-69DE-5668B29F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33" y="6205201"/>
            <a:ext cx="479470" cy="4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SS - Wikipedia">
            <a:extLst>
              <a:ext uri="{FF2B5EF4-FFF2-40B4-BE49-F238E27FC236}">
                <a16:creationId xmlns:a16="http://schemas.microsoft.com/office/drawing/2014/main" id="{F3A0DFCF-1726-3865-CD2D-C059C0820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61" y="6124977"/>
            <a:ext cx="340956" cy="4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A6056B3-AF62-7453-2FA3-6CE3BC5C527F}"/>
              </a:ext>
            </a:extLst>
          </p:cNvPr>
          <p:cNvSpPr/>
          <p:nvPr/>
        </p:nvSpPr>
        <p:spPr>
          <a:xfrm rot="10800000">
            <a:off x="5839363" y="2156472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9A0D4-8ABC-398D-3C01-054C73183066}"/>
              </a:ext>
            </a:extLst>
          </p:cNvPr>
          <p:cNvSpPr txBox="1"/>
          <p:nvPr/>
        </p:nvSpPr>
        <p:spPr>
          <a:xfrm>
            <a:off x="4895066" y="289827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FDBC-26C4-E769-F0AF-3D40134209A3}"/>
              </a:ext>
            </a:extLst>
          </p:cNvPr>
          <p:cNvSpPr txBox="1"/>
          <p:nvPr/>
        </p:nvSpPr>
        <p:spPr>
          <a:xfrm>
            <a:off x="5359893" y="596592"/>
            <a:ext cx="18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https://Aeeron.in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290FD-4E6C-CB90-7FCB-83107BACB289}"/>
              </a:ext>
            </a:extLst>
          </p:cNvPr>
          <p:cNvSpPr/>
          <p:nvPr/>
        </p:nvSpPr>
        <p:spPr>
          <a:xfrm>
            <a:off x="5359893" y="1180701"/>
            <a:ext cx="2588653" cy="67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23FD383-316D-2644-B89E-66FE015ADFFC}"/>
              </a:ext>
            </a:extLst>
          </p:cNvPr>
          <p:cNvSpPr/>
          <p:nvPr/>
        </p:nvSpPr>
        <p:spPr>
          <a:xfrm>
            <a:off x="7034684" y="2179749"/>
            <a:ext cx="714980" cy="18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1755-8531-2242-9BBA-264DBED8E94A}"/>
              </a:ext>
            </a:extLst>
          </p:cNvPr>
          <p:cNvSpPr txBox="1"/>
          <p:nvPr/>
        </p:nvSpPr>
        <p:spPr>
          <a:xfrm>
            <a:off x="7990982" y="2898279"/>
            <a:ext cx="142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F3F86-5003-0B17-5404-FE249F248109}"/>
              </a:ext>
            </a:extLst>
          </p:cNvPr>
          <p:cNvSpPr/>
          <p:nvPr/>
        </p:nvSpPr>
        <p:spPr>
          <a:xfrm>
            <a:off x="9238711" y="309093"/>
            <a:ext cx="1815881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1335E-440A-EF10-FA0E-8862154486A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7948546" y="493760"/>
            <a:ext cx="1290165" cy="102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6B1400-A865-13B6-9458-FAEC9F1002AF}"/>
              </a:ext>
            </a:extLst>
          </p:cNvPr>
          <p:cNvSpPr/>
          <p:nvPr/>
        </p:nvSpPr>
        <p:spPr>
          <a:xfrm>
            <a:off x="8955416" y="819693"/>
            <a:ext cx="2112133" cy="345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Authentication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3643AF-0DE3-720F-05CE-272AA946A4CF}"/>
              </a:ext>
            </a:extLst>
          </p:cNvPr>
          <p:cNvSpPr/>
          <p:nvPr/>
        </p:nvSpPr>
        <p:spPr>
          <a:xfrm>
            <a:off x="8984817" y="1306622"/>
            <a:ext cx="2073497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B435A6-F0EE-4439-3D30-B684B1ABD411}"/>
              </a:ext>
            </a:extLst>
          </p:cNvPr>
          <p:cNvSpPr/>
          <p:nvPr/>
        </p:nvSpPr>
        <p:spPr>
          <a:xfrm>
            <a:off x="8946181" y="2075250"/>
            <a:ext cx="2112133" cy="536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Business Logic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7377A0-7F1E-A661-B9D3-7FB17C25A00A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7948546" y="992524"/>
            <a:ext cx="1006870" cy="525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18FC4E-104E-2BA0-A7F7-3C15C5AFE45C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7948546" y="1517630"/>
            <a:ext cx="1036271" cy="5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DE231-4066-3E45-87F4-E5259B92249B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948546" y="1517630"/>
            <a:ext cx="997635" cy="826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471480-E7D0-84F2-218F-D1491F8E1003}"/>
              </a:ext>
            </a:extLst>
          </p:cNvPr>
          <p:cNvCxnSpPr/>
          <p:nvPr/>
        </p:nvCxnSpPr>
        <p:spPr>
          <a:xfrm flipV="1">
            <a:off x="1584101" y="1854558"/>
            <a:ext cx="0" cy="255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45D509-08A1-D708-6195-0FB2EF1BED60}"/>
              </a:ext>
            </a:extLst>
          </p:cNvPr>
          <p:cNvCxnSpPr/>
          <p:nvPr/>
        </p:nvCxnSpPr>
        <p:spPr>
          <a:xfrm flipV="1">
            <a:off x="1584101" y="1575093"/>
            <a:ext cx="3631843" cy="279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825E4A2-9B87-83C2-5C0A-73571B7DAB68}"/>
              </a:ext>
            </a:extLst>
          </p:cNvPr>
          <p:cNvSpPr/>
          <p:nvPr/>
        </p:nvSpPr>
        <p:spPr>
          <a:xfrm>
            <a:off x="1159099" y="2343721"/>
            <a:ext cx="811366" cy="9238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A21FE5-A52A-8C34-05D7-51288766545C}"/>
              </a:ext>
            </a:extLst>
          </p:cNvPr>
          <p:cNvSpPr txBox="1"/>
          <p:nvPr/>
        </p:nvSpPr>
        <p:spPr>
          <a:xfrm>
            <a:off x="2395470" y="2612192"/>
            <a:ext cx="174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access</a:t>
            </a:r>
          </a:p>
          <a:p>
            <a:r>
              <a:rPr lang="en-US" dirty="0"/>
              <a:t>Server-side code</a:t>
            </a:r>
          </a:p>
        </p:txBody>
      </p:sp>
    </p:spTree>
    <p:extLst>
      <p:ext uri="{BB962C8B-B14F-4D97-AF65-F5344CB8AC3E}">
        <p14:creationId xmlns:p14="http://schemas.microsoft.com/office/powerpoint/2010/main" val="27006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2243-5CEF-0E04-CD64-511FFDF6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0938" cy="523517"/>
          </a:xfrm>
        </p:spPr>
        <p:txBody>
          <a:bodyPr>
            <a:normAutofit/>
          </a:bodyPr>
          <a:lstStyle/>
          <a:p>
            <a:r>
              <a:rPr lang="en-US" sz="2800" dirty="0"/>
              <a:t>Side note: You’re not limited to the Server!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4F610B-BD92-C4F3-62E1-85DC6B0DD2D9}"/>
              </a:ext>
            </a:extLst>
          </p:cNvPr>
          <p:cNvSpPr/>
          <p:nvPr/>
        </p:nvSpPr>
        <p:spPr>
          <a:xfrm>
            <a:off x="3670478" y="1043189"/>
            <a:ext cx="5100034" cy="73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Node.js is a JavaScript Runtime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BBC4F92-9763-4A0A-60EF-30E906095D5B}"/>
              </a:ext>
            </a:extLst>
          </p:cNvPr>
          <p:cNvSpPr/>
          <p:nvPr/>
        </p:nvSpPr>
        <p:spPr>
          <a:xfrm>
            <a:off x="5602310" y="1970468"/>
            <a:ext cx="1004552" cy="1120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C7277-6B39-3D18-F0D3-62F83B03970C}"/>
              </a:ext>
            </a:extLst>
          </p:cNvPr>
          <p:cNvSpPr/>
          <p:nvPr/>
        </p:nvSpPr>
        <p:spPr>
          <a:xfrm>
            <a:off x="3670478" y="3429000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can use it for more than just Server-side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410E0-CE75-7F4C-B4A9-F3A2FA214748}"/>
              </a:ext>
            </a:extLst>
          </p:cNvPr>
          <p:cNvSpPr/>
          <p:nvPr/>
        </p:nvSpPr>
        <p:spPr>
          <a:xfrm>
            <a:off x="3728432" y="5283558"/>
            <a:ext cx="4984125" cy="85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Utility Scripts, Build Tools, …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566A33-68CA-FD54-DF99-E9AF181AED7E}"/>
              </a:ext>
            </a:extLst>
          </p:cNvPr>
          <p:cNvSpPr/>
          <p:nvPr/>
        </p:nvSpPr>
        <p:spPr>
          <a:xfrm>
            <a:off x="5950038" y="4445626"/>
            <a:ext cx="540912" cy="68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C72-04A6-64F5-4DDB-5B867CCA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2301" cy="5235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Node.js Role (in Web Development)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DA83A4-11F3-4BF7-4EE1-46085ED82DBD}"/>
              </a:ext>
            </a:extLst>
          </p:cNvPr>
          <p:cNvGrpSpPr/>
          <p:nvPr/>
        </p:nvGrpSpPr>
        <p:grpSpPr>
          <a:xfrm>
            <a:off x="1893189" y="1197735"/>
            <a:ext cx="8461419" cy="1047034"/>
            <a:chOff x="2472743" y="1197735"/>
            <a:chExt cx="8461419" cy="10470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44B033-9D93-9E4C-3ACD-079F611CDA01}"/>
                </a:ext>
              </a:extLst>
            </p:cNvPr>
            <p:cNvSpPr/>
            <p:nvPr/>
          </p:nvSpPr>
          <p:spPr>
            <a:xfrm>
              <a:off x="5177308" y="1197735"/>
              <a:ext cx="2125014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Run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6F8CAB-CDFE-D811-6BDF-D33DCD509527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Create Server &amp; Listen to Incoming Requests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94F1A3-EDDE-7A54-5A5E-4B87AE669FE9}"/>
              </a:ext>
            </a:extLst>
          </p:cNvPr>
          <p:cNvGrpSpPr/>
          <p:nvPr/>
        </p:nvGrpSpPr>
        <p:grpSpPr>
          <a:xfrm>
            <a:off x="1970463" y="2424448"/>
            <a:ext cx="8461419" cy="1047034"/>
            <a:chOff x="2472743" y="1197735"/>
            <a:chExt cx="8461419" cy="10470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A95208B-E0E3-233D-CAD6-A42B8AA3CB8C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Business Logic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8329030-255E-F25E-2071-C9BAF10EB71C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Handle Requests, Validate Input, Connect to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DC313-95CC-5B3A-96C7-91E4737AA36C}"/>
              </a:ext>
            </a:extLst>
          </p:cNvPr>
          <p:cNvGrpSpPr/>
          <p:nvPr/>
        </p:nvGrpSpPr>
        <p:grpSpPr>
          <a:xfrm>
            <a:off x="1893189" y="3738093"/>
            <a:ext cx="8461419" cy="1047034"/>
            <a:chOff x="2472743" y="1197735"/>
            <a:chExt cx="8461419" cy="10470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2BA090-77AF-701D-9787-6B218134FA20}"/>
                </a:ext>
              </a:extLst>
            </p:cNvPr>
            <p:cNvSpPr/>
            <p:nvPr/>
          </p:nvSpPr>
          <p:spPr>
            <a:xfrm>
              <a:off x="5177307" y="1197735"/>
              <a:ext cx="2704563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Responses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4DF4F82-5F40-E706-C385-E48F2A8A851D}"/>
                </a:ext>
              </a:extLst>
            </p:cNvPr>
            <p:cNvSpPr/>
            <p:nvPr/>
          </p:nvSpPr>
          <p:spPr>
            <a:xfrm>
              <a:off x="2472743" y="1721252"/>
              <a:ext cx="8461419" cy="5235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Return/Responses (Rendered HTML, JSON, 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25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C4D1-E0CF-3EA6-E6E8-F6F4EA4E7FBB}"/>
              </a:ext>
            </a:extLst>
          </p:cNvPr>
          <p:cNvSpPr txBox="1"/>
          <p:nvPr/>
        </p:nvSpPr>
        <p:spPr>
          <a:xfrm>
            <a:off x="5138670" y="360608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CFF1B7-69B4-5C03-7120-FA28C28D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09" y="2086376"/>
            <a:ext cx="2311020" cy="15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5D5387-A9C5-66E8-909B-9B85434B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63" y="2086376"/>
            <a:ext cx="15716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ecome Master in ASP.NET-Learn ASP.NET Full Course|Nyesteventuretech">
            <a:extLst>
              <a:ext uri="{FF2B5EF4-FFF2-40B4-BE49-F238E27FC236}">
                <a16:creationId xmlns:a16="http://schemas.microsoft.com/office/drawing/2014/main" id="{C1F86012-55E9-08D7-0EFE-96EF728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19" y="4078578"/>
            <a:ext cx="22574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uby Clipart Rail Icon Png - Ruby On Rails Icon Transparent PNG - 540x523 -  Free Download on NicePNG">
            <a:extLst>
              <a:ext uri="{FF2B5EF4-FFF2-40B4-BE49-F238E27FC236}">
                <a16:creationId xmlns:a16="http://schemas.microsoft.com/office/drawing/2014/main" id="{DB1CE4C8-4DDF-74BE-B385-025741B4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2158821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1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48B-B6BB-C8D7-BD7E-095AA6E7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20910" cy="446244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781A-442C-7AD1-4AED-A56AE79B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211048"/>
          </a:xfrm>
        </p:spPr>
        <p:txBody>
          <a:bodyPr numCol="3">
            <a:normAutofit fontScale="92500" lnSpcReduction="20000"/>
          </a:bodyPr>
          <a:lstStyle/>
          <a:p>
            <a:r>
              <a:rPr lang="en-US" dirty="0"/>
              <a:t>JavaScript Refresher</a:t>
            </a:r>
          </a:p>
          <a:p>
            <a:r>
              <a:rPr lang="en-US" dirty="0"/>
              <a:t>Node.js Basics</a:t>
            </a:r>
          </a:p>
          <a:p>
            <a:r>
              <a:rPr lang="en-US" dirty="0"/>
              <a:t>Efficient development</a:t>
            </a:r>
          </a:p>
          <a:p>
            <a:r>
              <a:rPr lang="en-US" dirty="0"/>
              <a:t>Using express.js</a:t>
            </a:r>
          </a:p>
          <a:p>
            <a:r>
              <a:rPr lang="en-US" dirty="0"/>
              <a:t>Templating Engines</a:t>
            </a:r>
          </a:p>
          <a:p>
            <a:r>
              <a:rPr lang="en-US" dirty="0"/>
              <a:t>Model-view-controller</a:t>
            </a:r>
          </a:p>
          <a:p>
            <a:r>
              <a:rPr lang="en-US" dirty="0"/>
              <a:t>Advanced Routes &amp; Models</a:t>
            </a:r>
          </a:p>
          <a:p>
            <a:r>
              <a:rPr lang="en-US" dirty="0"/>
              <a:t>Node + SQL(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 err="1"/>
              <a:t>Node+NoSQL</a:t>
            </a:r>
            <a:r>
              <a:rPr lang="en-US" dirty="0"/>
              <a:t>(MongoDB)</a:t>
            </a:r>
          </a:p>
          <a:p>
            <a:r>
              <a:rPr lang="en-US" dirty="0"/>
              <a:t>Using Mongoose</a:t>
            </a:r>
          </a:p>
          <a:p>
            <a:r>
              <a:rPr lang="en-US" dirty="0"/>
              <a:t>Sessions &amp; Cookies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Sending E-Mails</a:t>
            </a:r>
          </a:p>
          <a:p>
            <a:r>
              <a:rPr lang="en-US" dirty="0"/>
              <a:t>Authentication Deep Dive</a:t>
            </a:r>
          </a:p>
          <a:p>
            <a:r>
              <a:rPr lang="en-US" dirty="0"/>
              <a:t>User Input Validation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File Uploads &amp; Downloads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Async Requests</a:t>
            </a:r>
          </a:p>
          <a:p>
            <a:r>
              <a:rPr lang="en-US" dirty="0"/>
              <a:t>Handling Payments</a:t>
            </a:r>
          </a:p>
          <a:p>
            <a:r>
              <a:rPr lang="en-US" dirty="0"/>
              <a:t>REST API Basics</a:t>
            </a:r>
          </a:p>
          <a:p>
            <a:r>
              <a:rPr lang="en-US" dirty="0"/>
              <a:t>Advanced REST API Features</a:t>
            </a:r>
          </a:p>
          <a:p>
            <a:r>
              <a:rPr lang="en-US" dirty="0"/>
              <a:t>Using async-await</a:t>
            </a:r>
          </a:p>
          <a:p>
            <a:r>
              <a:rPr lang="en-US" dirty="0" err="1"/>
              <a:t>Websokets</a:t>
            </a:r>
            <a:r>
              <a:rPr lang="en-US" dirty="0"/>
              <a:t> &amp; Socket.io</a:t>
            </a:r>
          </a:p>
          <a:p>
            <a:r>
              <a:rPr lang="en-US" dirty="0" err="1"/>
              <a:t>GraphQL</a:t>
            </a:r>
            <a:endParaRPr lang="en-US" dirty="0"/>
          </a:p>
          <a:p>
            <a:r>
              <a:rPr lang="en-US" dirty="0"/>
              <a:t>Deployment</a:t>
            </a:r>
          </a:p>
          <a:p>
            <a:r>
              <a:rPr lang="en-US" dirty="0"/>
              <a:t>Beyond Web Servers</a:t>
            </a:r>
          </a:p>
          <a:p>
            <a:r>
              <a:rPr lang="en-US" dirty="0"/>
              <a:t>Roundup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7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AFC8-AE12-2909-95CF-6AEA904B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8639" cy="690943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9CDB0F-8C5D-D160-25A5-E86233143CE0}"/>
              </a:ext>
            </a:extLst>
          </p:cNvPr>
          <p:cNvSpPr/>
          <p:nvPr/>
        </p:nvSpPr>
        <p:spPr>
          <a:xfrm>
            <a:off x="1854558" y="1287887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EF3E0F-F618-165E-11C1-29F3EC5D942C}"/>
              </a:ext>
            </a:extLst>
          </p:cNvPr>
          <p:cNvSpPr/>
          <p:nvPr/>
        </p:nvSpPr>
        <p:spPr>
          <a:xfrm>
            <a:off x="1854557" y="2694905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C281B4-B061-BBA5-78F8-D8ABBF643325}"/>
              </a:ext>
            </a:extLst>
          </p:cNvPr>
          <p:cNvSpPr/>
          <p:nvPr/>
        </p:nvSpPr>
        <p:spPr>
          <a:xfrm>
            <a:off x="1854557" y="408582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8E28AD-2032-76F5-1248-A11E6A996343}"/>
              </a:ext>
            </a:extLst>
          </p:cNvPr>
          <p:cNvSpPr/>
          <p:nvPr/>
        </p:nvSpPr>
        <p:spPr>
          <a:xfrm>
            <a:off x="1854557" y="5365973"/>
            <a:ext cx="1352281" cy="11590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CC8FFE-1B92-FE95-DDD7-32037155A02F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 flipH="1">
            <a:off x="1854556" y="1867437"/>
            <a:ext cx="1" cy="40780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2C9515-84AC-1BF6-4AE5-B2399E252FA8}"/>
              </a:ext>
            </a:extLst>
          </p:cNvPr>
          <p:cNvSpPr txBox="1"/>
          <p:nvPr/>
        </p:nvSpPr>
        <p:spPr>
          <a:xfrm>
            <a:off x="3206838" y="203967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ead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7DAB8-6C53-35DE-BF04-382E7CF4402A}"/>
              </a:ext>
            </a:extLst>
          </p:cNvPr>
          <p:cNvSpPr txBox="1"/>
          <p:nvPr/>
        </p:nvSpPr>
        <p:spPr>
          <a:xfrm>
            <a:off x="3206838" y="3167390"/>
            <a:ext cx="594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val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1AD238-B1BF-4A2B-B9F6-2B294CEB1E7D}"/>
              </a:ext>
            </a:extLst>
          </p:cNvPr>
          <p:cNvSpPr txBox="1"/>
          <p:nvPr/>
        </p:nvSpPr>
        <p:spPr>
          <a:xfrm>
            <a:off x="3322748" y="4721702"/>
            <a:ext cx="69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rint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1462D-D823-EBBE-96D3-EC94CC0968C7}"/>
              </a:ext>
            </a:extLst>
          </p:cNvPr>
          <p:cNvSpPr txBox="1"/>
          <p:nvPr/>
        </p:nvSpPr>
        <p:spPr>
          <a:xfrm>
            <a:off x="3322748" y="584941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oop</a:t>
            </a:r>
            <a:endParaRPr lang="en-US" sz="28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8877C28-459F-887E-C908-2E99BA2F43FA}"/>
              </a:ext>
            </a:extLst>
          </p:cNvPr>
          <p:cNvSpPr/>
          <p:nvPr/>
        </p:nvSpPr>
        <p:spPr>
          <a:xfrm>
            <a:off x="4288665" y="175152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238D240-9657-140C-E87F-543E682014C7}"/>
              </a:ext>
            </a:extLst>
          </p:cNvPr>
          <p:cNvSpPr/>
          <p:nvPr/>
        </p:nvSpPr>
        <p:spPr>
          <a:xfrm>
            <a:off x="4288665" y="2995151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02CD695-346B-F734-88E8-75497966C7A4}"/>
              </a:ext>
            </a:extLst>
          </p:cNvPr>
          <p:cNvSpPr/>
          <p:nvPr/>
        </p:nvSpPr>
        <p:spPr>
          <a:xfrm>
            <a:off x="4239204" y="4433553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3EADC91-F4C8-9C32-E17C-A5E35464F9A5}"/>
              </a:ext>
            </a:extLst>
          </p:cNvPr>
          <p:cNvSpPr/>
          <p:nvPr/>
        </p:nvSpPr>
        <p:spPr>
          <a:xfrm>
            <a:off x="4239204" y="5677177"/>
            <a:ext cx="1700011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170648-B4B0-5E56-2F79-DF047E18D639}"/>
              </a:ext>
            </a:extLst>
          </p:cNvPr>
          <p:cNvSpPr/>
          <p:nvPr/>
        </p:nvSpPr>
        <p:spPr>
          <a:xfrm>
            <a:off x="6096000" y="140379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User Input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721B18-4EFA-328E-04B0-B931DEC20ADE}"/>
              </a:ext>
            </a:extLst>
          </p:cNvPr>
          <p:cNvSpPr/>
          <p:nvPr/>
        </p:nvSpPr>
        <p:spPr>
          <a:xfrm>
            <a:off x="6096000" y="2810815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User Input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71AFC6-6D94-353E-82C1-EFF395C46698}"/>
              </a:ext>
            </a:extLst>
          </p:cNvPr>
          <p:cNvSpPr/>
          <p:nvPr/>
        </p:nvSpPr>
        <p:spPr>
          <a:xfrm>
            <a:off x="6158172" y="4143777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Output(Result)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57AA9CF-088C-DE8A-9E32-D7BEA605038D}"/>
              </a:ext>
            </a:extLst>
          </p:cNvPr>
          <p:cNvSpPr/>
          <p:nvPr/>
        </p:nvSpPr>
        <p:spPr>
          <a:xfrm>
            <a:off x="6252787" y="5503311"/>
            <a:ext cx="4752304" cy="10431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for new Input</a:t>
            </a:r>
          </a:p>
        </p:txBody>
      </p:sp>
    </p:spTree>
    <p:extLst>
      <p:ext uri="{BB962C8B-B14F-4D97-AF65-F5344CB8AC3E}">
        <p14:creationId xmlns:p14="http://schemas.microsoft.com/office/powerpoint/2010/main" val="4802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3D0A-3C3F-BD0D-CF47-5387501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14115" cy="61366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Node.js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0666AE-601E-9E56-D8EF-D570CE119AB6}"/>
              </a:ext>
            </a:extLst>
          </p:cNvPr>
          <p:cNvSpPr txBox="1">
            <a:spLocks/>
          </p:cNvSpPr>
          <p:nvPr/>
        </p:nvSpPr>
        <p:spPr>
          <a:xfrm>
            <a:off x="2055252" y="1206768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Files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427748-61C3-CDB5-D4A5-4BA4CD1935B1}"/>
              </a:ext>
            </a:extLst>
          </p:cNvPr>
          <p:cNvSpPr txBox="1">
            <a:spLocks/>
          </p:cNvSpPr>
          <p:nvPr/>
        </p:nvSpPr>
        <p:spPr>
          <a:xfrm>
            <a:off x="6956739" y="1206767"/>
            <a:ext cx="3180009" cy="6136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the REPL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FF41AF-BEFA-FCC0-6C1E-B0DB139C61A3}"/>
              </a:ext>
            </a:extLst>
          </p:cNvPr>
          <p:cNvSpPr txBox="1">
            <a:spLocks/>
          </p:cNvSpPr>
          <p:nvPr/>
        </p:nvSpPr>
        <p:spPr>
          <a:xfrm>
            <a:off x="2055252" y="2443140"/>
            <a:ext cx="3180009" cy="6136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Used for real apps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028C7C-0E18-76CA-3BDF-78B6D3EC7450}"/>
              </a:ext>
            </a:extLst>
          </p:cNvPr>
          <p:cNvSpPr txBox="1">
            <a:spLocks/>
          </p:cNvSpPr>
          <p:nvPr/>
        </p:nvSpPr>
        <p:spPr>
          <a:xfrm>
            <a:off x="2055252" y="3679512"/>
            <a:ext cx="3180009" cy="104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Predictable sequence of steps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575F5D-CDD0-D830-D889-4DB70A38E8E1}"/>
              </a:ext>
            </a:extLst>
          </p:cNvPr>
          <p:cNvSpPr txBox="1">
            <a:spLocks/>
          </p:cNvSpPr>
          <p:nvPr/>
        </p:nvSpPr>
        <p:spPr>
          <a:xfrm>
            <a:off x="6956739" y="2443139"/>
            <a:ext cx="3180009" cy="613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Great playground!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B04A7-E0B5-3EF9-2626-B81190ADDB70}"/>
              </a:ext>
            </a:extLst>
          </p:cNvPr>
          <p:cNvSpPr txBox="1">
            <a:spLocks/>
          </p:cNvSpPr>
          <p:nvPr/>
        </p:nvSpPr>
        <p:spPr>
          <a:xfrm>
            <a:off x="6956739" y="3679511"/>
            <a:ext cx="3513785" cy="1047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17805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962</Words>
  <Application>Microsoft Office PowerPoint</Application>
  <PresentationFormat>Widescreen</PresentationFormat>
  <Paragraphs>235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What is Node.js</vt:lpstr>
      <vt:lpstr>PowerPoint Presentation</vt:lpstr>
      <vt:lpstr>PowerPoint Presentation</vt:lpstr>
      <vt:lpstr>Side note: You’re not limited to the Server!</vt:lpstr>
      <vt:lpstr>Node.js Role (in Web Development)</vt:lpstr>
      <vt:lpstr>PowerPoint Presentation</vt:lpstr>
      <vt:lpstr>Outline</vt:lpstr>
      <vt:lpstr>The REPL</vt:lpstr>
      <vt:lpstr>Running Node.js Code</vt:lpstr>
      <vt:lpstr>JavaScript Summary</vt:lpstr>
      <vt:lpstr>NodeJs Basic</vt:lpstr>
      <vt:lpstr>How the Web Works</vt:lpstr>
      <vt:lpstr>HTTP, HTTPS</vt:lpstr>
      <vt:lpstr>Core Modules</vt:lpstr>
      <vt:lpstr>Node.js Program Lifecycle</vt:lpstr>
      <vt:lpstr>Streams &amp; Buffers</vt:lpstr>
      <vt:lpstr>Single Thread, Event Loop &amp; Blocking Code</vt:lpstr>
      <vt:lpstr>The Event Loop</vt:lpstr>
      <vt:lpstr>Module Summary</vt:lpstr>
      <vt:lpstr>What is node.js</vt:lpstr>
      <vt:lpstr>Why Node.js?</vt:lpstr>
      <vt:lpstr>When to Use Node.js?</vt:lpstr>
      <vt:lpstr>What is V8 JS Engine?</vt:lpstr>
      <vt:lpstr>What you need to know?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Node.js</dc:title>
  <dc:creator>Piyush Chaturvedi</dc:creator>
  <cp:lastModifiedBy>Piyush Chaturvedi</cp:lastModifiedBy>
  <cp:revision>4</cp:revision>
  <dcterms:created xsi:type="dcterms:W3CDTF">2022-11-01T15:36:42Z</dcterms:created>
  <dcterms:modified xsi:type="dcterms:W3CDTF">2022-11-10T17:45:32Z</dcterms:modified>
</cp:coreProperties>
</file>