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5" autoAdjust="0"/>
    <p:restoredTop sz="94660"/>
  </p:normalViewPr>
  <p:slideViewPr>
    <p:cSldViewPr snapToGrid="0">
      <p:cViewPr varScale="1">
        <p:scale>
          <a:sx n="41" d="100"/>
          <a:sy n="41" d="100"/>
        </p:scale>
        <p:origin x="6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1543-A124-AAD6-5ABA-0F73FCCE4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71B59-DCCF-0F30-3248-8E04FBE9B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4A88-C4DB-AAF6-19C8-25927282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314-860B-47A2-BAD3-E2F473597A71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B2D9B-1DC9-27AF-62DA-F2D3139A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29223-0BD0-5575-7CEF-E8F6E878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CF5E-88F9-415C-9737-5CDBF18C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7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34603-47EC-D984-338F-7EDFCA4EE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FE2A3-1EF1-02F2-A54E-786695695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16C3D-31D7-5545-FCA9-119C38998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314-860B-47A2-BAD3-E2F473597A71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C16A-D9C6-07FB-A36D-BFB5C5B6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6E099-79D9-C452-0312-B38824CE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CF5E-88F9-415C-9737-5CDBF18C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8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32606-FF7A-70C3-4906-E97B9A7AD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D95E4-FAA9-75A1-B5C8-863AC3720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0E215-554D-FCC0-C3EB-1856A031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314-860B-47A2-BAD3-E2F473597A71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AC02E-5637-45CC-2867-3B6153D9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EEB1E-D8F9-1D88-6B65-F5249BF52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CF5E-88F9-415C-9737-5CDBF18C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E5FB0-9839-83D4-552F-D5ED11C7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4FD61-50D0-7F99-F108-B07089EB7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C4E1D-40D6-06BF-ABDD-8AE1C1B82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314-860B-47A2-BAD3-E2F473597A71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40540-E477-5CBE-3AB8-49294CCB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D88A4-ABA0-7607-17CE-5389518F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CF5E-88F9-415C-9737-5CDBF18C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9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E5CA-32D7-E4BA-3087-3176CBDD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6723E-0774-386F-33DC-ED51D1E3C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594D4-61EF-8CC2-6A3B-88511BF0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314-860B-47A2-BAD3-E2F473597A71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7D06C-7A5B-D97B-945F-FFB6D62C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255B1-C907-693D-D2F9-1F0C288E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CF5E-88F9-415C-9737-5CDBF18C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9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1F878-F1BC-7800-62AF-02C3A2B7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D5137-46DC-9FD5-743A-B8D2A4EFC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69EFB-1DBF-6280-E907-372905A39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66D33-CC1C-FB49-A86A-DAFD2BC2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314-860B-47A2-BAD3-E2F473597A71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73BB0-458F-0A04-6635-9FA8F7AF0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43FBE-F090-1B3C-DE7D-290DDBD0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CF5E-88F9-415C-9737-5CDBF18C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7931-B21C-05DB-EC9F-A2CFE0FAC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A1698-D5EF-9FD6-B5FF-032FCFB46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38956-0928-75E1-842B-DE588CD19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CFDF01-B1F0-99B0-2AD4-12C448124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E8ED36-F02E-2BF7-BC42-C799C39D4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378E7-C850-B3B3-DF2A-6B47D46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314-860B-47A2-BAD3-E2F473597A71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1F3EE-8370-D457-A9AB-86D2BAA03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A1DD6F-E42D-FCD5-D289-6386054E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CF5E-88F9-415C-9737-5CDBF18C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6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82746-3D52-1244-B489-A2FC5E803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99B74-51B3-D21E-0B42-DE3E0815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314-860B-47A2-BAD3-E2F473597A71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C9BDD-3FD3-F1CF-87C9-E544B941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94999-FF39-47D2-0EA4-C1F5DC537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CF5E-88F9-415C-9737-5CDBF18C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6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C8E478-2B72-1A1F-326A-973A5F8F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314-860B-47A2-BAD3-E2F473597A71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424B1-4F90-92A9-56BB-B5056719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4965C-4C8A-1857-14E0-27454A00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CF5E-88F9-415C-9737-5CDBF18C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4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D5DF-7CEC-E4AF-41C6-A3158DF44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D5D13-8AC3-C65C-492F-CF30DA124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C701A-003A-D893-D156-CCEE9F684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BC67D-1408-6883-EEE2-EF1772567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314-860B-47A2-BAD3-E2F473597A71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8198D-D8B6-DEC7-8929-7EDA7B0E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B9D4C-EB21-D3AB-0664-49514B26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CF5E-88F9-415C-9737-5CDBF18C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4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D14F-8B21-A53E-51AF-8265464D4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E18AD3-F601-2085-F9B4-E839A8FDD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D643D-E187-72DF-11D2-7833377FB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8A72C-9A27-517D-1CB3-EA63A2EC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314-860B-47A2-BAD3-E2F473597A71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63A0D-1C27-26D5-B3A8-FE8649C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60420-C14A-1EFD-15C3-192B1ECD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CF5E-88F9-415C-9737-5CDBF18C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6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20E1CF-1D8D-B793-62BE-95F6053B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E50D2-96CB-D7F4-D6D1-C815E112D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C6616-165A-B717-9284-05BFBF66C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43314-860B-47A2-BAD3-E2F473597A71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EF361-FAB4-E672-93E7-629CE80B3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85F93-71DE-89FE-E3EA-78651FF7D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DCF5E-88F9-415C-9737-5CDBF18C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E31F-9585-790A-E788-660315668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376238"/>
            <a:ext cx="3106057" cy="90963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Reactjs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F5E89-1950-FD26-C50B-AC21FD804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0743"/>
            <a:ext cx="9144000" cy="4528457"/>
          </a:xfrm>
        </p:spPr>
        <p:txBody>
          <a:bodyPr/>
          <a:lstStyle/>
          <a:p>
            <a:r>
              <a:rPr lang="en-US" dirty="0"/>
              <a:t>Mobile apps and desktop apps feel very “reactive”: Things happen instantly, you don’t wait for new pages to load or actions to start.</a:t>
            </a:r>
          </a:p>
          <a:p>
            <a:endParaRPr lang="en-US" dirty="0"/>
          </a:p>
          <a:p>
            <a:r>
              <a:rPr lang="en-US" dirty="0"/>
              <a:t>Traditionally, in web apps, you click a link and wait for a new page to load. You click a button and wait for some action to complete.</a:t>
            </a:r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01015F98-4F53-53F6-06E2-0A8F6F8A4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3314" y="4626428"/>
            <a:ext cx="914400" cy="91440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8C652964-CDC1-9981-00D3-FA9C944DC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9085" y="4626428"/>
            <a:ext cx="914400" cy="9144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A2F8D05-5DBF-573A-CEF9-AC6BD87D10EF}"/>
              </a:ext>
            </a:extLst>
          </p:cNvPr>
          <p:cNvSpPr/>
          <p:nvPr/>
        </p:nvSpPr>
        <p:spPr>
          <a:xfrm>
            <a:off x="4542971" y="4426857"/>
            <a:ext cx="362131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E72F2A2-0AC7-D82D-D07C-496458E2B1E0}"/>
              </a:ext>
            </a:extLst>
          </p:cNvPr>
          <p:cNvSpPr/>
          <p:nvPr/>
        </p:nvSpPr>
        <p:spPr>
          <a:xfrm rot="10800000" flipV="1">
            <a:off x="4482511" y="5083628"/>
            <a:ext cx="3621317" cy="789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Page</a:t>
            </a:r>
          </a:p>
        </p:txBody>
      </p:sp>
    </p:spTree>
    <p:extLst>
      <p:ext uri="{BB962C8B-B14F-4D97-AF65-F5344CB8AC3E}">
        <p14:creationId xmlns:p14="http://schemas.microsoft.com/office/powerpoint/2010/main" val="4038870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70D52-C9A4-1AF2-3A22-D333714D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A2A2C-2DEA-6F00-5B64-10993DB578CB}"/>
              </a:ext>
            </a:extLst>
          </p:cNvPr>
          <p:cNvSpPr/>
          <p:nvPr/>
        </p:nvSpPr>
        <p:spPr>
          <a:xfrm>
            <a:off x="5196114" y="174171"/>
            <a:ext cx="3962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Class Person{</a:t>
            </a:r>
          </a:p>
          <a:p>
            <a:pPr algn="ctr"/>
            <a:r>
              <a:rPr lang="en-US" sz="2400" dirty="0"/>
              <a:t>Name=‘Ram’</a:t>
            </a:r>
          </a:p>
          <a:p>
            <a:pPr algn="ctr"/>
            <a:r>
              <a:rPr lang="en-US" sz="2400" dirty="0"/>
              <a:t>Call = ()=&gt;{…} }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1525870-28E3-A731-B357-3A3ECBDC25ED}"/>
              </a:ext>
            </a:extLst>
          </p:cNvPr>
          <p:cNvSpPr/>
          <p:nvPr/>
        </p:nvSpPr>
        <p:spPr>
          <a:xfrm>
            <a:off x="4151086" y="653142"/>
            <a:ext cx="2090057" cy="2612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4ACCE4-20FD-2DA5-12A8-4878184D3303}"/>
              </a:ext>
            </a:extLst>
          </p:cNvPr>
          <p:cNvSpPr txBox="1"/>
          <p:nvPr/>
        </p:nvSpPr>
        <p:spPr>
          <a:xfrm>
            <a:off x="10203542" y="914399"/>
            <a:ext cx="93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A0B9198-9109-43C0-8FF8-1557F20D03F9}"/>
              </a:ext>
            </a:extLst>
          </p:cNvPr>
          <p:cNvSpPr/>
          <p:nvPr/>
        </p:nvSpPr>
        <p:spPr>
          <a:xfrm rot="10800000">
            <a:off x="8113485" y="1027906"/>
            <a:ext cx="2090057" cy="2612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1683EB-6137-7B1F-74E1-2A02F2882F71}"/>
              </a:ext>
            </a:extLst>
          </p:cNvPr>
          <p:cNvSpPr/>
          <p:nvPr/>
        </p:nvSpPr>
        <p:spPr>
          <a:xfrm>
            <a:off x="2017485" y="1804195"/>
            <a:ext cx="7794172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Const </a:t>
            </a:r>
            <a:r>
              <a:rPr lang="en-US" sz="2400" dirty="0" err="1"/>
              <a:t>myPerson</a:t>
            </a:r>
            <a:r>
              <a:rPr lang="en-US" sz="2400" dirty="0"/>
              <a:t> = new Person()</a:t>
            </a:r>
          </a:p>
          <a:p>
            <a:pPr algn="ctr"/>
            <a:r>
              <a:rPr lang="en-US" sz="2400" dirty="0" err="1"/>
              <a:t>Myperson.call</a:t>
            </a:r>
            <a:r>
              <a:rPr lang="en-US" sz="2400" dirty="0"/>
              <a:t>()</a:t>
            </a:r>
          </a:p>
          <a:p>
            <a:pPr algn="ctr"/>
            <a:r>
              <a:rPr lang="en-US" sz="2400" dirty="0"/>
              <a:t>Console.log(myPerson.name)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A601DA0-AFB1-A164-4B1E-57FAD1266C4C}"/>
              </a:ext>
            </a:extLst>
          </p:cNvPr>
          <p:cNvSpPr/>
          <p:nvPr/>
        </p:nvSpPr>
        <p:spPr>
          <a:xfrm rot="10800000">
            <a:off x="8897256" y="2283166"/>
            <a:ext cx="2090057" cy="2612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D8DE5-FA3D-6A59-5FF5-DCBF5E2586C5}"/>
              </a:ext>
            </a:extLst>
          </p:cNvPr>
          <p:cNvSpPr txBox="1"/>
          <p:nvPr/>
        </p:nvSpPr>
        <p:spPr>
          <a:xfrm>
            <a:off x="11063989" y="2229128"/>
            <a:ext cx="75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9FD01C-F5A3-3D96-1E44-C146138F90C4}"/>
              </a:ext>
            </a:extLst>
          </p:cNvPr>
          <p:cNvSpPr/>
          <p:nvPr/>
        </p:nvSpPr>
        <p:spPr>
          <a:xfrm>
            <a:off x="2017485" y="4068424"/>
            <a:ext cx="7794172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Class Person extends Master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5889995-ED45-79C6-94F4-1903F810DA9C}"/>
              </a:ext>
            </a:extLst>
          </p:cNvPr>
          <p:cNvSpPr/>
          <p:nvPr/>
        </p:nvSpPr>
        <p:spPr>
          <a:xfrm rot="10800000">
            <a:off x="9031990" y="4547395"/>
            <a:ext cx="2090057" cy="2612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C0553A-7EFF-D3CB-54B1-74CBE57CA194}"/>
              </a:ext>
            </a:extLst>
          </p:cNvPr>
          <p:cNvSpPr txBox="1"/>
          <p:nvPr/>
        </p:nvSpPr>
        <p:spPr>
          <a:xfrm>
            <a:off x="10726673" y="4805037"/>
            <a:ext cx="125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3355541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95B6-D40F-06C8-416B-D172C610C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Classes, Properties &amp;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C9DBE-BDBE-35A1-9057-31BE6D5CD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are like “variables attached to classes/objects”</a:t>
            </a:r>
          </a:p>
          <a:p>
            <a:r>
              <a:rPr lang="en-US" dirty="0"/>
              <a:t>Methods are like “Functions attached to classes/objects”</a:t>
            </a:r>
          </a:p>
        </p:txBody>
      </p:sp>
    </p:spTree>
    <p:extLst>
      <p:ext uri="{BB962C8B-B14F-4D97-AF65-F5344CB8AC3E}">
        <p14:creationId xmlns:p14="http://schemas.microsoft.com/office/powerpoint/2010/main" val="3906306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4C22-D887-1AE2-ABD3-42EC6DD25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&amp; Rest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4C823-CDC1-D1A9-61CD-366B8EED7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Spread</a:t>
            </a:r>
          </a:p>
          <a:p>
            <a:pPr marL="0" indent="0">
              <a:buNone/>
            </a:pPr>
            <a:r>
              <a:rPr lang="en-US" dirty="0"/>
              <a:t>	Used to split up array elements OR object properties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Ex: 	const </a:t>
            </a:r>
            <a:r>
              <a:rPr lang="en-US" dirty="0" err="1"/>
              <a:t>newArray</a:t>
            </a:r>
            <a:r>
              <a:rPr lang="en-US" dirty="0"/>
              <a:t> = […oldArray,1,2]</a:t>
            </a:r>
          </a:p>
          <a:p>
            <a:pPr marL="0" indent="0">
              <a:buNone/>
            </a:pPr>
            <a:r>
              <a:rPr lang="en-US" dirty="0"/>
              <a:t>	Const </a:t>
            </a:r>
            <a:r>
              <a:rPr lang="en-US" dirty="0" err="1"/>
              <a:t>newObject</a:t>
            </a:r>
            <a:r>
              <a:rPr lang="en-US" dirty="0"/>
              <a:t> = {…</a:t>
            </a:r>
            <a:r>
              <a:rPr lang="en-US" dirty="0" err="1"/>
              <a:t>oldObject</a:t>
            </a:r>
            <a:r>
              <a:rPr lang="en-US" dirty="0"/>
              <a:t>, newProp:5}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Rest</a:t>
            </a:r>
          </a:p>
          <a:p>
            <a:pPr marL="0" indent="0">
              <a:buNone/>
            </a:pPr>
            <a:r>
              <a:rPr lang="en-US" dirty="0"/>
              <a:t>	Used to merge a list of function arguments into an array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Ex: 	function </a:t>
            </a:r>
            <a:r>
              <a:rPr lang="en-US" dirty="0" err="1"/>
              <a:t>sortArgs</a:t>
            </a:r>
            <a:r>
              <a:rPr lang="en-US" dirty="0"/>
              <a:t>(…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args.sort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003811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82E0-C0DF-C55D-8762-03EBC172E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31400" cy="883104"/>
          </a:xfrm>
        </p:spPr>
        <p:txBody>
          <a:bodyPr/>
          <a:lstStyle/>
          <a:p>
            <a:r>
              <a:rPr lang="en-US" dirty="0"/>
              <a:t>Destructuring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D5CBA-2EAC-1880-5C4F-EE6B20060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230"/>
            <a:ext cx="10515600" cy="8831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Easily extract array elements or object properties and store them in variables.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3A4F81-B7F3-6505-FDD4-CF24A5C7575B}"/>
              </a:ext>
            </a:extLst>
          </p:cNvPr>
          <p:cNvSpPr txBox="1">
            <a:spLocks/>
          </p:cNvSpPr>
          <p:nvPr/>
        </p:nvSpPr>
        <p:spPr>
          <a:xfrm>
            <a:off x="838200" y="2336800"/>
            <a:ext cx="10515600" cy="1523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Array Destructuring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[</a:t>
            </a:r>
            <a:r>
              <a:rPr lang="en-US" dirty="0" err="1"/>
              <a:t>a,b</a:t>
            </a:r>
            <a:r>
              <a:rPr lang="en-US" dirty="0"/>
              <a:t>] = [“</a:t>
            </a:r>
            <a:r>
              <a:rPr lang="en-US" dirty="0" err="1"/>
              <a:t>Hello”,”Ram</a:t>
            </a:r>
            <a:r>
              <a:rPr lang="en-US" dirty="0"/>
              <a:t>”]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Console.log(a) ///Hello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Console.log(b) //Ram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9D583F-60A6-5B8C-24AE-D9CC8DA8EDF1}"/>
              </a:ext>
            </a:extLst>
          </p:cNvPr>
          <p:cNvSpPr txBox="1">
            <a:spLocks/>
          </p:cNvSpPr>
          <p:nvPr/>
        </p:nvSpPr>
        <p:spPr>
          <a:xfrm>
            <a:off x="838200" y="4209143"/>
            <a:ext cx="10515600" cy="1523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Object Destructuring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{name} = {name:”Ram”,age:28}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Console.log(name) ///Ram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Console.log(age) //undefined</a:t>
            </a:r>
          </a:p>
        </p:txBody>
      </p:sp>
    </p:spTree>
    <p:extLst>
      <p:ext uri="{BB962C8B-B14F-4D97-AF65-F5344CB8AC3E}">
        <p14:creationId xmlns:p14="http://schemas.microsoft.com/office/powerpoint/2010/main" val="937181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44F5-6390-025D-1427-4B53A884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and Primitive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C9A82-F465-CAF4-921B-5B429BC09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52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B35D3-4FCD-201D-642E-1C4699586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Core Syntax &amp; JSX</a:t>
            </a:r>
          </a:p>
          <a:p>
            <a:r>
              <a:rPr lang="en-US" dirty="0"/>
              <a:t>Working with Components</a:t>
            </a:r>
          </a:p>
          <a:p>
            <a:r>
              <a:rPr lang="en-US" dirty="0"/>
              <a:t>Working with Data</a:t>
            </a:r>
          </a:p>
        </p:txBody>
      </p:sp>
    </p:spTree>
    <p:extLst>
      <p:ext uri="{BB962C8B-B14F-4D97-AF65-F5344CB8AC3E}">
        <p14:creationId xmlns:p14="http://schemas.microsoft.com/office/powerpoint/2010/main" val="2907712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4655-34E3-636B-D484-E2C09AC2D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82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React is a JavaScript library for building user interfaces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HTML,CSS &amp; JavaScript are about building user interfaces as well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React makes building </a:t>
            </a:r>
            <a:r>
              <a:rPr lang="en-US" b="1" dirty="0"/>
              <a:t>complex</a:t>
            </a:r>
            <a:r>
              <a:rPr lang="en-US" dirty="0"/>
              <a:t>, </a:t>
            </a:r>
            <a:r>
              <a:rPr lang="en-US" b="1" dirty="0"/>
              <a:t>interactive </a:t>
            </a:r>
            <a:r>
              <a:rPr lang="en-US" dirty="0"/>
              <a:t>and </a:t>
            </a:r>
            <a:r>
              <a:rPr lang="en-US" b="1" dirty="0"/>
              <a:t>reactive </a:t>
            </a:r>
            <a:r>
              <a:rPr lang="en-US" dirty="0"/>
              <a:t>user interfaces </a:t>
            </a:r>
            <a:r>
              <a:rPr lang="en-US" b="1" dirty="0"/>
              <a:t>simpler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React is all about “</a:t>
            </a:r>
            <a:r>
              <a:rPr lang="en-US" dirty="0"/>
              <a:t>Components”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8703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17BF5-2DC7-47BE-98BC-348747A89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707" y="198952"/>
            <a:ext cx="10515600" cy="12627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React is all about “Components”</a:t>
            </a:r>
          </a:p>
          <a:p>
            <a:pPr marL="0" indent="0">
              <a:buNone/>
            </a:pPr>
            <a:r>
              <a:rPr lang="en-US" dirty="0"/>
              <a:t>Because all user interfaces in the end are made up of 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5575A5-93ED-CD6B-8821-03DA106EB1F1}"/>
              </a:ext>
            </a:extLst>
          </p:cNvPr>
          <p:cNvSpPr/>
          <p:nvPr/>
        </p:nvSpPr>
        <p:spPr>
          <a:xfrm>
            <a:off x="1016000" y="1640114"/>
            <a:ext cx="4354286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Reusability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0C2125-2A78-FCEB-B701-F4AE9C7A32BD}"/>
              </a:ext>
            </a:extLst>
          </p:cNvPr>
          <p:cNvSpPr/>
          <p:nvPr/>
        </p:nvSpPr>
        <p:spPr>
          <a:xfrm>
            <a:off x="6589486" y="1640113"/>
            <a:ext cx="4354286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Separation of Concerns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04EE2C-DCA9-235A-48EB-DBB41988DFEC}"/>
              </a:ext>
            </a:extLst>
          </p:cNvPr>
          <p:cNvSpPr/>
          <p:nvPr/>
        </p:nvSpPr>
        <p:spPr>
          <a:xfrm>
            <a:off x="1016000" y="2902857"/>
            <a:ext cx="4354286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Reusability</a:t>
            </a:r>
          </a:p>
        </p:txBody>
      </p:sp>
    </p:spTree>
    <p:extLst>
      <p:ext uri="{BB962C8B-B14F-4D97-AF65-F5344CB8AC3E}">
        <p14:creationId xmlns:p14="http://schemas.microsoft.com/office/powerpoint/2010/main" val="2419210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17BF5-2DC7-47BE-98BC-348747A89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371"/>
            <a:ext cx="10515600" cy="12627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React is all about “Components”</a:t>
            </a:r>
          </a:p>
          <a:p>
            <a:pPr marL="0" indent="0">
              <a:buNone/>
            </a:pPr>
            <a:r>
              <a:rPr lang="en-US" dirty="0"/>
              <a:t>Because all user interfaces in the end are made up of 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5575A5-93ED-CD6B-8821-03DA106EB1F1}"/>
              </a:ext>
            </a:extLst>
          </p:cNvPr>
          <p:cNvSpPr/>
          <p:nvPr/>
        </p:nvSpPr>
        <p:spPr>
          <a:xfrm>
            <a:off x="1016000" y="1640114"/>
            <a:ext cx="4354286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Reusability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0C2125-2A78-FCEB-B701-F4AE9C7A32BD}"/>
              </a:ext>
            </a:extLst>
          </p:cNvPr>
          <p:cNvSpPr/>
          <p:nvPr/>
        </p:nvSpPr>
        <p:spPr>
          <a:xfrm>
            <a:off x="6589486" y="1640113"/>
            <a:ext cx="4354286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Separation of Concerns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04EE2C-DCA9-235A-48EB-DBB41988DFEC}"/>
              </a:ext>
            </a:extLst>
          </p:cNvPr>
          <p:cNvSpPr/>
          <p:nvPr/>
        </p:nvSpPr>
        <p:spPr>
          <a:xfrm>
            <a:off x="1016000" y="2902857"/>
            <a:ext cx="4354286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Don’t repeat yourself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6CFE43-5247-5002-CC30-4142D94879C1}"/>
              </a:ext>
            </a:extLst>
          </p:cNvPr>
          <p:cNvSpPr/>
          <p:nvPr/>
        </p:nvSpPr>
        <p:spPr>
          <a:xfrm>
            <a:off x="6589486" y="2906486"/>
            <a:ext cx="4354286" cy="143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Don’t do too many things in one and the same place (function)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79B84E-488E-284B-A20F-B526A8F6F4CD}"/>
              </a:ext>
            </a:extLst>
          </p:cNvPr>
          <p:cNvSpPr/>
          <p:nvPr/>
        </p:nvSpPr>
        <p:spPr>
          <a:xfrm>
            <a:off x="3454401" y="4953001"/>
            <a:ext cx="4354286" cy="143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Split big chunks of code into multiple smaller functions</a:t>
            </a:r>
          </a:p>
        </p:txBody>
      </p:sp>
    </p:spTree>
    <p:extLst>
      <p:ext uri="{BB962C8B-B14F-4D97-AF65-F5344CB8AC3E}">
        <p14:creationId xmlns:p14="http://schemas.microsoft.com/office/powerpoint/2010/main" val="2521278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A995-83E4-5713-2405-08B62CADC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189"/>
          </a:xfrm>
        </p:spPr>
        <p:txBody>
          <a:bodyPr/>
          <a:lstStyle/>
          <a:p>
            <a:r>
              <a:rPr lang="en-US" dirty="0"/>
              <a:t>How is a component built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C6D1AB-6064-CAB4-D076-1D130842B3EC}"/>
              </a:ext>
            </a:extLst>
          </p:cNvPr>
          <p:cNvSpPr/>
          <p:nvPr/>
        </p:nvSpPr>
        <p:spPr>
          <a:xfrm>
            <a:off x="1187995" y="1768567"/>
            <a:ext cx="1918062" cy="698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0E19FB-1631-5313-7D10-E31A6A42E41F}"/>
              </a:ext>
            </a:extLst>
          </p:cNvPr>
          <p:cNvSpPr/>
          <p:nvPr/>
        </p:nvSpPr>
        <p:spPr>
          <a:xfrm>
            <a:off x="5324566" y="1768567"/>
            <a:ext cx="1918062" cy="698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628B0D-43DA-D845-8B76-696058B3D2A9}"/>
              </a:ext>
            </a:extLst>
          </p:cNvPr>
          <p:cNvSpPr/>
          <p:nvPr/>
        </p:nvSpPr>
        <p:spPr>
          <a:xfrm>
            <a:off x="9461137" y="1768567"/>
            <a:ext cx="1918062" cy="698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0928F9-DDB3-E3C6-B87A-599629888EA4}"/>
              </a:ext>
            </a:extLst>
          </p:cNvPr>
          <p:cNvSpPr/>
          <p:nvPr/>
        </p:nvSpPr>
        <p:spPr>
          <a:xfrm>
            <a:off x="5324566" y="4990739"/>
            <a:ext cx="1918062" cy="698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C782140-A3D7-8558-5B8E-21389E9678B3}"/>
              </a:ext>
            </a:extLst>
          </p:cNvPr>
          <p:cNvCxnSpPr>
            <a:stCxn id="4" idx="2"/>
            <a:endCxn id="7" idx="1"/>
          </p:cNvCxnSpPr>
          <p:nvPr/>
        </p:nvCxnSpPr>
        <p:spPr>
          <a:xfrm rot="16200000" flipH="1">
            <a:off x="2299426" y="2315029"/>
            <a:ext cx="2872741" cy="31775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48C211F-4CCF-29D5-E424-D6AAD770EDC4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5021942" y="3729084"/>
            <a:ext cx="252331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2CEC78A-3B66-0419-A1C3-D241ADA5E0F5}"/>
              </a:ext>
            </a:extLst>
          </p:cNvPr>
          <p:cNvCxnSpPr>
            <a:stCxn id="6" idx="2"/>
          </p:cNvCxnSpPr>
          <p:nvPr/>
        </p:nvCxnSpPr>
        <p:spPr>
          <a:xfrm rot="5400000">
            <a:off x="7329714" y="2249715"/>
            <a:ext cx="2872741" cy="3308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13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6DD52-C77F-35EB-DE4C-2CA95C4A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pic>
        <p:nvPicPr>
          <p:cNvPr id="4" name="Graphic 3" descr="User">
            <a:extLst>
              <a:ext uri="{FF2B5EF4-FFF2-40B4-BE49-F238E27FC236}">
                <a16:creationId xmlns:a16="http://schemas.microsoft.com/office/drawing/2014/main" id="{34200E35-195B-5FA8-C902-5E672AD0C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9543" y="1585459"/>
            <a:ext cx="914400" cy="914400"/>
          </a:xfrm>
          <a:prstGeom prst="rect">
            <a:avLst/>
          </a:prstGeom>
        </p:spPr>
      </p:pic>
      <p:pic>
        <p:nvPicPr>
          <p:cNvPr id="5" name="Graphic 4" descr="Server">
            <a:extLst>
              <a:ext uri="{FF2B5EF4-FFF2-40B4-BE49-F238E27FC236}">
                <a16:creationId xmlns:a16="http://schemas.microsoft.com/office/drawing/2014/main" id="{4AF7A118-36F6-3E37-5C29-8287E115E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35314" y="1585459"/>
            <a:ext cx="914400" cy="9144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3CE6B57-53EB-17AF-5CB5-05607F934AC3}"/>
              </a:ext>
            </a:extLst>
          </p:cNvPr>
          <p:cNvSpPr/>
          <p:nvPr/>
        </p:nvSpPr>
        <p:spPr>
          <a:xfrm>
            <a:off x="3759200" y="1385888"/>
            <a:ext cx="362131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A175925-12BB-3C20-67DF-75887477D211}"/>
              </a:ext>
            </a:extLst>
          </p:cNvPr>
          <p:cNvSpPr/>
          <p:nvPr/>
        </p:nvSpPr>
        <p:spPr>
          <a:xfrm rot="10800000" flipV="1">
            <a:off x="3698740" y="2042659"/>
            <a:ext cx="3621317" cy="789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 run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F89C50-EACF-83AB-22F7-E7D5D84158BE}"/>
              </a:ext>
            </a:extLst>
          </p:cNvPr>
          <p:cNvSpPr txBox="1"/>
          <p:nvPr/>
        </p:nvSpPr>
        <p:spPr>
          <a:xfrm flipH="1">
            <a:off x="676002" y="3429000"/>
            <a:ext cx="513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runs in the browser – on the loaded page.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2C6037-E0B3-49AE-E44E-75F11AC39945}"/>
              </a:ext>
            </a:extLst>
          </p:cNvPr>
          <p:cNvSpPr txBox="1"/>
          <p:nvPr/>
        </p:nvSpPr>
        <p:spPr>
          <a:xfrm flipH="1">
            <a:off x="676002" y="4341483"/>
            <a:ext cx="5135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manipulate the HTML structure (DOM) of the page.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313AF3-1E21-57F0-45FE-BD66F86BE4F8}"/>
              </a:ext>
            </a:extLst>
          </p:cNvPr>
          <p:cNvSpPr txBox="1"/>
          <p:nvPr/>
        </p:nvSpPr>
        <p:spPr>
          <a:xfrm>
            <a:off x="7380518" y="3164115"/>
            <a:ext cx="4477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No(visible) request to the server required,</a:t>
            </a:r>
          </a:p>
          <a:p>
            <a:r>
              <a:rPr lang="en-US" dirty="0"/>
              <a:t>No need to wait for a new HTML page as a response.</a:t>
            </a:r>
          </a:p>
        </p:txBody>
      </p:sp>
    </p:spTree>
    <p:extLst>
      <p:ext uri="{BB962C8B-B14F-4D97-AF65-F5344CB8AC3E}">
        <p14:creationId xmlns:p14="http://schemas.microsoft.com/office/powerpoint/2010/main" val="1337762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A8A3-B7E2-16FF-97EB-D67C8B07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F7747-97B2-0C46-65A1-90B13B3EC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allow to create re-usable and reactive components consisting of HTML and JavaScript (and CSS)</a:t>
            </a:r>
          </a:p>
          <a:p>
            <a:endParaRPr lang="en-US" dirty="0"/>
          </a:p>
          <a:p>
            <a:r>
              <a:rPr lang="en-US" dirty="0"/>
              <a:t>Define the desired target state(s) and let React figure out the actual JS DOM instructions.</a:t>
            </a:r>
          </a:p>
        </p:txBody>
      </p:sp>
    </p:spTree>
    <p:extLst>
      <p:ext uri="{BB962C8B-B14F-4D97-AF65-F5344CB8AC3E}">
        <p14:creationId xmlns:p14="http://schemas.microsoft.com/office/powerpoint/2010/main" val="1693207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63372-F0FB-F4EF-9325-A18A55654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4386"/>
            <a:ext cx="10515600" cy="57012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Creating a new react project.</a:t>
            </a:r>
          </a:p>
          <a:p>
            <a:r>
              <a:rPr lang="en-US" dirty="0"/>
              <a:t>Analyzing a standard react project.</a:t>
            </a:r>
          </a:p>
          <a:p>
            <a:r>
              <a:rPr lang="en-US" dirty="0"/>
              <a:t>Introducing JSX</a:t>
            </a:r>
          </a:p>
          <a:p>
            <a:r>
              <a:rPr lang="en-US" dirty="0"/>
              <a:t>How React Works</a:t>
            </a:r>
          </a:p>
          <a:p>
            <a:r>
              <a:rPr lang="en-US" dirty="0"/>
              <a:t>Building a First Custom Component</a:t>
            </a:r>
          </a:p>
          <a:p>
            <a:r>
              <a:rPr lang="en-US" dirty="0"/>
              <a:t>Writing More Complex JSX Code</a:t>
            </a:r>
          </a:p>
          <a:p>
            <a:r>
              <a:rPr lang="en-US" dirty="0"/>
              <a:t>Adding Basic CSS Styling</a:t>
            </a:r>
          </a:p>
          <a:p>
            <a:r>
              <a:rPr lang="en-US" dirty="0"/>
              <a:t>Outputting Dynamic Data &amp; Working with Expressions in JSX</a:t>
            </a:r>
          </a:p>
          <a:p>
            <a:r>
              <a:rPr lang="en-US" dirty="0"/>
              <a:t>Passing data via props</a:t>
            </a:r>
          </a:p>
          <a:p>
            <a:r>
              <a:rPr lang="en-US" dirty="0"/>
              <a:t>Adding normal JavaScript Logic to Components</a:t>
            </a:r>
          </a:p>
          <a:p>
            <a:r>
              <a:rPr lang="en-US" dirty="0"/>
              <a:t>Splitting Components into Multiple Components</a:t>
            </a:r>
          </a:p>
          <a:p>
            <a:r>
              <a:rPr lang="en-US" dirty="0"/>
              <a:t>The concept of Composition(children props)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991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19CF-516C-F4B8-88AC-1B97741ED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9FD9E4-E141-1272-41D6-EAAA6E508AD0}"/>
              </a:ext>
            </a:extLst>
          </p:cNvPr>
          <p:cNvSpPr/>
          <p:nvPr/>
        </p:nvSpPr>
        <p:spPr>
          <a:xfrm>
            <a:off x="4804229" y="1509486"/>
            <a:ext cx="2133600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&lt;App/&gt;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83D4E6-9A25-E8EC-4A46-CE3E9AF9382F}"/>
              </a:ext>
            </a:extLst>
          </p:cNvPr>
          <p:cNvSpPr/>
          <p:nvPr/>
        </p:nvSpPr>
        <p:spPr>
          <a:xfrm>
            <a:off x="1669143" y="2510972"/>
            <a:ext cx="2133600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&lt;Header/&gt;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336D47-C238-C3A8-3A91-BFCD5A983E93}"/>
              </a:ext>
            </a:extLst>
          </p:cNvPr>
          <p:cNvSpPr/>
          <p:nvPr/>
        </p:nvSpPr>
        <p:spPr>
          <a:xfrm>
            <a:off x="8389259" y="2510972"/>
            <a:ext cx="2133600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&lt;Tasks/&gt;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796AEE-87F0-66F0-1A78-B7E2C6F98569}"/>
              </a:ext>
            </a:extLst>
          </p:cNvPr>
          <p:cNvSpPr/>
          <p:nvPr/>
        </p:nvSpPr>
        <p:spPr>
          <a:xfrm>
            <a:off x="5646058" y="4172858"/>
            <a:ext cx="2133600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&lt;Task/&gt;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98CB4-61D0-E487-CDFD-2AE7CB0CECAA}"/>
              </a:ext>
            </a:extLst>
          </p:cNvPr>
          <p:cNvSpPr/>
          <p:nvPr/>
        </p:nvSpPr>
        <p:spPr>
          <a:xfrm>
            <a:off x="8258630" y="4115027"/>
            <a:ext cx="2133600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&lt;Task/&gt;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4BA381-9231-1A58-CE1D-4E1AADDC3892}"/>
              </a:ext>
            </a:extLst>
          </p:cNvPr>
          <p:cNvSpPr/>
          <p:nvPr/>
        </p:nvSpPr>
        <p:spPr>
          <a:xfrm>
            <a:off x="10726056" y="4115027"/>
            <a:ext cx="1211945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&lt;Task/&gt;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5B733EB-D4A2-AEDB-5274-1291BAECE089}"/>
              </a:ext>
            </a:extLst>
          </p:cNvPr>
          <p:cNvCxnSpPr>
            <a:stCxn id="4" idx="1"/>
            <a:endCxn id="5" idx="0"/>
          </p:cNvCxnSpPr>
          <p:nvPr/>
        </p:nvCxnSpPr>
        <p:spPr>
          <a:xfrm rot="10800000" flipV="1">
            <a:off x="2735943" y="1901372"/>
            <a:ext cx="2068286" cy="609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2D1CDF2-9147-0D57-4E00-DCFD19ADB995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6937829" y="1901372"/>
            <a:ext cx="2518230" cy="609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B99BD27-115F-6D91-24A1-91CCF8AD3BD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7645402" y="2362200"/>
            <a:ext cx="878115" cy="27432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137F7FF-08EC-66E0-1040-C947A062E2F7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8980603" y="3639571"/>
            <a:ext cx="820284" cy="1306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9412AF-166D-DFAA-1469-02712C7A7308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9456059" y="3294743"/>
            <a:ext cx="1875970" cy="820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246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741C-870D-C582-DA8A-754DF47E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D6E08-C9E0-1C49-ECC2-2B0D31A2E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Core Syntax &amp; JSX.</a:t>
            </a:r>
          </a:p>
          <a:p>
            <a:r>
              <a:rPr lang="en-US" dirty="0"/>
              <a:t>Working with Components</a:t>
            </a:r>
          </a:p>
          <a:p>
            <a:r>
              <a:rPr lang="en-US" dirty="0"/>
              <a:t>Working with Data</a:t>
            </a:r>
          </a:p>
          <a:p>
            <a:r>
              <a:rPr lang="en-US" dirty="0"/>
              <a:t>A closer Look At JSX</a:t>
            </a:r>
          </a:p>
          <a:p>
            <a:r>
              <a:rPr lang="en-US" dirty="0"/>
              <a:t>Organizing Component Files</a:t>
            </a:r>
          </a:p>
          <a:p>
            <a:r>
              <a:rPr lang="en-US" dirty="0"/>
              <a:t>An Alternative Function Syntax</a:t>
            </a:r>
          </a:p>
        </p:txBody>
      </p:sp>
    </p:spTree>
    <p:extLst>
      <p:ext uri="{BB962C8B-B14F-4D97-AF65-F5344CB8AC3E}">
        <p14:creationId xmlns:p14="http://schemas.microsoft.com/office/powerpoint/2010/main" val="1296006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B29D-C651-2E67-31D8-60C81063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3D528-7FFD-5FEF-A82F-156398955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Handling Events</a:t>
            </a:r>
          </a:p>
          <a:p>
            <a:pPr marL="0" indent="0">
              <a:buNone/>
            </a:pPr>
            <a:r>
              <a:rPr lang="en-US" dirty="0"/>
              <a:t>Updating the UI &amp; Working with “State”</a:t>
            </a:r>
          </a:p>
          <a:p>
            <a:pPr marL="0" indent="0">
              <a:buNone/>
            </a:pPr>
            <a:r>
              <a:rPr lang="en-US" dirty="0"/>
              <a:t>A closer look at components &amp; state</a:t>
            </a:r>
          </a:p>
        </p:txBody>
      </p:sp>
    </p:spTree>
    <p:extLst>
      <p:ext uri="{BB962C8B-B14F-4D97-AF65-F5344CB8AC3E}">
        <p14:creationId xmlns:p14="http://schemas.microsoft.com/office/powerpoint/2010/main" val="2355998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E838-5A2F-049A-F08C-E78EF842E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864A5-1661-5708-EA27-D14F9E063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Listening to Events &amp; Working with Event Handlers</a:t>
            </a:r>
          </a:p>
          <a:p>
            <a:r>
              <a:rPr lang="en-US" dirty="0"/>
              <a:t>Working with State</a:t>
            </a:r>
          </a:p>
          <a:p>
            <a:r>
              <a:rPr lang="en-US" dirty="0"/>
              <a:t>A closer look at the </a:t>
            </a:r>
            <a:r>
              <a:rPr lang="en-US" dirty="0" err="1"/>
              <a:t>useState</a:t>
            </a:r>
            <a:r>
              <a:rPr lang="en-US" dirty="0"/>
              <a:t> Hook.</a:t>
            </a:r>
          </a:p>
          <a:p>
            <a:r>
              <a:rPr lang="en-US" dirty="0"/>
              <a:t>Adding Form Input.</a:t>
            </a:r>
          </a:p>
          <a:p>
            <a:r>
              <a:rPr lang="en-US" dirty="0"/>
              <a:t>Listening to User Input.</a:t>
            </a:r>
          </a:p>
          <a:p>
            <a:r>
              <a:rPr lang="en-US" dirty="0"/>
              <a:t>Working with Multiple States</a:t>
            </a:r>
          </a:p>
          <a:p>
            <a:r>
              <a:rPr lang="en-US" dirty="0"/>
              <a:t>Using One State Instead.</a:t>
            </a:r>
          </a:p>
          <a:p>
            <a:r>
              <a:rPr lang="en-US" dirty="0"/>
              <a:t>Updating state that depends on the previous state.</a:t>
            </a:r>
          </a:p>
          <a:p>
            <a:r>
              <a:rPr lang="en-US" dirty="0"/>
              <a:t>Handling Form Submission</a:t>
            </a:r>
          </a:p>
          <a:p>
            <a:r>
              <a:rPr lang="en-US" dirty="0"/>
              <a:t>Adding Two-Way binding</a:t>
            </a:r>
          </a:p>
        </p:txBody>
      </p:sp>
    </p:spTree>
    <p:extLst>
      <p:ext uri="{BB962C8B-B14F-4D97-AF65-F5344CB8AC3E}">
        <p14:creationId xmlns:p14="http://schemas.microsoft.com/office/powerpoint/2010/main" val="1554484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04B4C-FFA1-47E1-2B25-0B09CEF83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371"/>
            <a:ext cx="10515600" cy="5799592"/>
          </a:xfrm>
        </p:spPr>
        <p:txBody>
          <a:bodyPr/>
          <a:lstStyle/>
          <a:p>
            <a:r>
              <a:rPr lang="en-US" dirty="0"/>
              <a:t>Child-to-Parent Component Communication.</a:t>
            </a:r>
          </a:p>
          <a:p>
            <a:endParaRPr lang="en-US" dirty="0"/>
          </a:p>
          <a:p>
            <a:r>
              <a:rPr lang="en-US" dirty="0"/>
              <a:t>Controlled vs Uncontrolled Components.</a:t>
            </a:r>
          </a:p>
          <a:p>
            <a:r>
              <a:rPr lang="en-US" dirty="0"/>
              <a:t>Stateless vs Stateful Components.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046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DCA7-C9C4-ECA3-2827-0E0BB963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543" y="5348514"/>
            <a:ext cx="10515600" cy="1325563"/>
          </a:xfrm>
        </p:spPr>
        <p:txBody>
          <a:bodyPr/>
          <a:lstStyle/>
          <a:p>
            <a:r>
              <a:rPr lang="en-US" dirty="0"/>
              <a:t>Lifting State 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FDD885-7A47-87DC-1F80-DE424110AD7C}"/>
              </a:ext>
            </a:extLst>
          </p:cNvPr>
          <p:cNvSpPr/>
          <p:nvPr/>
        </p:nvSpPr>
        <p:spPr>
          <a:xfrm>
            <a:off x="4499429" y="1509486"/>
            <a:ext cx="2656114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&lt;App /&gt;</a:t>
            </a:r>
          </a:p>
          <a:p>
            <a:pPr algn="ctr"/>
            <a:r>
              <a:rPr lang="en-US" sz="3200" dirty="0"/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38A9DF-741B-533A-B84B-08C6BA32E6B9}"/>
              </a:ext>
            </a:extLst>
          </p:cNvPr>
          <p:cNvSpPr/>
          <p:nvPr/>
        </p:nvSpPr>
        <p:spPr>
          <a:xfrm>
            <a:off x="1364342" y="3429000"/>
            <a:ext cx="3004457" cy="914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&lt;Expenses /&gt;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1AB687-A8A4-0F40-BFB4-199F47FECB89}"/>
              </a:ext>
            </a:extLst>
          </p:cNvPr>
          <p:cNvSpPr/>
          <p:nvPr/>
        </p:nvSpPr>
        <p:spPr>
          <a:xfrm>
            <a:off x="7678057" y="3429000"/>
            <a:ext cx="3004457" cy="914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NewExpense</a:t>
            </a:r>
            <a:r>
              <a:rPr lang="en-US" dirty="0"/>
              <a:t> /&gt;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573906-F757-7FCD-4BFB-C69CF6186E03}"/>
              </a:ext>
            </a:extLst>
          </p:cNvPr>
          <p:cNvSpPr/>
          <p:nvPr/>
        </p:nvSpPr>
        <p:spPr>
          <a:xfrm>
            <a:off x="8135257" y="4169228"/>
            <a:ext cx="2416630" cy="78014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Data/State is generated here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A6D711-B9E1-7A50-C94D-43C686BAE94D}"/>
              </a:ext>
            </a:extLst>
          </p:cNvPr>
          <p:cNvSpPr/>
          <p:nvPr/>
        </p:nvSpPr>
        <p:spPr>
          <a:xfrm>
            <a:off x="1658255" y="4169228"/>
            <a:ext cx="2416630" cy="78014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Data/State is needed here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584CD85-D2EA-6226-0DD7-E1C8F6888D50}"/>
              </a:ext>
            </a:extLst>
          </p:cNvPr>
          <p:cNvCxnSpPr/>
          <p:nvPr/>
        </p:nvCxnSpPr>
        <p:spPr>
          <a:xfrm rot="10800000">
            <a:off x="4673601" y="3886201"/>
            <a:ext cx="2699657" cy="1487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&quot;Not Allowed&quot; Symbol 10">
            <a:extLst>
              <a:ext uri="{FF2B5EF4-FFF2-40B4-BE49-F238E27FC236}">
                <a16:creationId xmlns:a16="http://schemas.microsoft.com/office/drawing/2014/main" id="{706FB9DD-4E0F-D890-3F9B-21A29209DAA8}"/>
              </a:ext>
            </a:extLst>
          </p:cNvPr>
          <p:cNvSpPr/>
          <p:nvPr/>
        </p:nvSpPr>
        <p:spPr>
          <a:xfrm>
            <a:off x="5508171" y="3519715"/>
            <a:ext cx="1175657" cy="9144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1FA4F17-861A-7FE2-C35E-F7C70736789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844472" y="1445986"/>
            <a:ext cx="1005114" cy="2960915"/>
          </a:xfrm>
          <a:prstGeom prst="bentConnector3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96D46D8-913B-7657-E1C6-64CD7F46643A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7001329" y="1250043"/>
            <a:ext cx="1005114" cy="3352800"/>
          </a:xfrm>
          <a:prstGeom prst="bentConnector3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923ACFC-9AB2-828D-4DEE-A6C52A7C22F4}"/>
              </a:ext>
            </a:extLst>
          </p:cNvPr>
          <p:cNvCxnSpPr>
            <a:stCxn id="6" idx="3"/>
            <a:endCxn id="4" idx="3"/>
          </p:cNvCxnSpPr>
          <p:nvPr/>
        </p:nvCxnSpPr>
        <p:spPr>
          <a:xfrm flipH="1" flipV="1">
            <a:off x="7155543" y="1966686"/>
            <a:ext cx="3526971" cy="1919514"/>
          </a:xfrm>
          <a:prstGeom prst="bentConnector3">
            <a:avLst>
              <a:gd name="adj1" fmla="val -6481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F5960F6-E810-A665-264E-58FA090F5B46}"/>
              </a:ext>
            </a:extLst>
          </p:cNvPr>
          <p:cNvSpPr/>
          <p:nvPr/>
        </p:nvSpPr>
        <p:spPr>
          <a:xfrm>
            <a:off x="7899401" y="771069"/>
            <a:ext cx="3004457" cy="1005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“Lifting the state up”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A4CEB99-6975-CD16-E050-F760E394B30E}"/>
              </a:ext>
            </a:extLst>
          </p:cNvPr>
          <p:cNvCxnSpPr>
            <a:stCxn id="4" idx="1"/>
            <a:endCxn id="5" idx="1"/>
          </p:cNvCxnSpPr>
          <p:nvPr/>
        </p:nvCxnSpPr>
        <p:spPr>
          <a:xfrm rot="10800000" flipV="1">
            <a:off x="1364343" y="1966686"/>
            <a:ext cx="3135087" cy="1919514"/>
          </a:xfrm>
          <a:prstGeom prst="bentConnector3">
            <a:avLst>
              <a:gd name="adj1" fmla="val 107292"/>
            </a:avLst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9E50CC3-D827-BF05-69A1-4BE4E6FE5144}"/>
              </a:ext>
            </a:extLst>
          </p:cNvPr>
          <p:cNvSpPr/>
          <p:nvPr/>
        </p:nvSpPr>
        <p:spPr>
          <a:xfrm>
            <a:off x="1471386" y="1324430"/>
            <a:ext cx="2394858" cy="594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 state data via props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AAE4161-86BC-3560-9AB9-F2B2B45D3618}"/>
              </a:ext>
            </a:extLst>
          </p:cNvPr>
          <p:cNvSpPr/>
          <p:nvPr/>
        </p:nvSpPr>
        <p:spPr>
          <a:xfrm>
            <a:off x="3323773" y="246969"/>
            <a:ext cx="4441371" cy="1195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component has access to both involved components</a:t>
            </a:r>
          </a:p>
        </p:txBody>
      </p:sp>
    </p:spTree>
    <p:extLst>
      <p:ext uri="{BB962C8B-B14F-4D97-AF65-F5344CB8AC3E}">
        <p14:creationId xmlns:p14="http://schemas.microsoft.com/office/powerpoint/2010/main" val="3526326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E5BE8-CDAC-2C31-2D45-4E2C546AB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371"/>
            <a:ext cx="10515600" cy="5799592"/>
          </a:xfrm>
        </p:spPr>
        <p:txBody>
          <a:bodyPr/>
          <a:lstStyle/>
          <a:p>
            <a:r>
              <a:rPr lang="en-US" dirty="0"/>
              <a:t>Rendering Lists of Data</a:t>
            </a:r>
          </a:p>
          <a:p>
            <a:r>
              <a:rPr lang="en-US" dirty="0"/>
              <a:t>Using Stateful Lists</a:t>
            </a:r>
          </a:p>
          <a:p>
            <a:r>
              <a:rPr lang="en-US" dirty="0"/>
              <a:t>Understanding Keys</a:t>
            </a:r>
          </a:p>
          <a:p>
            <a:r>
              <a:rPr lang="en-US" dirty="0"/>
              <a:t>Outputting Conditional Content</a:t>
            </a:r>
          </a:p>
          <a:p>
            <a:r>
              <a:rPr lang="en-US" dirty="0"/>
              <a:t>Adding Conditional return Statement</a:t>
            </a:r>
          </a:p>
          <a:p>
            <a:r>
              <a:rPr lang="en-US" dirty="0"/>
              <a:t>Demo App Adding a Chart</a:t>
            </a:r>
          </a:p>
          <a:p>
            <a:r>
              <a:rPr lang="en-US" dirty="0"/>
              <a:t>Adding Dynamic Styles</a:t>
            </a:r>
          </a:p>
          <a:p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2252166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BFE71-A38B-9B2A-19CD-4BEB03F66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/>
          <a:lstStyle/>
          <a:p>
            <a:r>
              <a:rPr lang="en-US" dirty="0"/>
              <a:t>Setting Dynamic Inline Styles</a:t>
            </a:r>
          </a:p>
          <a:p>
            <a:r>
              <a:rPr lang="en-US" dirty="0"/>
              <a:t>Setting CSS Classes Dynamically</a:t>
            </a:r>
          </a:p>
          <a:p>
            <a:r>
              <a:rPr lang="en-US" dirty="0"/>
              <a:t>Introducing Styled Components</a:t>
            </a:r>
          </a:p>
          <a:p>
            <a:r>
              <a:rPr lang="en-US" dirty="0"/>
              <a:t>Styled Components &amp; Dynamic Props</a:t>
            </a:r>
          </a:p>
          <a:p>
            <a:r>
              <a:rPr lang="en-US" dirty="0"/>
              <a:t>Styled Components Media Queries</a:t>
            </a:r>
          </a:p>
          <a:p>
            <a:r>
              <a:rPr lang="en-US" dirty="0"/>
              <a:t>CSS Modules with dynamic Style</a:t>
            </a:r>
          </a:p>
        </p:txBody>
      </p:sp>
    </p:spTree>
    <p:extLst>
      <p:ext uri="{BB962C8B-B14F-4D97-AF65-F5344CB8AC3E}">
        <p14:creationId xmlns:p14="http://schemas.microsoft.com/office/powerpoint/2010/main" val="163860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A255A5-E169-542D-6FA1-3A06B4FB86BE}"/>
              </a:ext>
            </a:extLst>
          </p:cNvPr>
          <p:cNvSpPr/>
          <p:nvPr/>
        </p:nvSpPr>
        <p:spPr>
          <a:xfrm>
            <a:off x="4673599" y="420914"/>
            <a:ext cx="29173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React.js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AE7937-DC08-BDFB-5CC5-CBC3E3F0FEE2}"/>
              </a:ext>
            </a:extLst>
          </p:cNvPr>
          <p:cNvSpPr/>
          <p:nvPr/>
        </p:nvSpPr>
        <p:spPr>
          <a:xfrm>
            <a:off x="667657" y="3860800"/>
            <a:ext cx="3309257" cy="134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client-side JavaScript Library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E4897A-628D-5A5D-23C3-E78E52292456}"/>
              </a:ext>
            </a:extLst>
          </p:cNvPr>
          <p:cNvSpPr/>
          <p:nvPr/>
        </p:nvSpPr>
        <p:spPr>
          <a:xfrm>
            <a:off x="4673599" y="3860800"/>
            <a:ext cx="3309257" cy="134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about building modern, reactive user interfaces for the web.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3DA0C0-5047-076D-5759-A95E08265076}"/>
              </a:ext>
            </a:extLst>
          </p:cNvPr>
          <p:cNvSpPr/>
          <p:nvPr/>
        </p:nvSpPr>
        <p:spPr>
          <a:xfrm>
            <a:off x="8461828" y="3860799"/>
            <a:ext cx="3309257" cy="134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Declarative, component focused approach</a:t>
            </a:r>
          </a:p>
        </p:txBody>
      </p:sp>
    </p:spTree>
    <p:extLst>
      <p:ext uri="{BB962C8B-B14F-4D97-AF65-F5344CB8AC3E}">
        <p14:creationId xmlns:p14="http://schemas.microsoft.com/office/powerpoint/2010/main" val="2605253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45E8B-4CBA-416D-3B5C-9B4E1F7A8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923"/>
            <a:ext cx="10515600" cy="5708040"/>
          </a:xfrm>
        </p:spPr>
        <p:txBody>
          <a:bodyPr/>
          <a:lstStyle/>
          <a:p>
            <a:r>
              <a:rPr lang="en-US" dirty="0"/>
              <a:t>Understanding React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3252157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B866-6F2F-94DA-DF48-813C75677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46" y="1701557"/>
            <a:ext cx="10515600" cy="4931994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Adding User component</a:t>
            </a:r>
            <a:br>
              <a:rPr lang="en-US" dirty="0"/>
            </a:br>
            <a:r>
              <a:rPr lang="en-US" dirty="0"/>
              <a:t>Adding a re-usable card component</a:t>
            </a:r>
            <a:br>
              <a:rPr lang="en-US" dirty="0"/>
            </a:br>
            <a:r>
              <a:rPr lang="en-US" dirty="0"/>
              <a:t>Adding a re-usable Button component</a:t>
            </a:r>
            <a:br>
              <a:rPr lang="en-US" dirty="0"/>
            </a:br>
            <a:r>
              <a:rPr lang="en-US" dirty="0"/>
              <a:t>managing the User Input State</a:t>
            </a:r>
            <a:br>
              <a:rPr lang="en-US" dirty="0"/>
            </a:br>
            <a:r>
              <a:rPr lang="en-US" dirty="0"/>
              <a:t>Adding Validation &amp; Resetting Logic</a:t>
            </a:r>
            <a:br>
              <a:rPr lang="en-US" dirty="0"/>
            </a:br>
            <a:r>
              <a:rPr lang="en-US" dirty="0"/>
              <a:t>Adding a User List Component</a:t>
            </a:r>
            <a:br>
              <a:rPr lang="en-US" dirty="0"/>
            </a:br>
            <a:r>
              <a:rPr lang="en-US" dirty="0"/>
              <a:t>managing a list of users via State</a:t>
            </a:r>
            <a:br>
              <a:rPr lang="en-US" dirty="0"/>
            </a:br>
            <a:r>
              <a:rPr lang="en-US" dirty="0"/>
              <a:t>Adding the </a:t>
            </a:r>
            <a:r>
              <a:rPr lang="en-US" dirty="0" err="1"/>
              <a:t>ErrorModal</a:t>
            </a:r>
            <a:r>
              <a:rPr lang="en-US" dirty="0"/>
              <a:t> Component</a:t>
            </a:r>
            <a:br>
              <a:rPr lang="en-US" dirty="0"/>
            </a:br>
            <a:r>
              <a:rPr lang="en-US" dirty="0"/>
              <a:t>Managing the Error State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EBD06C-438D-8F52-0163-8544745D250A}"/>
              </a:ext>
            </a:extLst>
          </p:cNvPr>
          <p:cNvSpPr txBox="1">
            <a:spLocks/>
          </p:cNvSpPr>
          <p:nvPr/>
        </p:nvSpPr>
        <p:spPr>
          <a:xfrm>
            <a:off x="556846" y="224449"/>
            <a:ext cx="105156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Revision of All With new product</a:t>
            </a:r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631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C3BE9-8B88-57AB-468A-6100BEFCC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80" y="228648"/>
            <a:ext cx="3638266" cy="726696"/>
          </a:xfrm>
        </p:spPr>
        <p:txBody>
          <a:bodyPr/>
          <a:lstStyle/>
          <a:p>
            <a:r>
              <a:rPr lang="en-US" dirty="0"/>
              <a:t>JSX Limitations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38DFB-73DB-15C0-BF75-336634436E43}"/>
              </a:ext>
            </a:extLst>
          </p:cNvPr>
          <p:cNvSpPr txBox="1"/>
          <p:nvPr/>
        </p:nvSpPr>
        <p:spPr>
          <a:xfrm>
            <a:off x="504967" y="1378424"/>
            <a:ext cx="1145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can’t return more than one “root” JSX element(you also can’t store more than one “root” JSX element in a variable).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9DA414-3ED5-E05C-AE46-F56C2020E747}"/>
              </a:ext>
            </a:extLst>
          </p:cNvPr>
          <p:cNvSpPr txBox="1"/>
          <p:nvPr/>
        </p:nvSpPr>
        <p:spPr>
          <a:xfrm>
            <a:off x="873457" y="3330054"/>
            <a:ext cx="27537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Return(</a:t>
            </a:r>
          </a:p>
          <a:p>
            <a:r>
              <a:rPr lang="en-US" dirty="0"/>
              <a:t>&lt;h2&gt;Hi there&lt;/h2&gt;</a:t>
            </a:r>
          </a:p>
          <a:p>
            <a:r>
              <a:rPr lang="en-US" dirty="0"/>
              <a:t>&lt;p&gt;This does not work&lt;/p&gt;</a:t>
            </a:r>
          </a:p>
          <a:p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C75A65-74DA-58D1-D6FE-1C8FC9B36E88}"/>
              </a:ext>
            </a:extLst>
          </p:cNvPr>
          <p:cNvSpPr txBox="1"/>
          <p:nvPr/>
        </p:nvSpPr>
        <p:spPr>
          <a:xfrm>
            <a:off x="7187894" y="3330053"/>
            <a:ext cx="45838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Return(</a:t>
            </a:r>
          </a:p>
          <a:p>
            <a:r>
              <a:rPr lang="en-US" dirty="0" err="1"/>
              <a:t>React.createElement</a:t>
            </a:r>
            <a:r>
              <a:rPr lang="en-US" dirty="0"/>
              <a:t>(‘h2’,{},’Hi there!’)</a:t>
            </a:r>
          </a:p>
          <a:p>
            <a:r>
              <a:rPr lang="en-US" dirty="0" err="1"/>
              <a:t>React.createElement</a:t>
            </a:r>
            <a:r>
              <a:rPr lang="en-US" dirty="0"/>
              <a:t>(‘p’,{},’this does not work’)</a:t>
            </a:r>
          </a:p>
          <a:p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D7634-DAA2-6238-E831-0B236D0A2D4E}"/>
              </a:ext>
            </a:extLst>
          </p:cNvPr>
          <p:cNvSpPr txBox="1"/>
          <p:nvPr/>
        </p:nvSpPr>
        <p:spPr>
          <a:xfrm>
            <a:off x="3421112" y="4602413"/>
            <a:ext cx="45838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Return(</a:t>
            </a:r>
          </a:p>
          <a:p>
            <a:r>
              <a:rPr lang="en-US" dirty="0"/>
              <a:t>&lt;div&gt;</a:t>
            </a:r>
          </a:p>
          <a:p>
            <a:r>
              <a:rPr lang="en-US" dirty="0" err="1"/>
              <a:t>React.createElement</a:t>
            </a:r>
            <a:r>
              <a:rPr lang="en-US" dirty="0"/>
              <a:t>(‘h2’,{},’Hi there!’)</a:t>
            </a:r>
          </a:p>
          <a:p>
            <a:r>
              <a:rPr lang="en-US" dirty="0" err="1"/>
              <a:t>React.createElement</a:t>
            </a:r>
            <a:r>
              <a:rPr lang="en-US" dirty="0"/>
              <a:t>(‘p’,{},’this does not work’)</a:t>
            </a:r>
          </a:p>
          <a:p>
            <a:r>
              <a:rPr lang="en-US" dirty="0"/>
              <a:t>&lt;/div&gt;</a:t>
            </a:r>
          </a:p>
          <a:p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57B2D3-2F1F-1286-FE63-C46515E59CDE}"/>
              </a:ext>
            </a:extLst>
          </p:cNvPr>
          <p:cNvSpPr txBox="1"/>
          <p:nvPr/>
        </p:nvSpPr>
        <p:spPr>
          <a:xfrm>
            <a:off x="2945661" y="2122170"/>
            <a:ext cx="5534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Always Wrap Adjacent Elements</a:t>
            </a:r>
          </a:p>
        </p:txBody>
      </p:sp>
    </p:spTree>
    <p:extLst>
      <p:ext uri="{BB962C8B-B14F-4D97-AF65-F5344CB8AC3E}">
        <p14:creationId xmlns:p14="http://schemas.microsoft.com/office/powerpoint/2010/main" val="3887464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10FD-C4CD-5BD1-0C5A-E1A5A5E3A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Problem: “&lt;div&gt;Soup”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93025-63F0-81D5-AA07-E279CBF26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05048" cy="3920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&lt;div&gt;</a:t>
            </a:r>
          </a:p>
          <a:p>
            <a:pPr marL="0" indent="0">
              <a:buNone/>
            </a:pPr>
            <a:r>
              <a:rPr lang="en-US" dirty="0"/>
              <a:t>	&lt;div&gt;</a:t>
            </a:r>
          </a:p>
          <a:p>
            <a:pPr marL="0" indent="0">
              <a:buNone/>
            </a:pPr>
            <a:r>
              <a:rPr lang="en-US" dirty="0"/>
              <a:t>		&lt;div&gt;</a:t>
            </a:r>
          </a:p>
          <a:p>
            <a:pPr marL="0" indent="0">
              <a:buNone/>
            </a:pPr>
            <a:r>
              <a:rPr lang="en-US" dirty="0"/>
              <a:t>			&lt;h2&gt;Content&lt;/h2&gt;</a:t>
            </a:r>
          </a:p>
          <a:p>
            <a:pPr marL="0" indent="0">
              <a:buNone/>
            </a:pPr>
            <a:r>
              <a:rPr lang="en-US" dirty="0"/>
              <a:t>		&lt;/div&gt;</a:t>
            </a:r>
          </a:p>
          <a:p>
            <a:pPr marL="0" indent="0">
              <a:buNone/>
            </a:pPr>
            <a:r>
              <a:rPr lang="en-US" dirty="0"/>
              <a:t>	&lt;/div&gt;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FCC0F-B852-C13C-64E0-F16302B4BB1D}"/>
              </a:ext>
            </a:extLst>
          </p:cNvPr>
          <p:cNvSpPr txBox="1"/>
          <p:nvPr/>
        </p:nvSpPr>
        <p:spPr>
          <a:xfrm>
            <a:off x="7137780" y="2593075"/>
            <a:ext cx="43555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bigger apps, you can easily end up with tons of unnecessary &lt;div&gt;s(or other elements) which add no semantic meaning or structure to the page but are only there because of </a:t>
            </a:r>
            <a:r>
              <a:rPr lang="en-US" dirty="0" err="1"/>
              <a:t>React’s</a:t>
            </a:r>
            <a:r>
              <a:rPr lang="en-US" dirty="0"/>
              <a:t>/JSX requirement.</a:t>
            </a:r>
          </a:p>
        </p:txBody>
      </p:sp>
    </p:spTree>
    <p:extLst>
      <p:ext uri="{BB962C8B-B14F-4D97-AF65-F5344CB8AC3E}">
        <p14:creationId xmlns:p14="http://schemas.microsoft.com/office/powerpoint/2010/main" val="3898301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ECC56-67E3-BB1C-0F14-E72425AC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Wrapper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6C7C7-DE45-4B2B-E58D-7ECAF4DE7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React Fragments</a:t>
            </a:r>
          </a:p>
        </p:txBody>
      </p:sp>
    </p:spTree>
    <p:extLst>
      <p:ext uri="{BB962C8B-B14F-4D97-AF65-F5344CB8AC3E}">
        <p14:creationId xmlns:p14="http://schemas.microsoft.com/office/powerpoint/2010/main" val="3400730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B8E0-B66A-9101-28FE-FB0317ED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91929-B416-1436-1051-9E6AF17ED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7920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Return(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React.Fragment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&lt;h2&gt;data1&lt;/h2&gt;</a:t>
            </a:r>
          </a:p>
          <a:p>
            <a:pPr marL="0" indent="0">
              <a:buNone/>
            </a:pPr>
            <a:r>
              <a:rPr lang="en-US" dirty="0"/>
              <a:t>&lt;p&gt;data2&lt;/p&gt;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React.Fragment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026ED9-C4AC-D39F-F517-B8E2CC87C421}"/>
              </a:ext>
            </a:extLst>
          </p:cNvPr>
          <p:cNvSpPr txBox="1">
            <a:spLocks/>
          </p:cNvSpPr>
          <p:nvPr/>
        </p:nvSpPr>
        <p:spPr>
          <a:xfrm>
            <a:off x="7225352" y="1825625"/>
            <a:ext cx="36792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Return(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&lt;h2&gt;data1&lt;/h2&gt;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&lt;p&gt;data2&lt;/p&gt;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&lt;/&gt;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049BC-3EC4-94D0-F38B-8A87A21F9A3D}"/>
              </a:ext>
            </a:extLst>
          </p:cNvPr>
          <p:cNvSpPr txBox="1"/>
          <p:nvPr/>
        </p:nvSpPr>
        <p:spPr>
          <a:xfrm>
            <a:off x="1037230" y="5263260"/>
            <a:ext cx="10686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It’s an empty wrapper component; it doesn’t render any real HTML element to the DOM. But it fulfills </a:t>
            </a:r>
            <a:r>
              <a:rPr lang="en-US" dirty="0" err="1"/>
              <a:t>React’s</a:t>
            </a:r>
            <a:r>
              <a:rPr lang="en-US" dirty="0"/>
              <a:t>/JSX requirement.</a:t>
            </a:r>
          </a:p>
        </p:txBody>
      </p:sp>
    </p:spTree>
    <p:extLst>
      <p:ext uri="{BB962C8B-B14F-4D97-AF65-F5344CB8AC3E}">
        <p14:creationId xmlns:p14="http://schemas.microsoft.com/office/powerpoint/2010/main" val="1656740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3A64-9590-557C-2D30-BCA05EFB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Portals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95061-D440-C26F-2675-238C3E489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4293358" cy="199574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Return(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React.Fragment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MyModal</a:t>
            </a:r>
            <a:r>
              <a:rPr lang="en-US" dirty="0"/>
              <a:t>/&gt;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MyInputForm</a:t>
            </a:r>
            <a:r>
              <a:rPr lang="en-US" dirty="0"/>
              <a:t>/&gt;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React.Fragment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AE1D4E-FB03-803E-C0AF-025357779CFA}"/>
              </a:ext>
            </a:extLst>
          </p:cNvPr>
          <p:cNvSpPr txBox="1">
            <a:spLocks/>
          </p:cNvSpPr>
          <p:nvPr/>
        </p:nvSpPr>
        <p:spPr>
          <a:xfrm>
            <a:off x="6196084" y="1825625"/>
            <a:ext cx="53226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&lt;section&gt;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&lt;h2&gt;Some data&lt;/h2&gt;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&lt;div class=“my-modal&gt;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&lt;h2&gt;Modal data&lt;/h2&gt;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&lt;/div&gt;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&lt;form&gt;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&lt;label&gt;Username&lt;/label&gt;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&lt;input type=“text” /&gt;</a:t>
            </a:r>
            <a:br>
              <a:rPr lang="en-US" dirty="0"/>
            </a:br>
            <a:r>
              <a:rPr lang="en-US" dirty="0"/>
              <a:t>&lt;/form&gt;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&lt;/section&gt;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</a:t>
            </a:r>
            <a:r>
              <a:rPr lang="en-US" dirty="0" err="1"/>
              <a:t>RealDOM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6F4735-BF8B-6D26-B2A4-0904A10E2889}"/>
              </a:ext>
            </a:extLst>
          </p:cNvPr>
          <p:cNvSpPr txBox="1"/>
          <p:nvPr/>
        </p:nvSpPr>
        <p:spPr>
          <a:xfrm>
            <a:off x="218364" y="3985146"/>
            <a:ext cx="53226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Semantically and from a “clean HTML structure” perspective, having this nested modal isn’t ideal. It is an overlay to the entire page after all (that’s similar for side-drawers, other dialogs etc.)</a:t>
            </a:r>
          </a:p>
        </p:txBody>
      </p:sp>
    </p:spTree>
    <p:extLst>
      <p:ext uri="{BB962C8B-B14F-4D97-AF65-F5344CB8AC3E}">
        <p14:creationId xmlns:p14="http://schemas.microsoft.com/office/powerpoint/2010/main" val="14748313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3A64-9590-557C-2D30-BCA05EFB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Portals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95061-D440-C26F-2675-238C3E489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93358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Return(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React.Fragment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MyModal</a:t>
            </a:r>
            <a:r>
              <a:rPr lang="en-US" dirty="0"/>
              <a:t>/&gt;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MyInputForm</a:t>
            </a:r>
            <a:r>
              <a:rPr lang="en-US" dirty="0"/>
              <a:t>/&gt;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React.Fragment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AE1D4E-FB03-803E-C0AF-025357779CFA}"/>
              </a:ext>
            </a:extLst>
          </p:cNvPr>
          <p:cNvSpPr txBox="1">
            <a:spLocks/>
          </p:cNvSpPr>
          <p:nvPr/>
        </p:nvSpPr>
        <p:spPr>
          <a:xfrm>
            <a:off x="6196084" y="1825625"/>
            <a:ext cx="53226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&lt;div class=“my-modal&gt;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&lt;h2&gt;Modal data&lt;/h2&gt;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&lt;/div&gt;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&lt;section&gt;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&lt;h2&gt;Some data&lt;/h2&gt;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&lt;form&gt;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&lt;label&gt;Username&lt;/label&gt;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&lt;input type=“text” /&gt;</a:t>
            </a:r>
            <a:br>
              <a:rPr lang="en-US" dirty="0"/>
            </a:br>
            <a:r>
              <a:rPr lang="en-US" dirty="0"/>
              <a:t>&lt;/form&gt;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&lt;/section&gt;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</a:t>
            </a:r>
            <a:r>
              <a:rPr lang="en-US" dirty="0" err="1"/>
              <a:t>RealDOM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4306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D7F91-847B-930E-853C-7FCFBD73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FD8D3-A52D-C781-7CC4-ADC9B7DC8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7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F035-601B-C17C-2C74-9ABE38E6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Single-Page-Applications (SPAs)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67E6D-DAB6-1373-4941-B608E32DF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can be used to control parts of HTML pages or entire pages.</a:t>
            </a:r>
          </a:p>
          <a:p>
            <a:r>
              <a:rPr lang="en-US" dirty="0"/>
              <a:t>React can also be used to control the entire frontend of a web application</a:t>
            </a:r>
          </a:p>
          <a:p>
            <a:r>
              <a:rPr lang="en-US" dirty="0"/>
              <a:t>Single-Page-Application approach. Server only sends one HTML page, thereafter, React takes over and controls the UI.</a:t>
            </a:r>
          </a:p>
        </p:txBody>
      </p:sp>
    </p:spTree>
    <p:extLst>
      <p:ext uri="{BB962C8B-B14F-4D97-AF65-F5344CB8AC3E}">
        <p14:creationId xmlns:p14="http://schemas.microsoft.com/office/powerpoint/2010/main" val="3208926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CBE13-B20B-0602-43A3-77E6E649E86F}"/>
              </a:ext>
            </a:extLst>
          </p:cNvPr>
          <p:cNvSpPr txBox="1"/>
          <p:nvPr/>
        </p:nvSpPr>
        <p:spPr>
          <a:xfrm>
            <a:off x="1320800" y="682171"/>
            <a:ext cx="958358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Basics &amp; Foundation: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Components &amp; Building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Working with Events &amp; Data: “props” and “state”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Styling React Apps &amp;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Introduction into “React Hooks”</a:t>
            </a:r>
          </a:p>
          <a:p>
            <a:r>
              <a:rPr lang="en-US" sz="3600" dirty="0"/>
              <a:t>Advanced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Side Effects &amp; More React Hooks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React’s</a:t>
            </a:r>
            <a:r>
              <a:rPr lang="en-US" sz="3600" dirty="0"/>
              <a:t> Context API &amp; Redux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Forms, Http Requests &amp; custom Hooks</a:t>
            </a:r>
          </a:p>
        </p:txBody>
      </p:sp>
    </p:spTree>
    <p:extLst>
      <p:ext uri="{BB962C8B-B14F-4D97-AF65-F5344CB8AC3E}">
        <p14:creationId xmlns:p14="http://schemas.microsoft.com/office/powerpoint/2010/main" val="246328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8D4B2-990D-500F-A22D-CD36A4FF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React.js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8307F-5FBA-4332-185C-031390449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Angular.js</a:t>
            </a:r>
          </a:p>
          <a:p>
            <a:r>
              <a:rPr lang="en-US" dirty="0"/>
              <a:t>Complete component-based UI framework, packed with features. Uses TypeScript, can be overkill for smaller projects.</a:t>
            </a:r>
          </a:p>
          <a:p>
            <a:pPr marL="0" indent="0">
              <a:buNone/>
            </a:pPr>
            <a:r>
              <a:rPr lang="en-US" dirty="0"/>
              <a:t>React.js</a:t>
            </a:r>
          </a:p>
          <a:p>
            <a:r>
              <a:rPr lang="en-US" dirty="0"/>
              <a:t>Lean and focused component-based UI library. Certain features (e.g. routing) are added via community packages.</a:t>
            </a:r>
          </a:p>
          <a:p>
            <a:pPr marL="0" indent="0">
              <a:buNone/>
            </a:pPr>
            <a:r>
              <a:rPr lang="en-US" dirty="0"/>
              <a:t>Vue.js</a:t>
            </a:r>
          </a:p>
          <a:p>
            <a:r>
              <a:rPr lang="en-US" dirty="0"/>
              <a:t>Complete component-based UI framework, includes most core features. A bit less popular that React &amp; Angular.</a:t>
            </a:r>
          </a:p>
        </p:txBody>
      </p:sp>
    </p:spTree>
    <p:extLst>
      <p:ext uri="{BB962C8B-B14F-4D97-AF65-F5344CB8AC3E}">
        <p14:creationId xmlns:p14="http://schemas.microsoft.com/office/powerpoint/2010/main" val="344592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6565-5503-4D56-448B-5F561B04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427"/>
            <a:ext cx="10515600" cy="1325563"/>
          </a:xfrm>
        </p:spPr>
        <p:txBody>
          <a:bodyPr/>
          <a:lstStyle/>
          <a:p>
            <a:r>
              <a:rPr lang="en-US" dirty="0"/>
              <a:t>JS- Recap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09BA20-E922-DA03-BB9A-96B42FF0D83E}"/>
              </a:ext>
            </a:extLst>
          </p:cNvPr>
          <p:cNvSpPr/>
          <p:nvPr/>
        </p:nvSpPr>
        <p:spPr>
          <a:xfrm>
            <a:off x="4542971" y="1376681"/>
            <a:ext cx="2873829" cy="1090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Let &amp; Const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808081-6E00-82F0-E0D0-3D29E66E808A}"/>
              </a:ext>
            </a:extLst>
          </p:cNvPr>
          <p:cNvSpPr/>
          <p:nvPr/>
        </p:nvSpPr>
        <p:spPr>
          <a:xfrm>
            <a:off x="1059542" y="3597367"/>
            <a:ext cx="2873829" cy="1090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Variable values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A30397-0703-D459-BD2B-8E822F804C17}"/>
              </a:ext>
            </a:extLst>
          </p:cNvPr>
          <p:cNvSpPr/>
          <p:nvPr/>
        </p:nvSpPr>
        <p:spPr>
          <a:xfrm>
            <a:off x="8479971" y="3618051"/>
            <a:ext cx="2873829" cy="1090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Constant values</a:t>
            </a:r>
          </a:p>
        </p:txBody>
      </p:sp>
    </p:spTree>
    <p:extLst>
      <p:ext uri="{BB962C8B-B14F-4D97-AF65-F5344CB8AC3E}">
        <p14:creationId xmlns:p14="http://schemas.microsoft.com/office/powerpoint/2010/main" val="20884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FD27-DD29-862F-F156-AE8E205B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88140-F485-F17D-4CB4-627942197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368"/>
            <a:ext cx="7754257" cy="5982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 more issues with the “this” keyword!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1001B0-6B95-486C-1E6E-FFF93DB70869}"/>
              </a:ext>
            </a:extLst>
          </p:cNvPr>
          <p:cNvSpPr/>
          <p:nvPr/>
        </p:nvSpPr>
        <p:spPr>
          <a:xfrm>
            <a:off x="3846286" y="2394857"/>
            <a:ext cx="322217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Function </a:t>
            </a:r>
            <a:r>
              <a:rPr lang="en-US" sz="3200" dirty="0" err="1"/>
              <a:t>myFnc</a:t>
            </a:r>
            <a:r>
              <a:rPr lang="en-US" sz="3200" dirty="0"/>
              <a:t>(){</a:t>
            </a:r>
          </a:p>
          <a:p>
            <a:pPr algn="ctr"/>
            <a:r>
              <a:rPr lang="en-US" sz="3200" dirty="0"/>
              <a:t>…</a:t>
            </a:r>
            <a:br>
              <a:rPr lang="en-US" sz="3200" dirty="0"/>
            </a:br>
            <a:r>
              <a:rPr lang="en-US" sz="3200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71FF7E-8073-A6E2-5FD9-A0AE80FF021C}"/>
              </a:ext>
            </a:extLst>
          </p:cNvPr>
          <p:cNvSpPr/>
          <p:nvPr/>
        </p:nvSpPr>
        <p:spPr>
          <a:xfrm>
            <a:off x="3846286" y="4531632"/>
            <a:ext cx="5704114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Const </a:t>
            </a:r>
            <a:r>
              <a:rPr lang="en-US" sz="3200" dirty="0" err="1"/>
              <a:t>myFnc</a:t>
            </a:r>
            <a:r>
              <a:rPr lang="en-US" sz="3200" dirty="0"/>
              <a:t> = () =&gt; {</a:t>
            </a:r>
          </a:p>
          <a:p>
            <a:pPr algn="ctr"/>
            <a:r>
              <a:rPr lang="en-US" sz="3200" dirty="0"/>
              <a:t>…</a:t>
            </a:r>
          </a:p>
          <a:p>
            <a:pPr algn="ctr"/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0021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9A74-9B73-53C0-EE36-1BBDC9C47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29" y="278040"/>
            <a:ext cx="7493000" cy="723446"/>
          </a:xfrm>
        </p:spPr>
        <p:txBody>
          <a:bodyPr/>
          <a:lstStyle/>
          <a:p>
            <a:r>
              <a:rPr lang="en-US" dirty="0"/>
              <a:t>Exports &amp; Imports (Modules)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FECB8D-5864-8C45-FF6C-D595D6B71ABF}"/>
              </a:ext>
            </a:extLst>
          </p:cNvPr>
          <p:cNvSpPr/>
          <p:nvPr/>
        </p:nvSpPr>
        <p:spPr>
          <a:xfrm>
            <a:off x="838200" y="1393371"/>
            <a:ext cx="3878943" cy="566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Person.js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67DA1F-582C-B85D-A1FB-49DFD10607D0}"/>
              </a:ext>
            </a:extLst>
          </p:cNvPr>
          <p:cNvSpPr/>
          <p:nvPr/>
        </p:nvSpPr>
        <p:spPr>
          <a:xfrm>
            <a:off x="838200" y="1959428"/>
            <a:ext cx="3878943" cy="20900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 person = {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name: “Ram”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export default person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03DF04-0C02-9830-1C32-C6CEF3527153}"/>
              </a:ext>
            </a:extLst>
          </p:cNvPr>
          <p:cNvSpPr/>
          <p:nvPr/>
        </p:nvSpPr>
        <p:spPr>
          <a:xfrm>
            <a:off x="7674428" y="1393370"/>
            <a:ext cx="3878943" cy="566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utility.js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28ACEA-D7A5-DC84-BF82-D85552094939}"/>
              </a:ext>
            </a:extLst>
          </p:cNvPr>
          <p:cNvSpPr/>
          <p:nvPr/>
        </p:nvSpPr>
        <p:spPr>
          <a:xfrm>
            <a:off x="7674428" y="1959427"/>
            <a:ext cx="3878943" cy="20900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Export const clean = () =&gt; {…}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Export const baseData = 10;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EE0361-65F0-ACA7-2F79-2DE4C40E207F}"/>
              </a:ext>
            </a:extLst>
          </p:cNvPr>
          <p:cNvSpPr/>
          <p:nvPr/>
        </p:nvSpPr>
        <p:spPr>
          <a:xfrm>
            <a:off x="4278086" y="4049484"/>
            <a:ext cx="3878943" cy="566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App.js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D265A7-5CCA-53DA-D3DF-CDF78E2261A8}"/>
              </a:ext>
            </a:extLst>
          </p:cNvPr>
          <p:cNvSpPr/>
          <p:nvPr/>
        </p:nvSpPr>
        <p:spPr>
          <a:xfrm>
            <a:off x="4278086" y="4615541"/>
            <a:ext cx="3878943" cy="20900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person from ‘./person.js’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prs from ‘./person.js/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{baseData} from ‘./utility.js’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Import{clean} from ‘./utility.js’</a:t>
            </a:r>
          </a:p>
        </p:txBody>
      </p:sp>
    </p:spTree>
    <p:extLst>
      <p:ext uri="{BB962C8B-B14F-4D97-AF65-F5344CB8AC3E}">
        <p14:creationId xmlns:p14="http://schemas.microsoft.com/office/powerpoint/2010/main" val="405068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1630</Words>
  <Application>Microsoft Office PowerPoint</Application>
  <PresentationFormat>Widescreen</PresentationFormat>
  <Paragraphs>273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Reactjs</vt:lpstr>
      <vt:lpstr>JavaScript</vt:lpstr>
      <vt:lpstr>PowerPoint Presentation</vt:lpstr>
      <vt:lpstr>Building Single-Page-Applications (SPAs)</vt:lpstr>
      <vt:lpstr>PowerPoint Presentation</vt:lpstr>
      <vt:lpstr>React.js Alternatives</vt:lpstr>
      <vt:lpstr>JS- Recap</vt:lpstr>
      <vt:lpstr>Arrow Functions</vt:lpstr>
      <vt:lpstr>Exports &amp; Imports (Modules)</vt:lpstr>
      <vt:lpstr>Classes</vt:lpstr>
      <vt:lpstr>Classes, Properties &amp; Methods</vt:lpstr>
      <vt:lpstr>Spread &amp; Rest Operators</vt:lpstr>
      <vt:lpstr>Destructuring</vt:lpstr>
      <vt:lpstr>Reference and Primitive Types</vt:lpstr>
      <vt:lpstr>PowerPoint Presentation</vt:lpstr>
      <vt:lpstr>React is a JavaScript library for building user interfaces  HTML,CSS &amp; JavaScript are about building user interfaces as well  React makes building complex, interactive and reactive user interfaces simpler  React is all about “Components”</vt:lpstr>
      <vt:lpstr>PowerPoint Presentation</vt:lpstr>
      <vt:lpstr>PowerPoint Presentation</vt:lpstr>
      <vt:lpstr>How is a component built</vt:lpstr>
      <vt:lpstr>PowerPoint Presentation</vt:lpstr>
      <vt:lpstr>PowerPoint Presentation</vt:lpstr>
      <vt:lpstr>Component Tree</vt:lpstr>
      <vt:lpstr>PowerPoint Presentation</vt:lpstr>
      <vt:lpstr>Module Content</vt:lpstr>
      <vt:lpstr>PowerPoint Presentation</vt:lpstr>
      <vt:lpstr>PowerPoint Presentation</vt:lpstr>
      <vt:lpstr>Lifting State Up</vt:lpstr>
      <vt:lpstr>PowerPoint Presentation</vt:lpstr>
      <vt:lpstr>PowerPoint Presentation</vt:lpstr>
      <vt:lpstr>PowerPoint Presentation</vt:lpstr>
      <vt:lpstr>Adding User component Adding a re-usable card component Adding a re-usable Button component managing the User Input State Adding Validation &amp; Resetting Logic Adding a User List Component managing a list of users via State Adding the ErrorModal Component Managing the Error State</vt:lpstr>
      <vt:lpstr>JSX Limitations</vt:lpstr>
      <vt:lpstr>A New Problem: “&lt;div&gt;Soup”</vt:lpstr>
      <vt:lpstr>Creating a Wrapper Component</vt:lpstr>
      <vt:lpstr>PowerPoint Presentation</vt:lpstr>
      <vt:lpstr>React Portals</vt:lpstr>
      <vt:lpstr>React Portals</vt:lpstr>
      <vt:lpstr>Ref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</dc:title>
  <dc:creator>Piyush Chaturvedi</dc:creator>
  <cp:lastModifiedBy>Piyush Chaturvedi</cp:lastModifiedBy>
  <cp:revision>12</cp:revision>
  <dcterms:created xsi:type="dcterms:W3CDTF">2023-02-28T14:17:04Z</dcterms:created>
  <dcterms:modified xsi:type="dcterms:W3CDTF">2023-03-21T14:21:10Z</dcterms:modified>
</cp:coreProperties>
</file>