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6903E-C798-A98C-A4A3-C5902B14F6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36E57D-077A-0328-2FC9-621AE8CF65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E9CEE-C329-B4A3-6EE0-CDE36E343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D18C-14DF-42B3-A5BD-77D05B72A41B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FEAED-BD59-8499-1118-02D22CB0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F501E-F390-CB52-039A-070294398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C01A-39C0-4930-A878-A27B768A0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318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A9C97-FB7B-548F-C6E2-456C1A88D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9DD73C-C83A-C51F-D252-1D1EFC8866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C2B78-871A-57FE-17D7-195A0E52F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D18C-14DF-42B3-A5BD-77D05B72A41B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D6AB2-9B4B-745C-40E2-A32964264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4BF93-107D-9F92-E015-E75C89B39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C01A-39C0-4930-A878-A27B768A0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51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C54DD9-B2F6-0672-BD15-432ECDFA75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45E67B-4715-3FF6-BBB2-AD858A9603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58909-B2FE-351E-8D6B-5DF08D3E8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D18C-14DF-42B3-A5BD-77D05B72A41B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96453-6BF5-FE03-D418-719ED65FD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805E2-1437-CFE1-11A5-8CFDA23CE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C01A-39C0-4930-A878-A27B768A0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795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48D40-9972-1759-6922-D6D799EEC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44B86-6276-A1C4-83FD-B9F3C0135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24A4B-3456-6ED5-EE17-0ED1D081D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D18C-14DF-42B3-A5BD-77D05B72A41B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9E3A8-0CD7-BF1B-A0F4-9A8BA097F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2DCD0-5D87-90B5-8474-8DCFB3DAC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C01A-39C0-4930-A878-A27B768A0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79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FAF7D-8E2E-09DE-15DA-B9AF687C8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B575B-D211-EC41-4F20-6CEC52E2C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A9762-3CA5-F2F8-AA89-CC0E127C6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D18C-14DF-42B3-A5BD-77D05B72A41B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53F4A-5F4D-ADBE-6404-E27148F87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DE812-24C9-4158-CD2D-0EC8E83C5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C01A-39C0-4930-A878-A27B768A0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93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FE43E-484B-E8E7-948B-26D5CED96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F83E1-9D6C-1FB6-2F52-9E0F1667D7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E6609-0416-F7BE-BA89-69E3EACC2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3BA2F5-127D-7F2D-45ED-BB389EC7A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D18C-14DF-42B3-A5BD-77D05B72A41B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7EFE20-7270-CAC1-38E5-CFA409433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28C9D4-BB12-6988-10A2-75FD05884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C01A-39C0-4930-A878-A27B768A0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62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C22D6-8B39-E76B-2394-C484D930F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99786-BFF1-86B0-97C8-AD4A1F5D0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754522-9EED-19F5-DC29-875DBA8A83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4EFE8F-A9A6-9097-CCD0-54785E3085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6E4F6C-6BAC-CF87-9258-4C8173323A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E2F6DE-518B-D6CD-BDDC-CB5D81F4F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D18C-14DF-42B3-A5BD-77D05B72A41B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6DBA96-05F2-F909-DB4D-0495004FC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A5BA80-911C-9D81-AF4C-F49446DB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C01A-39C0-4930-A878-A27B768A0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004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C816E-7451-1592-CC29-41BC78751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B4BEB-0C20-B763-7504-50F089D5D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D18C-14DF-42B3-A5BD-77D05B72A41B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022E0-8556-B67B-4808-D0B064873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3A15CC-32DF-6FFA-6959-4FC267670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C01A-39C0-4930-A878-A27B768A0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481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C5F5D9-D884-C84A-37B4-B263508E5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D18C-14DF-42B3-A5BD-77D05B72A41B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F793AD-92A3-A885-6686-830859FF7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F73CB6-10EA-2DD0-2652-8F6002AFC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C01A-39C0-4930-A878-A27B768A0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71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88609-B557-5D39-E498-AC042240E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2FF8E-12EB-4493-8A42-EE4C328A6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C6616-E44B-198D-72D1-CB9E5DBB0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83B93-CC6E-40EF-8148-B8108E19C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D18C-14DF-42B3-A5BD-77D05B72A41B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1CD03D-9B54-8292-423B-4ECE534A9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9137BA-D136-1668-1176-3FF0A9455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C01A-39C0-4930-A878-A27B768A0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19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9DD72-6B63-B329-01E3-2DC7718EC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05295B-2E8C-3399-3AF5-AC62573A28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31D441-B436-26FE-920E-F0CC4E3E01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274F0D-87CA-DC76-019F-CC5A164ED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D18C-14DF-42B3-A5BD-77D05B72A41B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A6C19-9C58-849E-E6A6-8089F9880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20F291-3195-3429-DBAD-BF11A1C42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C01A-39C0-4930-A878-A27B768A0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955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B1F55D-025C-CAE9-7487-7C30AA6CE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BB545-75B2-CD0A-63B3-3C313975A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29DA5-F18C-EF48-3C67-63BBC7862F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1D18C-14DF-42B3-A5BD-77D05B72A41B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C7ECF-FFF5-5211-DE23-92C5E69A6F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A591F-25F5-1177-42BC-0AC69DB91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3C01A-39C0-4930-A878-A27B768A0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896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D9291-790E-2E08-A278-B9335708CA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963"/>
            <a:ext cx="9144000" cy="1127351"/>
          </a:xfrm>
        </p:spPr>
        <p:txBody>
          <a:bodyPr/>
          <a:lstStyle/>
          <a:p>
            <a:r>
              <a:rPr lang="en-US" dirty="0"/>
              <a:t>What’s a Cookie?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F99170-CE85-C30A-355F-EFE59E9A2D8E}"/>
              </a:ext>
            </a:extLst>
          </p:cNvPr>
          <p:cNvSpPr/>
          <p:nvPr/>
        </p:nvSpPr>
        <p:spPr>
          <a:xfrm>
            <a:off x="3897086" y="1422400"/>
            <a:ext cx="4397828" cy="7402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Cookies are stored on the client-side!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6F28EB-1285-5C76-0975-B10F488418ED}"/>
              </a:ext>
            </a:extLst>
          </p:cNvPr>
          <p:cNvSpPr/>
          <p:nvPr/>
        </p:nvSpPr>
        <p:spPr>
          <a:xfrm>
            <a:off x="3897086" y="2663372"/>
            <a:ext cx="4397828" cy="7402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3A0BE8-A5E6-E26F-1003-0D2A4A10B42F}"/>
              </a:ext>
            </a:extLst>
          </p:cNvPr>
          <p:cNvSpPr/>
          <p:nvPr/>
        </p:nvSpPr>
        <p:spPr>
          <a:xfrm>
            <a:off x="3897086" y="3947886"/>
            <a:ext cx="4397828" cy="740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 (Views)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331282-3726-8AA9-E658-2F53D8278F7D}"/>
              </a:ext>
            </a:extLst>
          </p:cNvPr>
          <p:cNvSpPr/>
          <p:nvPr/>
        </p:nvSpPr>
        <p:spPr>
          <a:xfrm>
            <a:off x="3897086" y="5602515"/>
            <a:ext cx="4397828" cy="740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Server(Node App)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4F2E88-C145-32B0-EF75-898C6E4E19AF}"/>
              </a:ext>
            </a:extLst>
          </p:cNvPr>
          <p:cNvSpPr/>
          <p:nvPr/>
        </p:nvSpPr>
        <p:spPr>
          <a:xfrm>
            <a:off x="9209315" y="3824516"/>
            <a:ext cx="2431143" cy="740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Cookie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8D51BE9-BC38-B74F-F748-9D458BB20B2D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096000" y="3403600"/>
            <a:ext cx="0" cy="544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D4D24EC-3E15-407F-DB3F-A27D9C6A94B7}"/>
              </a:ext>
            </a:extLst>
          </p:cNvPr>
          <p:cNvCxnSpPr>
            <a:endCxn id="7" idx="0"/>
          </p:cNvCxnSpPr>
          <p:nvPr/>
        </p:nvCxnSpPr>
        <p:spPr>
          <a:xfrm>
            <a:off x="6096000" y="4564744"/>
            <a:ext cx="0" cy="1037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67C6C4A-C9C4-C01C-8091-FC9A5A6657FF}"/>
              </a:ext>
            </a:extLst>
          </p:cNvPr>
          <p:cNvCxnSpPr>
            <a:endCxn id="8" idx="1"/>
          </p:cNvCxnSpPr>
          <p:nvPr/>
        </p:nvCxnSpPr>
        <p:spPr>
          <a:xfrm>
            <a:off x="8294914" y="4194630"/>
            <a:ext cx="9144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6B51C7F-4A08-FBF2-AD6F-33232E402169}"/>
              </a:ext>
            </a:extLst>
          </p:cNvPr>
          <p:cNvSpPr txBox="1"/>
          <p:nvPr/>
        </p:nvSpPr>
        <p:spPr>
          <a:xfrm>
            <a:off x="8723083" y="4934857"/>
            <a:ext cx="1756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via Response Header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609E4C08-4CB0-2060-B9CC-43EF9AB46CAD}"/>
              </a:ext>
            </a:extLst>
          </p:cNvPr>
          <p:cNvCxnSpPr>
            <a:stCxn id="7" idx="3"/>
            <a:endCxn id="8" idx="2"/>
          </p:cNvCxnSpPr>
          <p:nvPr/>
        </p:nvCxnSpPr>
        <p:spPr>
          <a:xfrm flipV="1">
            <a:off x="8294914" y="4564744"/>
            <a:ext cx="2129973" cy="14078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6639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F1B48-62C9-4791-A2CA-9346AB5C1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Mails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586D2B-BC70-013E-171B-4E3D5C741555}"/>
              </a:ext>
            </a:extLst>
          </p:cNvPr>
          <p:cNvSpPr/>
          <p:nvPr/>
        </p:nvSpPr>
        <p:spPr>
          <a:xfrm>
            <a:off x="624114" y="1690688"/>
            <a:ext cx="2481943" cy="907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896050-542F-3424-590C-C85D0F9D4403}"/>
              </a:ext>
            </a:extLst>
          </p:cNvPr>
          <p:cNvSpPr/>
          <p:nvPr/>
        </p:nvSpPr>
        <p:spPr>
          <a:xfrm>
            <a:off x="4978400" y="1690687"/>
            <a:ext cx="2481943" cy="907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Mail Server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FB6F03-C022-510B-26E4-833A85DCF8A7}"/>
              </a:ext>
            </a:extLst>
          </p:cNvPr>
          <p:cNvSpPr/>
          <p:nvPr/>
        </p:nvSpPr>
        <p:spPr>
          <a:xfrm>
            <a:off x="8871857" y="1690686"/>
            <a:ext cx="2481943" cy="907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041133-D4BE-6B64-E928-7EAD1998B255}"/>
              </a:ext>
            </a:extLst>
          </p:cNvPr>
          <p:cNvSpPr/>
          <p:nvPr/>
        </p:nvSpPr>
        <p:spPr>
          <a:xfrm>
            <a:off x="624114" y="3352575"/>
            <a:ext cx="2481943" cy="907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&lt;Your Code&gt;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08A736-20D0-CFC0-B22C-2E6C5A15EBD3}"/>
              </a:ext>
            </a:extLst>
          </p:cNvPr>
          <p:cNvSpPr/>
          <p:nvPr/>
        </p:nvSpPr>
        <p:spPr>
          <a:xfrm>
            <a:off x="4855028" y="3352574"/>
            <a:ext cx="2481943" cy="907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Third-Party Service</a:t>
            </a:r>
          </a:p>
        </p:txBody>
      </p:sp>
    </p:spTree>
    <p:extLst>
      <p:ext uri="{BB962C8B-B14F-4D97-AF65-F5344CB8AC3E}">
        <p14:creationId xmlns:p14="http://schemas.microsoft.com/office/powerpoint/2010/main" val="590984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13757-57F5-8969-123D-686FC6F56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2D20C-12E6-E829-9F68-89BE2B3CD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Resetting Password.</a:t>
            </a:r>
          </a:p>
          <a:p>
            <a:r>
              <a:rPr lang="en-US" dirty="0"/>
              <a:t>Implementing the Token Logic</a:t>
            </a:r>
          </a:p>
          <a:p>
            <a:r>
              <a:rPr lang="en-US" dirty="0"/>
              <a:t>Creating the Token</a:t>
            </a:r>
          </a:p>
          <a:p>
            <a:r>
              <a:rPr lang="en-US" dirty="0"/>
              <a:t>Creating the Reset Password Form</a:t>
            </a:r>
          </a:p>
          <a:p>
            <a:r>
              <a:rPr lang="en-US" dirty="0"/>
              <a:t>Adding Logic to update the password</a:t>
            </a:r>
          </a:p>
          <a:p>
            <a:r>
              <a:rPr lang="en-US" dirty="0"/>
              <a:t>Adding Authorization</a:t>
            </a:r>
          </a:p>
          <a:p>
            <a:r>
              <a:rPr lang="en-US" dirty="0"/>
              <a:t>Adding Protection to Post actions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831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9C40D-C229-4674-B252-0772A631F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4793343" cy="1325563"/>
          </a:xfrm>
        </p:spPr>
        <p:txBody>
          <a:bodyPr/>
          <a:lstStyle/>
          <a:p>
            <a:r>
              <a:rPr lang="en-US" dirty="0"/>
              <a:t>Password Resetting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E132D-3D91-58FB-6E43-374DE01AF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09814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Password resetting has to be implemented in a way that prevents users from resetting random user accounts.</a:t>
            </a:r>
          </a:p>
          <a:p>
            <a:pPr marL="0" indent="0">
              <a:buNone/>
            </a:pPr>
            <a:r>
              <a:rPr lang="en-US" dirty="0"/>
              <a:t>Reset tokens have to be random unguessable and unique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A9032F9-8F66-F873-ABAD-73A1C1108720}"/>
              </a:ext>
            </a:extLst>
          </p:cNvPr>
          <p:cNvSpPr txBox="1">
            <a:spLocks/>
          </p:cNvSpPr>
          <p:nvPr/>
        </p:nvSpPr>
        <p:spPr>
          <a:xfrm>
            <a:off x="7500258" y="365124"/>
            <a:ext cx="385354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Authorization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4A334A-9C14-794C-AA94-38C2506119B4}"/>
              </a:ext>
            </a:extLst>
          </p:cNvPr>
          <p:cNvSpPr txBox="1">
            <a:spLocks/>
          </p:cNvSpPr>
          <p:nvPr/>
        </p:nvSpPr>
        <p:spPr>
          <a:xfrm>
            <a:off x="6803570" y="1690687"/>
            <a:ext cx="47933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Authorization is an important part of pretty much every app.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Not every authenticated user should be able to do everything.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Instead, we want to lock down access by restricting the permissions of our users.</a:t>
            </a:r>
          </a:p>
        </p:txBody>
      </p:sp>
    </p:spTree>
    <p:extLst>
      <p:ext uri="{BB962C8B-B14F-4D97-AF65-F5344CB8AC3E}">
        <p14:creationId xmlns:p14="http://schemas.microsoft.com/office/powerpoint/2010/main" val="290224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76831-9A32-EC4A-AAAB-DA1B50F7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1584325"/>
            <a:ext cx="10515600" cy="1325563"/>
          </a:xfrm>
        </p:spPr>
        <p:txBody>
          <a:bodyPr/>
          <a:lstStyle/>
          <a:p>
            <a:r>
              <a:rPr lang="en-US" dirty="0"/>
              <a:t>Forms, User Input &amp; Validation</a:t>
            </a:r>
          </a:p>
        </p:txBody>
      </p:sp>
    </p:spTree>
    <p:extLst>
      <p:ext uri="{BB962C8B-B14F-4D97-AF65-F5344CB8AC3E}">
        <p14:creationId xmlns:p14="http://schemas.microsoft.com/office/powerpoint/2010/main" val="3302675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1AD6D8-4F23-6D53-1E0E-45BB9E3F8155}"/>
              </a:ext>
            </a:extLst>
          </p:cNvPr>
          <p:cNvSpPr/>
          <p:nvPr/>
        </p:nvSpPr>
        <p:spPr>
          <a:xfrm>
            <a:off x="4455886" y="290286"/>
            <a:ext cx="2438400" cy="493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9EA36E-FB2A-B928-CB36-3F9216510735}"/>
              </a:ext>
            </a:extLst>
          </p:cNvPr>
          <p:cNvSpPr/>
          <p:nvPr/>
        </p:nvSpPr>
        <p:spPr>
          <a:xfrm>
            <a:off x="4455886" y="1204686"/>
            <a:ext cx="2438400" cy="493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&lt;form&gt;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F900E8-532F-AC7F-478E-9ACB9AB0B89E}"/>
              </a:ext>
            </a:extLst>
          </p:cNvPr>
          <p:cNvSpPr/>
          <p:nvPr/>
        </p:nvSpPr>
        <p:spPr>
          <a:xfrm>
            <a:off x="4455886" y="2119086"/>
            <a:ext cx="2438400" cy="493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45E729-FE8F-F68E-C18B-773069E6930D}"/>
              </a:ext>
            </a:extLst>
          </p:cNvPr>
          <p:cNvSpPr/>
          <p:nvPr/>
        </p:nvSpPr>
        <p:spPr>
          <a:xfrm>
            <a:off x="232228" y="2119086"/>
            <a:ext cx="2438400" cy="493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Controller/Middleware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530BC80-2EFB-F101-20C3-314488C278DF}"/>
              </a:ext>
            </a:extLst>
          </p:cNvPr>
          <p:cNvCxnSpPr>
            <a:stCxn id="4" idx="2"/>
          </p:cNvCxnSpPr>
          <p:nvPr/>
        </p:nvCxnSpPr>
        <p:spPr>
          <a:xfrm>
            <a:off x="5675086" y="783771"/>
            <a:ext cx="0" cy="66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951AF3C-759C-C206-C059-2064E9813F42}"/>
              </a:ext>
            </a:extLst>
          </p:cNvPr>
          <p:cNvCxnSpPr>
            <a:stCxn id="6" idx="2"/>
          </p:cNvCxnSpPr>
          <p:nvPr/>
        </p:nvCxnSpPr>
        <p:spPr>
          <a:xfrm>
            <a:off x="5675086" y="1698171"/>
            <a:ext cx="0" cy="66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3B026C95-125C-5A05-AFA8-8FBE5E2FE40F}"/>
              </a:ext>
            </a:extLst>
          </p:cNvPr>
          <p:cNvCxnSpPr>
            <a:stCxn id="7" idx="1"/>
          </p:cNvCxnSpPr>
          <p:nvPr/>
        </p:nvCxnSpPr>
        <p:spPr>
          <a:xfrm rot="10800000">
            <a:off x="2540000" y="2365829"/>
            <a:ext cx="191588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CE653AA0-F8DC-6F0B-1D55-8A15E27C89C0}"/>
              </a:ext>
            </a:extLst>
          </p:cNvPr>
          <p:cNvCxnSpPr>
            <a:stCxn id="7" idx="3"/>
            <a:endCxn id="4" idx="3"/>
          </p:cNvCxnSpPr>
          <p:nvPr/>
        </p:nvCxnSpPr>
        <p:spPr>
          <a:xfrm flipV="1">
            <a:off x="6894286" y="537029"/>
            <a:ext cx="12700" cy="182880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0C46755-4896-5FFA-A8A1-C874526D27B4}"/>
              </a:ext>
            </a:extLst>
          </p:cNvPr>
          <p:cNvSpPr txBox="1"/>
          <p:nvPr/>
        </p:nvSpPr>
        <p:spPr>
          <a:xfrm>
            <a:off x="7416800" y="1204686"/>
            <a:ext cx="1318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Reject Input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A26D93-A630-41F2-D188-15BD9481F1C4}"/>
              </a:ext>
            </a:extLst>
          </p:cNvPr>
          <p:cNvSpPr/>
          <p:nvPr/>
        </p:nvSpPr>
        <p:spPr>
          <a:xfrm>
            <a:off x="4455886" y="3182257"/>
            <a:ext cx="2438400" cy="493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&lt;your node code&gt; (Model)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A37E6D0-76E8-D9FB-AD57-D4B2C0E88385}"/>
              </a:ext>
            </a:extLst>
          </p:cNvPr>
          <p:cNvSpPr/>
          <p:nvPr/>
        </p:nvSpPr>
        <p:spPr>
          <a:xfrm>
            <a:off x="4468586" y="4394201"/>
            <a:ext cx="2438400" cy="493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Database/File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7C3268D4-DBB9-FAC5-A59E-4535FDE7B28A}"/>
              </a:ext>
            </a:extLst>
          </p:cNvPr>
          <p:cNvCxnSpPr>
            <a:stCxn id="7" idx="2"/>
            <a:endCxn id="19" idx="0"/>
          </p:cNvCxnSpPr>
          <p:nvPr/>
        </p:nvCxnSpPr>
        <p:spPr>
          <a:xfrm rot="5400000">
            <a:off x="5390243" y="2897414"/>
            <a:ext cx="569686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4ABDFFD-189F-CA78-2745-33065F7CFD7C}"/>
              </a:ext>
            </a:extLst>
          </p:cNvPr>
          <p:cNvCxnSpPr>
            <a:stCxn id="19" idx="2"/>
          </p:cNvCxnSpPr>
          <p:nvPr/>
        </p:nvCxnSpPr>
        <p:spPr>
          <a:xfrm>
            <a:off x="5675086" y="3675742"/>
            <a:ext cx="0" cy="965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004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1AD6D8-4F23-6D53-1E0E-45BB9E3F8155}"/>
              </a:ext>
            </a:extLst>
          </p:cNvPr>
          <p:cNvSpPr/>
          <p:nvPr/>
        </p:nvSpPr>
        <p:spPr>
          <a:xfrm>
            <a:off x="4586514" y="1041396"/>
            <a:ext cx="2438400" cy="493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UserInput</a:t>
            </a:r>
            <a:r>
              <a:rPr lang="en-US" dirty="0"/>
              <a:t> (Form Input)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9EA36E-FB2A-B928-CB36-3F9216510735}"/>
              </a:ext>
            </a:extLst>
          </p:cNvPr>
          <p:cNvSpPr/>
          <p:nvPr/>
        </p:nvSpPr>
        <p:spPr>
          <a:xfrm>
            <a:off x="4449536" y="2478307"/>
            <a:ext cx="2438400" cy="493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Validate on Client-side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F900E8-532F-AC7F-478E-9ACB9AB0B89E}"/>
              </a:ext>
            </a:extLst>
          </p:cNvPr>
          <p:cNvSpPr/>
          <p:nvPr/>
        </p:nvSpPr>
        <p:spPr>
          <a:xfrm>
            <a:off x="4586514" y="3759195"/>
            <a:ext cx="2438400" cy="493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Validate on Server-Side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530BC80-2EFB-F101-20C3-314488C278DF}"/>
              </a:ext>
            </a:extLst>
          </p:cNvPr>
          <p:cNvCxnSpPr>
            <a:stCxn id="4" idx="2"/>
          </p:cNvCxnSpPr>
          <p:nvPr/>
        </p:nvCxnSpPr>
        <p:spPr>
          <a:xfrm>
            <a:off x="5805714" y="1534881"/>
            <a:ext cx="0" cy="66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951AF3C-759C-C206-C059-2064E9813F42}"/>
              </a:ext>
            </a:extLst>
          </p:cNvPr>
          <p:cNvCxnSpPr>
            <a:stCxn id="6" idx="2"/>
          </p:cNvCxnSpPr>
          <p:nvPr/>
        </p:nvCxnSpPr>
        <p:spPr>
          <a:xfrm>
            <a:off x="5668736" y="2971792"/>
            <a:ext cx="0" cy="66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0C46755-4896-5FFA-A8A1-C874526D27B4}"/>
              </a:ext>
            </a:extLst>
          </p:cNvPr>
          <p:cNvSpPr txBox="1"/>
          <p:nvPr/>
        </p:nvSpPr>
        <p:spPr>
          <a:xfrm>
            <a:off x="7416800" y="1204686"/>
            <a:ext cx="1318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Reject Input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A26D93-A630-41F2-D188-15BD9481F1C4}"/>
              </a:ext>
            </a:extLst>
          </p:cNvPr>
          <p:cNvSpPr/>
          <p:nvPr/>
        </p:nvSpPr>
        <p:spPr>
          <a:xfrm>
            <a:off x="4586514" y="4913083"/>
            <a:ext cx="2438400" cy="493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(Node App)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A37E6D0-76E8-D9FB-AD57-D4B2C0E88385}"/>
              </a:ext>
            </a:extLst>
          </p:cNvPr>
          <p:cNvSpPr/>
          <p:nvPr/>
        </p:nvSpPr>
        <p:spPr>
          <a:xfrm>
            <a:off x="4449536" y="6074229"/>
            <a:ext cx="2438400" cy="493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Database/File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7C3268D4-DBB9-FAC5-A59E-4535FDE7B28A}"/>
              </a:ext>
            </a:extLst>
          </p:cNvPr>
          <p:cNvCxnSpPr>
            <a:stCxn id="7" idx="2"/>
            <a:endCxn id="19" idx="0"/>
          </p:cNvCxnSpPr>
          <p:nvPr/>
        </p:nvCxnSpPr>
        <p:spPr>
          <a:xfrm rot="5400000">
            <a:off x="5475513" y="4582881"/>
            <a:ext cx="660403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4ABDFFD-189F-CA78-2745-33065F7CFD7C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H="1">
            <a:off x="5668736" y="5406568"/>
            <a:ext cx="136978" cy="667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263074B5-AD96-34AF-0379-5E1A434C6E46}"/>
              </a:ext>
            </a:extLst>
          </p:cNvPr>
          <p:cNvSpPr/>
          <p:nvPr/>
        </p:nvSpPr>
        <p:spPr>
          <a:xfrm>
            <a:off x="8411936" y="6074229"/>
            <a:ext cx="2438400" cy="493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Bulit-in Validation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55C00420-8F95-3252-5801-717880B47CD8}"/>
              </a:ext>
            </a:extLst>
          </p:cNvPr>
          <p:cNvCxnSpPr>
            <a:stCxn id="20" idx="3"/>
            <a:endCxn id="5" idx="1"/>
          </p:cNvCxnSpPr>
          <p:nvPr/>
        </p:nvCxnSpPr>
        <p:spPr>
          <a:xfrm>
            <a:off x="6887936" y="6320972"/>
            <a:ext cx="1524000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20EA0A84-AB87-4353-FD0E-86B260927A0A}"/>
              </a:ext>
            </a:extLst>
          </p:cNvPr>
          <p:cNvSpPr/>
          <p:nvPr/>
        </p:nvSpPr>
        <p:spPr>
          <a:xfrm>
            <a:off x="8244113" y="2400295"/>
            <a:ext cx="2438400" cy="493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Bulit-in Validation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69C23B7-217D-599C-8C2A-09CDBD17EE39}"/>
              </a:ext>
            </a:extLst>
          </p:cNvPr>
          <p:cNvSpPr/>
          <p:nvPr/>
        </p:nvSpPr>
        <p:spPr>
          <a:xfrm>
            <a:off x="8897256" y="563328"/>
            <a:ext cx="2438400" cy="724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Error Message + Keep old Input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2B84E3B0-F063-19F7-0305-5790F54B69D4}"/>
              </a:ext>
            </a:extLst>
          </p:cNvPr>
          <p:cNvCxnSpPr>
            <a:stCxn id="6" idx="3"/>
            <a:endCxn id="21" idx="1"/>
          </p:cNvCxnSpPr>
          <p:nvPr/>
        </p:nvCxnSpPr>
        <p:spPr>
          <a:xfrm flipV="1">
            <a:off x="6887936" y="2647038"/>
            <a:ext cx="1356177" cy="780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D229A5AA-FC59-CDBF-B373-7146F6E09424}"/>
              </a:ext>
            </a:extLst>
          </p:cNvPr>
          <p:cNvCxnSpPr>
            <a:endCxn id="27" idx="2"/>
          </p:cNvCxnSpPr>
          <p:nvPr/>
        </p:nvCxnSpPr>
        <p:spPr>
          <a:xfrm rot="5400000" flipH="1" flipV="1">
            <a:off x="9233807" y="1517646"/>
            <a:ext cx="1112156" cy="6531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AA20BF87-3C96-B15F-C594-C09873E59712}"/>
              </a:ext>
            </a:extLst>
          </p:cNvPr>
          <p:cNvSpPr/>
          <p:nvPr/>
        </p:nvSpPr>
        <p:spPr>
          <a:xfrm>
            <a:off x="8735559" y="4596482"/>
            <a:ext cx="2438400" cy="493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Bulit-in Validation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3B20BC0-7655-7BAE-9F2C-0C69F5EAC789}"/>
              </a:ext>
            </a:extLst>
          </p:cNvPr>
          <p:cNvCxnSpPr>
            <a:stCxn id="19" idx="3"/>
            <a:endCxn id="35" idx="1"/>
          </p:cNvCxnSpPr>
          <p:nvPr/>
        </p:nvCxnSpPr>
        <p:spPr>
          <a:xfrm flipV="1">
            <a:off x="7024914" y="4843225"/>
            <a:ext cx="1710645" cy="316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3022C553-7F45-1232-EF5A-326CD45E0C6B}"/>
              </a:ext>
            </a:extLst>
          </p:cNvPr>
          <p:cNvCxnSpPr>
            <a:stCxn id="35" idx="0"/>
            <a:endCxn id="21" idx="2"/>
          </p:cNvCxnSpPr>
          <p:nvPr/>
        </p:nvCxnSpPr>
        <p:spPr>
          <a:xfrm rot="16200000" flipV="1">
            <a:off x="8857685" y="3499408"/>
            <a:ext cx="1702702" cy="4914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8096BF4A-A064-05EB-83C5-F26F028C73AD}"/>
              </a:ext>
            </a:extLst>
          </p:cNvPr>
          <p:cNvSpPr/>
          <p:nvPr/>
        </p:nvSpPr>
        <p:spPr>
          <a:xfrm rot="18901358">
            <a:off x="7866629" y="5708825"/>
            <a:ext cx="1059545" cy="493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Optional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D387467-50DD-1060-D46C-E903144BB9F3}"/>
              </a:ext>
            </a:extLst>
          </p:cNvPr>
          <p:cNvSpPr/>
          <p:nvPr/>
        </p:nvSpPr>
        <p:spPr>
          <a:xfrm rot="18901358">
            <a:off x="3932011" y="2099739"/>
            <a:ext cx="1059545" cy="493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Optional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FD2C81B-EA25-2FBD-A052-2C01C85860A5}"/>
              </a:ext>
            </a:extLst>
          </p:cNvPr>
          <p:cNvSpPr/>
          <p:nvPr/>
        </p:nvSpPr>
        <p:spPr>
          <a:xfrm rot="18901358">
            <a:off x="4056741" y="3511714"/>
            <a:ext cx="1059545" cy="493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Required</a:t>
            </a:r>
          </a:p>
        </p:txBody>
      </p:sp>
    </p:spTree>
    <p:extLst>
      <p:ext uri="{BB962C8B-B14F-4D97-AF65-F5344CB8AC3E}">
        <p14:creationId xmlns:p14="http://schemas.microsoft.com/office/powerpoint/2010/main" val="3742996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29F17D-2049-0526-CCC1-19B42F41F1ED}"/>
              </a:ext>
            </a:extLst>
          </p:cNvPr>
          <p:cNvSpPr txBox="1"/>
          <p:nvPr/>
        </p:nvSpPr>
        <p:spPr>
          <a:xfrm>
            <a:off x="406400" y="377372"/>
            <a:ext cx="5478808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Express-validator</a:t>
            </a:r>
          </a:p>
          <a:p>
            <a:r>
              <a:rPr lang="en-US" sz="3200" dirty="0"/>
              <a:t>Setup &amp; Basic Validation</a:t>
            </a:r>
          </a:p>
          <a:p>
            <a:r>
              <a:rPr lang="en-US" sz="3200" dirty="0"/>
              <a:t>Using validation error messages</a:t>
            </a:r>
          </a:p>
          <a:p>
            <a:r>
              <a:rPr lang="en-US" sz="3200" dirty="0"/>
              <a:t>Bulit-in &amp; custom Validators</a:t>
            </a:r>
          </a:p>
          <a:p>
            <a:r>
              <a:rPr lang="en-US" sz="3200" dirty="0"/>
              <a:t>More Validators</a:t>
            </a:r>
          </a:p>
          <a:p>
            <a:r>
              <a:rPr lang="en-US" sz="3200" dirty="0"/>
              <a:t>Checking for field equality</a:t>
            </a:r>
          </a:p>
          <a:p>
            <a:r>
              <a:rPr lang="en-US" sz="3200" dirty="0"/>
              <a:t>Adding Async Validation</a:t>
            </a:r>
          </a:p>
          <a:p>
            <a:r>
              <a:rPr lang="en-US" sz="3200" dirty="0"/>
              <a:t>Keeping user input</a:t>
            </a:r>
          </a:p>
          <a:p>
            <a:r>
              <a:rPr lang="en-US" sz="3200" dirty="0"/>
              <a:t>Adding conditional </a:t>
            </a:r>
            <a:r>
              <a:rPr lang="en-US" sz="3200" dirty="0" err="1"/>
              <a:t>css</a:t>
            </a:r>
            <a:r>
              <a:rPr lang="en-US" sz="3200" dirty="0"/>
              <a:t> classes</a:t>
            </a:r>
          </a:p>
          <a:p>
            <a:r>
              <a:rPr lang="en-US" sz="3200" dirty="0"/>
              <a:t>Adding validation to login</a:t>
            </a:r>
          </a:p>
          <a:p>
            <a:r>
              <a:rPr lang="en-US" sz="3200" dirty="0"/>
              <a:t>Sanitizing Data</a:t>
            </a:r>
          </a:p>
        </p:txBody>
      </p:sp>
    </p:spTree>
    <p:extLst>
      <p:ext uri="{BB962C8B-B14F-4D97-AF65-F5344CB8AC3E}">
        <p14:creationId xmlns:p14="http://schemas.microsoft.com/office/powerpoint/2010/main" val="916125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8C1DD-0E3B-4F2C-D438-91BA1980C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9184"/>
            <a:ext cx="10515600" cy="5847779"/>
          </a:xfrm>
        </p:spPr>
        <p:txBody>
          <a:bodyPr/>
          <a:lstStyle/>
          <a:p>
            <a:r>
              <a:rPr lang="en-US" dirty="0" err="1"/>
              <a:t>Sanitzing</a:t>
            </a:r>
            <a:r>
              <a:rPr lang="en-US" dirty="0"/>
              <a:t> Data</a:t>
            </a:r>
          </a:p>
          <a:p>
            <a:r>
              <a:rPr lang="en-US" dirty="0"/>
              <a:t>Validating Product Addition</a:t>
            </a:r>
          </a:p>
        </p:txBody>
      </p:sp>
    </p:spTree>
    <p:extLst>
      <p:ext uri="{BB962C8B-B14F-4D97-AF65-F5344CB8AC3E}">
        <p14:creationId xmlns:p14="http://schemas.microsoft.com/office/powerpoint/2010/main" val="38872674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993D2-4E9F-1C3E-99FD-EC71F0A31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Error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Handiling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A530B9-9295-589D-ABD3-0314E760240A}"/>
              </a:ext>
            </a:extLst>
          </p:cNvPr>
          <p:cNvSpPr/>
          <p:nvPr/>
        </p:nvSpPr>
        <p:spPr>
          <a:xfrm>
            <a:off x="711200" y="1828800"/>
            <a:ext cx="2960914" cy="69668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Technical/Network Errors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15148A-EC10-F254-0478-13BF6ECED7C1}"/>
              </a:ext>
            </a:extLst>
          </p:cNvPr>
          <p:cNvSpPr/>
          <p:nvPr/>
        </p:nvSpPr>
        <p:spPr>
          <a:xfrm>
            <a:off x="4499428" y="1864860"/>
            <a:ext cx="2960914" cy="69668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“Expected” Errors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AE9DEF-9F0C-1B23-C87B-DE087BEA13B0}"/>
              </a:ext>
            </a:extLst>
          </p:cNvPr>
          <p:cNvSpPr/>
          <p:nvPr/>
        </p:nvSpPr>
        <p:spPr>
          <a:xfrm>
            <a:off x="8287657" y="1864860"/>
            <a:ext cx="2960914" cy="696686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Bugs/ Logical Errors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A2677C-B5A9-289D-E2AC-FBD09FCCBDEC}"/>
              </a:ext>
            </a:extLst>
          </p:cNvPr>
          <p:cNvSpPr/>
          <p:nvPr/>
        </p:nvSpPr>
        <p:spPr>
          <a:xfrm>
            <a:off x="711200" y="3080657"/>
            <a:ext cx="2960914" cy="6966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e.g. MongoDB server is down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BED95A-1692-DABC-4BA8-D6EBBB4A8940}"/>
              </a:ext>
            </a:extLst>
          </p:cNvPr>
          <p:cNvSpPr/>
          <p:nvPr/>
        </p:nvSpPr>
        <p:spPr>
          <a:xfrm>
            <a:off x="4499428" y="3124200"/>
            <a:ext cx="2960914" cy="69668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e.g. File can’t be read, database operation fails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7C5124-9BE8-D1D6-FB41-8482E5A0CEED}"/>
              </a:ext>
            </a:extLst>
          </p:cNvPr>
          <p:cNvSpPr/>
          <p:nvPr/>
        </p:nvSpPr>
        <p:spPr>
          <a:xfrm>
            <a:off x="8287656" y="3080657"/>
            <a:ext cx="2960914" cy="6966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e.g. User object used when it doesn't exist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E9C5D4-5D61-5E13-D2E9-4603C25BD747}"/>
              </a:ext>
            </a:extLst>
          </p:cNvPr>
          <p:cNvSpPr/>
          <p:nvPr/>
        </p:nvSpPr>
        <p:spPr>
          <a:xfrm>
            <a:off x="711200" y="4212771"/>
            <a:ext cx="2960914" cy="6966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Show error page to user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6E0E88-6F05-BD7A-2D5C-CED2AD8612A5}"/>
              </a:ext>
            </a:extLst>
          </p:cNvPr>
          <p:cNvSpPr/>
          <p:nvPr/>
        </p:nvSpPr>
        <p:spPr>
          <a:xfrm>
            <a:off x="4499428" y="4212771"/>
            <a:ext cx="2960914" cy="6966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Inform user, possibly retry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6FA477-AB77-C1BB-462E-3B4A3FF8E125}"/>
              </a:ext>
            </a:extLst>
          </p:cNvPr>
          <p:cNvSpPr/>
          <p:nvPr/>
        </p:nvSpPr>
        <p:spPr>
          <a:xfrm>
            <a:off x="8287656" y="4212771"/>
            <a:ext cx="2960914" cy="6966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Fix during development!</a:t>
            </a:r>
          </a:p>
        </p:txBody>
      </p:sp>
    </p:spTree>
    <p:extLst>
      <p:ext uri="{BB962C8B-B14F-4D97-AF65-F5344CB8AC3E}">
        <p14:creationId xmlns:p14="http://schemas.microsoft.com/office/powerpoint/2010/main" val="3049213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6E31F-A8C0-644D-8199-CDAB06BC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0D8D7-1D8A-13B7-2C66-581E7639A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Creating the Login Form.</a:t>
            </a:r>
          </a:p>
          <a:p>
            <a:pPr marL="514350" indent="-514350">
              <a:buAutoNum type="arabicParenR"/>
            </a:pPr>
            <a:r>
              <a:rPr lang="en-US" dirty="0"/>
              <a:t>Adding request driven login solution.</a:t>
            </a:r>
          </a:p>
          <a:p>
            <a:pPr marL="514350" indent="-514350">
              <a:buAutoNum type="arabicParenR"/>
            </a:pPr>
            <a:r>
              <a:rPr lang="en-US" dirty="0"/>
              <a:t>Setting a Cookie.</a:t>
            </a:r>
          </a:p>
          <a:p>
            <a:pPr marL="514350" indent="-514350">
              <a:buAutoNum type="arabicParenR"/>
            </a:pPr>
            <a:r>
              <a:rPr lang="en-US" dirty="0"/>
              <a:t>Manipulating Cookies.</a:t>
            </a:r>
          </a:p>
          <a:p>
            <a:pPr marL="514350" indent="-514350">
              <a:buAutoNum type="arabicParenR"/>
            </a:pPr>
            <a:r>
              <a:rPr lang="en-US" dirty="0"/>
              <a:t>Configuring Cookies.</a:t>
            </a:r>
          </a:p>
          <a:p>
            <a:pPr marL="514350" indent="-51435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023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D9291-790E-2E08-A278-B9335708CA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963"/>
            <a:ext cx="9144000" cy="1127351"/>
          </a:xfrm>
        </p:spPr>
        <p:txBody>
          <a:bodyPr/>
          <a:lstStyle/>
          <a:p>
            <a:r>
              <a:rPr lang="en-US" dirty="0"/>
              <a:t>What’s a Session?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F99170-CE85-C30A-355F-EFE59E9A2D8E}"/>
              </a:ext>
            </a:extLst>
          </p:cNvPr>
          <p:cNvSpPr/>
          <p:nvPr/>
        </p:nvSpPr>
        <p:spPr>
          <a:xfrm>
            <a:off x="3897086" y="1422400"/>
            <a:ext cx="4397828" cy="7402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Cookies are stored on the client-side!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6F28EB-1285-5C76-0975-B10F488418ED}"/>
              </a:ext>
            </a:extLst>
          </p:cNvPr>
          <p:cNvSpPr/>
          <p:nvPr/>
        </p:nvSpPr>
        <p:spPr>
          <a:xfrm>
            <a:off x="3897086" y="2663372"/>
            <a:ext cx="4397828" cy="7402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3A0BE8-A5E6-E26F-1003-0D2A4A10B42F}"/>
              </a:ext>
            </a:extLst>
          </p:cNvPr>
          <p:cNvSpPr/>
          <p:nvPr/>
        </p:nvSpPr>
        <p:spPr>
          <a:xfrm>
            <a:off x="3897086" y="3947886"/>
            <a:ext cx="4397828" cy="740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 (Views)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331282-3726-8AA9-E658-2F53D8278F7D}"/>
              </a:ext>
            </a:extLst>
          </p:cNvPr>
          <p:cNvSpPr/>
          <p:nvPr/>
        </p:nvSpPr>
        <p:spPr>
          <a:xfrm>
            <a:off x="3897086" y="5602515"/>
            <a:ext cx="4397828" cy="740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Server(Node App)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4F2E88-C145-32B0-EF75-898C6E4E19AF}"/>
              </a:ext>
            </a:extLst>
          </p:cNvPr>
          <p:cNvSpPr/>
          <p:nvPr/>
        </p:nvSpPr>
        <p:spPr>
          <a:xfrm>
            <a:off x="9209315" y="3824516"/>
            <a:ext cx="2431143" cy="740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Cookie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8D51BE9-BC38-B74F-F748-9D458BB20B2D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096000" y="3403600"/>
            <a:ext cx="0" cy="544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D4D24EC-3E15-407F-DB3F-A27D9C6A94B7}"/>
              </a:ext>
            </a:extLst>
          </p:cNvPr>
          <p:cNvCxnSpPr>
            <a:endCxn id="7" idx="0"/>
          </p:cNvCxnSpPr>
          <p:nvPr/>
        </p:nvCxnSpPr>
        <p:spPr>
          <a:xfrm>
            <a:off x="6096000" y="4564744"/>
            <a:ext cx="0" cy="1037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67C6C4A-C9C4-C01C-8091-FC9A5A6657FF}"/>
              </a:ext>
            </a:extLst>
          </p:cNvPr>
          <p:cNvCxnSpPr>
            <a:endCxn id="8" idx="1"/>
          </p:cNvCxnSpPr>
          <p:nvPr/>
        </p:nvCxnSpPr>
        <p:spPr>
          <a:xfrm>
            <a:off x="8294914" y="4194630"/>
            <a:ext cx="9144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6B51C7F-4A08-FBF2-AD6F-33232E402169}"/>
              </a:ext>
            </a:extLst>
          </p:cNvPr>
          <p:cNvSpPr txBox="1"/>
          <p:nvPr/>
        </p:nvSpPr>
        <p:spPr>
          <a:xfrm>
            <a:off x="8723083" y="4934857"/>
            <a:ext cx="1756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via Response Header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609E4C08-4CB0-2060-B9CC-43EF9AB46CAD}"/>
              </a:ext>
            </a:extLst>
          </p:cNvPr>
          <p:cNvCxnSpPr>
            <a:stCxn id="7" idx="3"/>
            <a:endCxn id="8" idx="2"/>
          </p:cNvCxnSpPr>
          <p:nvPr/>
        </p:nvCxnSpPr>
        <p:spPr>
          <a:xfrm flipV="1">
            <a:off x="8294914" y="4564744"/>
            <a:ext cx="2129973" cy="14078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4CC6D03-75F7-39E2-3498-B06216D9BB42}"/>
              </a:ext>
            </a:extLst>
          </p:cNvPr>
          <p:cNvSpPr/>
          <p:nvPr/>
        </p:nvSpPr>
        <p:spPr>
          <a:xfrm>
            <a:off x="9278255" y="5787572"/>
            <a:ext cx="2431143" cy="740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Session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06A9AF-629D-9C92-5E46-EE3F3CCF3B1A}"/>
              </a:ext>
            </a:extLst>
          </p:cNvPr>
          <p:cNvSpPr/>
          <p:nvPr/>
        </p:nvSpPr>
        <p:spPr>
          <a:xfrm>
            <a:off x="493486" y="5787572"/>
            <a:ext cx="2656114" cy="740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2077832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6E31F-A8C0-644D-8199-CDAB06BC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0D8D7-1D8A-13B7-2C66-581E7639A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Initializing the Session Middleware.</a:t>
            </a:r>
          </a:p>
          <a:p>
            <a:pPr marL="514350" indent="-514350">
              <a:buAutoNum type="arabicParenR"/>
            </a:pPr>
            <a:r>
              <a:rPr lang="en-US" dirty="0"/>
              <a:t>Using the Session Middleware.</a:t>
            </a:r>
          </a:p>
          <a:p>
            <a:pPr marL="514350" indent="-514350">
              <a:buAutoNum type="arabicParenR"/>
            </a:pPr>
            <a:r>
              <a:rPr lang="en-US" dirty="0"/>
              <a:t>Using MongoDB to store Sessions. Connect-</a:t>
            </a:r>
            <a:r>
              <a:rPr lang="en-US" dirty="0" err="1"/>
              <a:t>mongodb</a:t>
            </a:r>
            <a:r>
              <a:rPr lang="en-US" dirty="0"/>
              <a:t>-session.</a:t>
            </a:r>
          </a:p>
          <a:p>
            <a:pPr marL="514350" indent="-514350">
              <a:buAutoNum type="arabicParenR"/>
            </a:pPr>
            <a:r>
              <a:rPr lang="en-US" dirty="0"/>
              <a:t>Deleting a Cookie.</a:t>
            </a:r>
          </a:p>
          <a:p>
            <a:pPr marL="514350" indent="-514350">
              <a:buAutoNum type="arabicParenR"/>
            </a:pPr>
            <a:r>
              <a:rPr lang="en-US" dirty="0" err="1"/>
              <a:t>Order,cart</a:t>
            </a:r>
            <a:r>
              <a:rPr lang="en-US" dirty="0"/>
              <a:t> in Auth.</a:t>
            </a:r>
          </a:p>
          <a:p>
            <a:pPr marL="514350" indent="-51435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333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02A57-5D7A-ED41-26BE-4F409695C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Summary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554600-FD6C-06D0-E1E8-D140449B58FE}"/>
              </a:ext>
            </a:extLst>
          </p:cNvPr>
          <p:cNvSpPr txBox="1"/>
          <p:nvPr/>
        </p:nvSpPr>
        <p:spPr>
          <a:xfrm>
            <a:off x="1364343" y="1944914"/>
            <a:ext cx="99125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Cookies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Great for storing data on the client (browser)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 NOT store sensitive data here! It can be viewed + manipulated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Cookies can be configured to expire when the browser is closed or certain age/expiry date is reached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Works well together with sessions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41F5F9-18CD-45D8-7FF7-3C0D53F4A0AD}"/>
              </a:ext>
            </a:extLst>
          </p:cNvPr>
          <p:cNvSpPr txBox="1"/>
          <p:nvPr/>
        </p:nvSpPr>
        <p:spPr>
          <a:xfrm>
            <a:off x="1494971" y="3860800"/>
            <a:ext cx="713708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Stored on the server, NOT on the 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Great for </a:t>
            </a:r>
            <a:r>
              <a:rPr lang="en-US" dirty="0" err="1"/>
              <a:t>storeing</a:t>
            </a:r>
            <a:r>
              <a:rPr lang="en-US" dirty="0"/>
              <a:t> sensitive data that should survive across requests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store ANYTHING in sessions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Often used for storing user data/authentication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Identified via Cookie (don’t mistake this with the term “Session Cookie)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use different storages for saving our sessions on the server</a:t>
            </a:r>
          </a:p>
        </p:txBody>
      </p:sp>
    </p:spTree>
    <p:extLst>
      <p:ext uri="{BB962C8B-B14F-4D97-AF65-F5344CB8AC3E}">
        <p14:creationId xmlns:p14="http://schemas.microsoft.com/office/powerpoint/2010/main" val="1631960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ECEA4DE-A4D9-3DEF-233C-30427BF59BD2}"/>
              </a:ext>
            </a:extLst>
          </p:cNvPr>
          <p:cNvSpPr/>
          <p:nvPr/>
        </p:nvSpPr>
        <p:spPr>
          <a:xfrm>
            <a:off x="5364844" y="3323772"/>
            <a:ext cx="6571344" cy="1524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710A14-B79D-8F7C-DC90-32C9A0642583}"/>
              </a:ext>
            </a:extLst>
          </p:cNvPr>
          <p:cNvSpPr/>
          <p:nvPr/>
        </p:nvSpPr>
        <p:spPr>
          <a:xfrm>
            <a:off x="838200" y="3272974"/>
            <a:ext cx="2917372" cy="1524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C3D781-EEF8-D174-2A7A-24A7FCC94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838371" cy="883104"/>
          </a:xfrm>
        </p:spPr>
        <p:txBody>
          <a:bodyPr>
            <a:normAutofit/>
          </a:bodyPr>
          <a:lstStyle/>
          <a:p>
            <a:r>
              <a:rPr lang="en-US" sz="4000" dirty="0"/>
              <a:t>What is “Authentication”?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8EBDEC-AA1D-37A2-2047-6BC1498D94C7}"/>
              </a:ext>
            </a:extLst>
          </p:cNvPr>
          <p:cNvSpPr/>
          <p:nvPr/>
        </p:nvSpPr>
        <p:spPr>
          <a:xfrm>
            <a:off x="3614057" y="1505860"/>
            <a:ext cx="2481943" cy="609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4E3AA7-E750-7AE6-64A6-E6168A8A4E25}"/>
              </a:ext>
            </a:extLst>
          </p:cNvPr>
          <p:cNvSpPr/>
          <p:nvPr/>
        </p:nvSpPr>
        <p:spPr>
          <a:xfrm>
            <a:off x="1052286" y="3755575"/>
            <a:ext cx="2481943" cy="609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all Products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ABCC83-04A0-0119-E2EE-C0A5C584E641}"/>
              </a:ext>
            </a:extLst>
          </p:cNvPr>
          <p:cNvSpPr/>
          <p:nvPr/>
        </p:nvSpPr>
        <p:spPr>
          <a:xfrm>
            <a:off x="5473703" y="3780973"/>
            <a:ext cx="2481943" cy="609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&amp; Manage Products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927827-675B-1A5E-B067-16099BFE9788}"/>
              </a:ext>
            </a:extLst>
          </p:cNvPr>
          <p:cNvSpPr/>
          <p:nvPr/>
        </p:nvSpPr>
        <p:spPr>
          <a:xfrm>
            <a:off x="8652332" y="3780973"/>
            <a:ext cx="2481943" cy="609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Place Orders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FBD655-DEDC-A7E2-6CBB-C85158E52F5F}"/>
              </a:ext>
            </a:extLst>
          </p:cNvPr>
          <p:cNvSpPr/>
          <p:nvPr/>
        </p:nvSpPr>
        <p:spPr>
          <a:xfrm>
            <a:off x="4063999" y="5119916"/>
            <a:ext cx="2481943" cy="609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E37E98-B9BD-EB2B-2041-722F5BEC2722}"/>
              </a:ext>
            </a:extLst>
          </p:cNvPr>
          <p:cNvSpPr/>
          <p:nvPr/>
        </p:nvSpPr>
        <p:spPr>
          <a:xfrm>
            <a:off x="4063999" y="5881916"/>
            <a:ext cx="2481943" cy="609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82A1AB6-FCD5-2C3C-B383-8BC99F6B011C}"/>
              </a:ext>
            </a:extLst>
          </p:cNvPr>
          <p:cNvCxnSpPr>
            <a:stCxn id="4" idx="2"/>
            <a:endCxn id="10" idx="0"/>
          </p:cNvCxnSpPr>
          <p:nvPr/>
        </p:nvCxnSpPr>
        <p:spPr>
          <a:xfrm rot="5400000">
            <a:off x="2997201" y="1415145"/>
            <a:ext cx="1157515" cy="25581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A4EA2901-BD1C-5C40-E417-9DFE448800BD}"/>
              </a:ext>
            </a:extLst>
          </p:cNvPr>
          <p:cNvCxnSpPr>
            <a:stCxn id="4" idx="2"/>
            <a:endCxn id="11" idx="0"/>
          </p:cNvCxnSpPr>
          <p:nvPr/>
        </p:nvCxnSpPr>
        <p:spPr>
          <a:xfrm rot="16200000" flipH="1">
            <a:off x="6148616" y="821871"/>
            <a:ext cx="1208313" cy="37954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AE0BB02-220A-B4A9-3D59-90414BB4F7F6}"/>
              </a:ext>
            </a:extLst>
          </p:cNvPr>
          <p:cNvSpPr txBox="1"/>
          <p:nvPr/>
        </p:nvSpPr>
        <p:spPr>
          <a:xfrm>
            <a:off x="1277257" y="2915195"/>
            <a:ext cx="3285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to anyone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4275E3-1ACE-6E35-3EBA-CF49F6CFE3EC}"/>
              </a:ext>
            </a:extLst>
          </p:cNvPr>
          <p:cNvSpPr txBox="1"/>
          <p:nvPr/>
        </p:nvSpPr>
        <p:spPr>
          <a:xfrm>
            <a:off x="5856516" y="2866962"/>
            <a:ext cx="3285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available to logged-in users</a:t>
            </a:r>
          </a:p>
        </p:txBody>
      </p:sp>
    </p:spTree>
    <p:extLst>
      <p:ext uri="{BB962C8B-B14F-4D97-AF65-F5344CB8AC3E}">
        <p14:creationId xmlns:p14="http://schemas.microsoft.com/office/powerpoint/2010/main" val="616188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6E31F-A8C0-644D-8199-CDAB06BC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0D8D7-1D8A-13B7-2C66-581E7639A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Implementing an Authentication Flow.</a:t>
            </a:r>
          </a:p>
          <a:p>
            <a:pPr marL="514350" indent="-514350">
              <a:buAutoNum type="arabicParenR"/>
            </a:pPr>
            <a:r>
              <a:rPr lang="en-US" dirty="0"/>
              <a:t>Encrypting Password</a:t>
            </a:r>
          </a:p>
          <a:p>
            <a:pPr marL="514350" indent="-514350">
              <a:buAutoNum type="arabicParenR"/>
            </a:pPr>
            <a:r>
              <a:rPr lang="en-US" dirty="0"/>
              <a:t>Working on Route Protection</a:t>
            </a:r>
          </a:p>
          <a:p>
            <a:pPr marL="514350" indent="-514350">
              <a:buAutoNum type="arabicParenR"/>
            </a:pPr>
            <a:r>
              <a:rPr lang="en-US" dirty="0"/>
              <a:t>Using middleware to protect routes</a:t>
            </a:r>
          </a:p>
          <a:p>
            <a:pPr marL="514350" indent="-514350">
              <a:buAutoNum type="arabicParenR"/>
            </a:pPr>
            <a:r>
              <a:rPr lang="en-US" dirty="0"/>
              <a:t>Adding CSRF Protection</a:t>
            </a:r>
          </a:p>
          <a:p>
            <a:pPr marL="514350" indent="-514350">
              <a:buAutoNum type="arabicParenR"/>
            </a:pPr>
            <a:r>
              <a:rPr lang="en-US" dirty="0"/>
              <a:t>User feedback message.</a:t>
            </a:r>
          </a:p>
          <a:p>
            <a:pPr marL="514350" indent="-514350">
              <a:buAutoNum type="arabicParenR"/>
            </a:pPr>
            <a:r>
              <a:rPr lang="en-US" dirty="0"/>
              <a:t>Adding additional flash message</a:t>
            </a:r>
          </a:p>
          <a:p>
            <a:pPr marL="514350" indent="-51435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676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01AE6-0836-3775-DA8F-1450CF210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CSRF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A6EC8-DE42-F5AB-3AB6-99E80DBF1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0286" y="1223056"/>
            <a:ext cx="4535714" cy="4676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Cross-Site Request Forgery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1C202A-432D-60DE-8CCC-7ACFA08DE002}"/>
              </a:ext>
            </a:extLst>
          </p:cNvPr>
          <p:cNvSpPr/>
          <p:nvPr/>
        </p:nvSpPr>
        <p:spPr>
          <a:xfrm>
            <a:off x="4100286" y="1814286"/>
            <a:ext cx="2576285" cy="734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5BDB8D-8EC7-238B-F358-F2FB98AC992D}"/>
              </a:ext>
            </a:extLst>
          </p:cNvPr>
          <p:cNvSpPr/>
          <p:nvPr/>
        </p:nvSpPr>
        <p:spPr>
          <a:xfrm>
            <a:off x="4100286" y="2825293"/>
            <a:ext cx="2576285" cy="734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 (Views)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CB212A-0FDF-6AAA-006A-5793F9E46D16}"/>
              </a:ext>
            </a:extLst>
          </p:cNvPr>
          <p:cNvSpPr/>
          <p:nvPr/>
        </p:nvSpPr>
        <p:spPr>
          <a:xfrm>
            <a:off x="7496629" y="2825293"/>
            <a:ext cx="2576285" cy="734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Cookie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15E6C9-AFE1-4FAB-482C-1B8BB801DAD0}"/>
              </a:ext>
            </a:extLst>
          </p:cNvPr>
          <p:cNvSpPr/>
          <p:nvPr/>
        </p:nvSpPr>
        <p:spPr>
          <a:xfrm>
            <a:off x="4172857" y="5267777"/>
            <a:ext cx="2576285" cy="734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Server(Node App)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3E5FC5-DF4A-70C7-568F-2539214CF0B7}"/>
              </a:ext>
            </a:extLst>
          </p:cNvPr>
          <p:cNvSpPr/>
          <p:nvPr/>
        </p:nvSpPr>
        <p:spPr>
          <a:xfrm>
            <a:off x="4172857" y="6002110"/>
            <a:ext cx="2576285" cy="734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8C59F5-A7B3-2FED-DFDB-A39D6EFAC9BC}"/>
              </a:ext>
            </a:extLst>
          </p:cNvPr>
          <p:cNvSpPr/>
          <p:nvPr/>
        </p:nvSpPr>
        <p:spPr>
          <a:xfrm>
            <a:off x="7496629" y="5267776"/>
            <a:ext cx="2576285" cy="734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Session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5D09EC-4BAC-3E25-DA71-A3F2342B6A1D}"/>
              </a:ext>
            </a:extLst>
          </p:cNvPr>
          <p:cNvSpPr/>
          <p:nvPr/>
        </p:nvSpPr>
        <p:spPr>
          <a:xfrm>
            <a:off x="4100285" y="3904343"/>
            <a:ext cx="501468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Intended Request</a:t>
            </a:r>
          </a:p>
          <a:p>
            <a:pPr algn="ctr"/>
            <a:r>
              <a:rPr lang="en-US" dirty="0"/>
              <a:t>(e.g. send money to B)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33E79A-6CBE-CF71-D4B2-9A589522A240}"/>
              </a:ext>
            </a:extLst>
          </p:cNvPr>
          <p:cNvSpPr/>
          <p:nvPr/>
        </p:nvSpPr>
        <p:spPr>
          <a:xfrm>
            <a:off x="703943" y="2875524"/>
            <a:ext cx="2576285" cy="734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Fake Site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FC3B8D-199A-A24A-1305-FE8CD6266389}"/>
              </a:ext>
            </a:extLst>
          </p:cNvPr>
          <p:cNvSpPr/>
          <p:nvPr/>
        </p:nvSpPr>
        <p:spPr>
          <a:xfrm>
            <a:off x="772886" y="3880300"/>
            <a:ext cx="2725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Intended Request</a:t>
            </a:r>
          </a:p>
          <a:p>
            <a:pPr algn="ctr"/>
            <a:r>
              <a:rPr lang="en-US" dirty="0"/>
              <a:t>(e.g. send money to C)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3261322A-69B4-FE63-BE6A-BFF619760A6C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5250092" y="2686956"/>
            <a:ext cx="276674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1F349413-D8DF-4857-76E3-5A4460D957D7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rot="16200000" flipH="1">
            <a:off x="5825670" y="3122384"/>
            <a:ext cx="344717" cy="12191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CCE88E2-1282-4A9D-4DEB-243EEDE52743}"/>
              </a:ext>
            </a:extLst>
          </p:cNvPr>
          <p:cNvCxnSpPr>
            <a:stCxn id="10" idx="2"/>
            <a:endCxn id="7" idx="0"/>
          </p:cNvCxnSpPr>
          <p:nvPr/>
        </p:nvCxnSpPr>
        <p:spPr>
          <a:xfrm rot="5400000">
            <a:off x="5809797" y="4469946"/>
            <a:ext cx="449034" cy="11466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63D7D01F-830E-D4AF-7090-DCDB4C7F041D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6749142" y="5634943"/>
            <a:ext cx="747487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E93DC1C6-71D8-EE65-561B-474E9165E044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6676571" y="3192460"/>
            <a:ext cx="820058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EA4CB494-A130-2ED3-0834-B1C40079E624}"/>
              </a:ext>
            </a:extLst>
          </p:cNvPr>
          <p:cNvCxnSpPr>
            <a:stCxn id="4" idx="1"/>
            <a:endCxn id="11" idx="0"/>
          </p:cNvCxnSpPr>
          <p:nvPr/>
        </p:nvCxnSpPr>
        <p:spPr>
          <a:xfrm rot="10800000" flipV="1">
            <a:off x="1992086" y="2181452"/>
            <a:ext cx="2108200" cy="6940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F7A8ACE0-EF94-C267-7A84-8FDE9D918B43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rot="16200000" flipH="1">
            <a:off x="1928529" y="3673413"/>
            <a:ext cx="270443" cy="1433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ACBA00D1-60B0-EE2C-916A-8FF7C889FF79}"/>
              </a:ext>
            </a:extLst>
          </p:cNvPr>
          <p:cNvCxnSpPr>
            <a:stCxn id="12" idx="2"/>
            <a:endCxn id="7" idx="0"/>
          </p:cNvCxnSpPr>
          <p:nvPr/>
        </p:nvCxnSpPr>
        <p:spPr>
          <a:xfrm rot="16200000" flipH="1">
            <a:off x="3561669" y="3368445"/>
            <a:ext cx="473077" cy="33255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829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CE378-A0D0-6084-5D9C-FF24D1D3F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009571" cy="1325563"/>
          </a:xfrm>
        </p:spPr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818AA-7962-15C6-04D7-F2EDA868C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Authentication means that not every visitor of the page can view and interact with everything</a:t>
            </a:r>
          </a:p>
          <a:p>
            <a:r>
              <a:rPr lang="en-US" dirty="0"/>
              <a:t>Authentication has to happen on the server-side and builds up on sessions</a:t>
            </a:r>
          </a:p>
          <a:p>
            <a:r>
              <a:rPr lang="en-US" dirty="0"/>
              <a:t>We can protect routes by checking the (session-controlled)login status right before we access a controller action.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FD3DBC5-05EC-B92A-3BA2-1BFEDE1C81B2}"/>
              </a:ext>
            </a:extLst>
          </p:cNvPr>
          <p:cNvSpPr txBox="1">
            <a:spLocks/>
          </p:cNvSpPr>
          <p:nvPr/>
        </p:nvSpPr>
        <p:spPr>
          <a:xfrm>
            <a:off x="7456714" y="365124"/>
            <a:ext cx="400957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Security &amp; UX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7F1FBD-5D42-8F41-3209-C065D235BA5C}"/>
              </a:ext>
            </a:extLst>
          </p:cNvPr>
          <p:cNvSpPr txBox="1">
            <a:spLocks/>
          </p:cNvSpPr>
          <p:nvPr/>
        </p:nvSpPr>
        <p:spPr>
          <a:xfrm>
            <a:off x="6542314" y="1690687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Passwords should be stored in a hashed form</a:t>
            </a:r>
          </a:p>
          <a:p>
            <a:r>
              <a:rPr lang="en-US" dirty="0"/>
              <a:t>CSRF attacks are a real issue and we should therefore include CSRF protection in ANY application we build.</a:t>
            </a:r>
          </a:p>
          <a:p>
            <a:r>
              <a:rPr lang="en-US" dirty="0"/>
              <a:t>For a better user experience, we can flash data/ messages into the session which we can display in our views.</a:t>
            </a:r>
          </a:p>
        </p:txBody>
      </p:sp>
    </p:spTree>
    <p:extLst>
      <p:ext uri="{BB962C8B-B14F-4D97-AF65-F5344CB8AC3E}">
        <p14:creationId xmlns:p14="http://schemas.microsoft.com/office/powerpoint/2010/main" val="16104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</TotalTime>
  <Words>682</Words>
  <Application>Microsoft Office PowerPoint</Application>
  <PresentationFormat>Widescreen</PresentationFormat>
  <Paragraphs>140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What’s a Cookie?</vt:lpstr>
      <vt:lpstr>PowerPoint Presentation</vt:lpstr>
      <vt:lpstr>What’s a Session?</vt:lpstr>
      <vt:lpstr>PowerPoint Presentation</vt:lpstr>
      <vt:lpstr>Module Summary</vt:lpstr>
      <vt:lpstr>What is “Authentication”?</vt:lpstr>
      <vt:lpstr>PowerPoint Presentation</vt:lpstr>
      <vt:lpstr>CSRF Attacks</vt:lpstr>
      <vt:lpstr>Authentication</vt:lpstr>
      <vt:lpstr>Sending Mails</vt:lpstr>
      <vt:lpstr>PowerPoint Presentation</vt:lpstr>
      <vt:lpstr>Password Resetting</vt:lpstr>
      <vt:lpstr>Forms, User Input &amp; Validation</vt:lpstr>
      <vt:lpstr>PowerPoint Presentation</vt:lpstr>
      <vt:lpstr>PowerPoint Presentation</vt:lpstr>
      <vt:lpstr>PowerPoint Presentation</vt:lpstr>
      <vt:lpstr>PowerPoint Presentation</vt:lpstr>
      <vt:lpstr>Error Handiling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a Cookie?</dc:title>
  <dc:creator>Piyush Chaturvedi</dc:creator>
  <cp:lastModifiedBy>Piyush Chaturvedi</cp:lastModifiedBy>
  <cp:revision>8</cp:revision>
  <dcterms:created xsi:type="dcterms:W3CDTF">2023-01-20T15:11:23Z</dcterms:created>
  <dcterms:modified xsi:type="dcterms:W3CDTF">2023-02-02T16:26:17Z</dcterms:modified>
</cp:coreProperties>
</file>