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2912 224 24575,'1616'0'0,"-1585"0"0,1 2 0,-1 0 0,0 2 0,-1 2 0,1 0 0,-1 2 0,0 2 0,-1 0 0,0 2 0,-1 1 0,0 2 0,-1 0 0,39 30 0,-8 6 0,-2 1 0,80 98 0,-102-106 0,-2 1 0,34 64 0,-39-63 0,-10-14 0,-1 1 0,-2 0 0,-1 1 0,-2 1 0,-2 0 0,0 0 0,-3 0 0,3 41 0,-3 44 0,-10 131 0,0-110 0,3-103 0,1 16 0,-2 0 0,-18 99 0,17-137 0,-2 1 0,0-1 0,-1 0 0,0 0 0,-2-1 0,0 0 0,0 0 0,-1 0 0,-1-1 0,-1-1 0,0 0 0,0 0 0,-18 14 0,13-15 0,0 0 0,-1-1 0,0-1 0,-1 0 0,0-2 0,-37 13 0,-2-5 0,-59 8 0,-23 5 0,43-5 0,-1-4 0,-1-4 0,-179 4 0,165-20 0,40-1 0,0 3 0,-101 15 0,140-11 0,-135 26 0,-277 17 0,-129-48 0,289-4 0,230 0 0,1-3 0,-1-2 0,-85-25 0,80 18 0,-38-5 0,49 12 0,-66-23 0,49 9 0,-1 3 0,-1 3 0,0 3 0,-109-7 0,86 10 0,1-4 0,1-4 0,-89-29 0,131 32 0,1-2 0,1-3 0,-65-37 0,-117-90 0,187 118 0,1-1 0,1-1 0,1-3 0,2-1 0,-52-68 0,75 84 0,0-1 0,2 0 0,0-1 0,1 0 0,1-1 0,2 0 0,0 0 0,-5-34 0,4-11 0,1-108 0,6 148 0,1 0 0,1-1 0,2 1 0,0 0 0,2 0 0,1 1 0,1 0 0,1 0 0,1 1 0,2 0 0,0 0 0,2 1 0,0 1 0,24-28 0,32-26 0,3 2 0,3 4 0,4 3 0,135-88 0,-21 8 0,21-14 0,-187 145 0,1 0 0,1 2 0,0 1 0,0 2 0,1 0 0,36-7 0,-18 11 0,0 1 0,0 3 0,1 1 0,-1 3 0,1 2 0,-1 2 0,0 3 0,90 23 0,166 26 0,-181-37 0,-111-18-151,0 2-1,0-1 0,-1 2 0,1 0 1,0 0-1,-1 1 0,0 0 1,21 14-1,-11 4-6674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 24575,'77'-1'0,"-2"0"0,94 10 0,-144-5 0,0 0 0,0 2 0,-1 0 0,1 2 0,-2 1 0,1 0 0,36 22 0,-52-26 0,14 8 0,-2 0 0,24 20 0,-40-29 0,0-1 0,0 1 0,0 0 0,0 0 0,-1 0 0,0 1 0,0-1 0,0 1 0,0 0 0,-1 0 0,1 0 0,-1 0 0,-1 0 0,1 0 0,1 11 0,-3-13 0,0 0 0,-1 0 0,1 0 0,-1 0 0,0 0 0,0-1 0,0 1 0,0 0 0,0 0 0,-1-1 0,1 1 0,-1-1 0,1 1 0,-1-1 0,0 1 0,0-1 0,0 0 0,-1 0 0,1 0 0,-5 3 0,-7 4 0,-1 0 0,-25 11 0,18-9 0,-104 43 0,20-10 0,-84 27 0,146-58 0,0 1 0,2 3 0,0 2 0,-65 39 0,84-42-341,0 1 0,2 0-1,-28 29 1,8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14:29:2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473-5BAA-B26D-88BF-755C4DA7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8CF-276D-C1E4-2B3B-DAAF69BB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4105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78E-6ECB-4DDF-4B69-85D0A4A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2" y="249864"/>
            <a:ext cx="10515600" cy="1325563"/>
          </a:xfrm>
        </p:spPr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366E1-A39E-B0A8-0DBC-A849D4405D39}"/>
              </a:ext>
            </a:extLst>
          </p:cNvPr>
          <p:cNvSpPr/>
          <p:nvPr/>
        </p:nvSpPr>
        <p:spPr>
          <a:xfrm>
            <a:off x="734096" y="1690688"/>
            <a:ext cx="2665927" cy="8886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39CC-A0C0-23FE-2B47-F198D89F115F}"/>
              </a:ext>
            </a:extLst>
          </p:cNvPr>
          <p:cNvSpPr/>
          <p:nvPr/>
        </p:nvSpPr>
        <p:spPr>
          <a:xfrm>
            <a:off x="734096" y="2984679"/>
            <a:ext cx="2665928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C63F9-CA66-946B-1C88-13EBF638D911}"/>
              </a:ext>
            </a:extLst>
          </p:cNvPr>
          <p:cNvSpPr/>
          <p:nvPr/>
        </p:nvSpPr>
        <p:spPr>
          <a:xfrm>
            <a:off x="734095" y="4182414"/>
            <a:ext cx="2665927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558F-08EB-0C89-957E-E54369DE059B}"/>
              </a:ext>
            </a:extLst>
          </p:cNvPr>
          <p:cNvSpPr/>
          <p:nvPr/>
        </p:nvSpPr>
        <p:spPr>
          <a:xfrm>
            <a:off x="4018209" y="1690688"/>
            <a:ext cx="2665927" cy="888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B8F4D-D778-25D5-DFEB-2891D1DBC1F7}"/>
              </a:ext>
            </a:extLst>
          </p:cNvPr>
          <p:cNvSpPr/>
          <p:nvPr/>
        </p:nvSpPr>
        <p:spPr>
          <a:xfrm>
            <a:off x="4018207" y="2984679"/>
            <a:ext cx="2665928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9F218-0E6D-A0F3-9086-64A230BA4B23}"/>
              </a:ext>
            </a:extLst>
          </p:cNvPr>
          <p:cNvSpPr/>
          <p:nvPr/>
        </p:nvSpPr>
        <p:spPr>
          <a:xfrm>
            <a:off x="4018208" y="4182414"/>
            <a:ext cx="2665927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2C06-1AFE-FB5A-37E9-7CC558EAA979}"/>
              </a:ext>
            </a:extLst>
          </p:cNvPr>
          <p:cNvSpPr/>
          <p:nvPr/>
        </p:nvSpPr>
        <p:spPr>
          <a:xfrm>
            <a:off x="7459013" y="1777956"/>
            <a:ext cx="2665927" cy="888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112A5-059A-949E-3B4B-72BBFE00EA78}"/>
              </a:ext>
            </a:extLst>
          </p:cNvPr>
          <p:cNvSpPr/>
          <p:nvPr/>
        </p:nvSpPr>
        <p:spPr>
          <a:xfrm>
            <a:off x="7459014" y="2984679"/>
            <a:ext cx="2665928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F29C9-D1C9-E715-EC52-D42D54FCEA9F}"/>
              </a:ext>
            </a:extLst>
          </p:cNvPr>
          <p:cNvSpPr/>
          <p:nvPr/>
        </p:nvSpPr>
        <p:spPr>
          <a:xfrm>
            <a:off x="7459013" y="4182414"/>
            <a:ext cx="2665927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28326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4A-AA89-AB49-0C48-FCDC215A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5507" cy="6394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Basic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1FD8-DA0A-CD1D-CA62-9F434208EF95}"/>
              </a:ext>
            </a:extLst>
          </p:cNvPr>
          <p:cNvSpPr/>
          <p:nvPr/>
        </p:nvSpPr>
        <p:spPr>
          <a:xfrm>
            <a:off x="3400023" y="119773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does the web work (Refresher)?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1A37-CFAD-BD42-8C3E-1EFC905AF2EA}"/>
              </a:ext>
            </a:extLst>
          </p:cNvPr>
          <p:cNvSpPr/>
          <p:nvPr/>
        </p:nvSpPr>
        <p:spPr>
          <a:xfrm>
            <a:off x="3423633" y="216150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Node.js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2314F-40EF-60DE-5CEF-DF7497BA0340}"/>
              </a:ext>
            </a:extLst>
          </p:cNvPr>
          <p:cNvSpPr/>
          <p:nvPr/>
        </p:nvSpPr>
        <p:spPr>
          <a:xfrm>
            <a:off x="3434364" y="311239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node core 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40509-E47B-F076-ABD3-D6E653B4BD95}"/>
              </a:ext>
            </a:extLst>
          </p:cNvPr>
          <p:cNvSpPr/>
          <p:nvPr/>
        </p:nvSpPr>
        <p:spPr>
          <a:xfrm>
            <a:off x="3434364" y="4052553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Requests &amp; Responses (Basics)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5310C-64D9-7F4D-042A-22D9FDB6A637}"/>
              </a:ext>
            </a:extLst>
          </p:cNvPr>
          <p:cNvSpPr/>
          <p:nvPr/>
        </p:nvSpPr>
        <p:spPr>
          <a:xfrm>
            <a:off x="3447243" y="497983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45781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D475-15AA-6EBF-E2B4-DB5E07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E754-06FB-2C23-C50F-32BF1D6D99FB}"/>
              </a:ext>
            </a:extLst>
          </p:cNvPr>
          <p:cNvSpPr/>
          <p:nvPr/>
        </p:nvSpPr>
        <p:spPr>
          <a:xfrm>
            <a:off x="4250028" y="1099221"/>
            <a:ext cx="3052293" cy="73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459D7-D168-D723-DB7B-80F7F0E34607}"/>
              </a:ext>
            </a:extLst>
          </p:cNvPr>
          <p:cNvSpPr/>
          <p:nvPr/>
        </p:nvSpPr>
        <p:spPr>
          <a:xfrm>
            <a:off x="4250028" y="2078064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http://my-page.com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D4C00-F352-98F0-972D-888E5F0FAF85}"/>
              </a:ext>
            </a:extLst>
          </p:cNvPr>
          <p:cNvSpPr txBox="1"/>
          <p:nvPr/>
        </p:nvSpPr>
        <p:spPr>
          <a:xfrm>
            <a:off x="6096000" y="1708732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6E78F-AD2B-F824-9E8C-A3FAA99A5E2B}"/>
              </a:ext>
            </a:extLst>
          </p:cNvPr>
          <p:cNvSpPr/>
          <p:nvPr/>
        </p:nvSpPr>
        <p:spPr>
          <a:xfrm>
            <a:off x="4250028" y="2928647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Lookup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3E751-8BA2-AD6B-71C0-157F1712B571}"/>
              </a:ext>
            </a:extLst>
          </p:cNvPr>
          <p:cNvSpPr/>
          <p:nvPr/>
        </p:nvSpPr>
        <p:spPr>
          <a:xfrm>
            <a:off x="1131194" y="3052293"/>
            <a:ext cx="1972614" cy="500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E1265A-54B4-1DF9-EF93-76FDBBF86043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2117502" y="1466269"/>
            <a:ext cx="2132527" cy="158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666F3-8B85-B745-5AFF-576F630ACD23}"/>
              </a:ext>
            </a:extLst>
          </p:cNvPr>
          <p:cNvSpPr/>
          <p:nvPr/>
        </p:nvSpPr>
        <p:spPr>
          <a:xfrm>
            <a:off x="4487608" y="4648915"/>
            <a:ext cx="1972614" cy="500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 10.212.212.12)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D11A0E-9164-C8F8-AC3B-36E2D55AA1F4}"/>
              </a:ext>
            </a:extLst>
          </p:cNvPr>
          <p:cNvCxnSpPr>
            <a:stCxn id="14" idx="2"/>
            <a:endCxn id="31" idx="1"/>
          </p:cNvCxnSpPr>
          <p:nvPr/>
        </p:nvCxnSpPr>
        <p:spPr>
          <a:xfrm rot="16200000" flipH="1">
            <a:off x="2629331" y="3040815"/>
            <a:ext cx="1346446" cy="237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E9148-9230-9BC6-F150-5E5B8227C8B0}"/>
              </a:ext>
            </a:extLst>
          </p:cNvPr>
          <p:cNvSpPr/>
          <p:nvPr/>
        </p:nvSpPr>
        <p:spPr>
          <a:xfrm>
            <a:off x="4487608" y="5508602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&lt;Your Code&gt;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CD368-850D-02B2-1CD5-7C46C0D5CE88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5473915" y="5149268"/>
            <a:ext cx="0" cy="359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9F3A2D-34A0-FF3F-EC55-2D9C0C81A3F3}"/>
              </a:ext>
            </a:extLst>
          </p:cNvPr>
          <p:cNvSpPr/>
          <p:nvPr/>
        </p:nvSpPr>
        <p:spPr>
          <a:xfrm>
            <a:off x="1131194" y="5600387"/>
            <a:ext cx="2958921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PHP, ASP.NET…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D8C3A2-D200-94EE-CEF5-0FC975B0716B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090115" y="5758779"/>
            <a:ext cx="397493" cy="9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984713-09CB-6053-F113-BB3562A8CB7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175" y="1833317"/>
            <a:ext cx="0" cy="2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FD2311-DD89-6745-A32A-8A6D7B6CCB4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776175" y="2578417"/>
            <a:ext cx="0" cy="35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24CBC-4AC0-73F8-58DA-A4006F542EE6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103808" y="3178824"/>
            <a:ext cx="1146220" cy="1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8BACC-36A7-02B4-2342-D71103DC3D79}"/>
              </a:ext>
            </a:extLst>
          </p:cNvPr>
          <p:cNvSpPr/>
          <p:nvPr/>
        </p:nvSpPr>
        <p:spPr>
          <a:xfrm>
            <a:off x="8737636" y="5508601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60B7E3-8CFF-FC1E-BCB5-6E6E080C015B}"/>
              </a:ext>
            </a:extLst>
          </p:cNvPr>
          <p:cNvCxnSpPr>
            <a:stCxn id="36" idx="3"/>
            <a:endCxn id="51" idx="1"/>
          </p:cNvCxnSpPr>
          <p:nvPr/>
        </p:nvCxnSpPr>
        <p:spPr>
          <a:xfrm flipV="1">
            <a:off x="6460222" y="5758778"/>
            <a:ext cx="2277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908798-3E6F-769C-BC47-68F062E079C7}"/>
              </a:ext>
            </a:extLst>
          </p:cNvPr>
          <p:cNvSpPr/>
          <p:nvPr/>
        </p:nvSpPr>
        <p:spPr>
          <a:xfrm>
            <a:off x="8737636" y="2881311"/>
            <a:ext cx="2616164" cy="671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(e.g. HTML page)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D20228-9CD6-937F-1715-284D636F9A6B}"/>
              </a:ext>
            </a:extLst>
          </p:cNvPr>
          <p:cNvCxnSpPr>
            <a:stCxn id="31" idx="3"/>
            <a:endCxn id="57" idx="2"/>
          </p:cNvCxnSpPr>
          <p:nvPr/>
        </p:nvCxnSpPr>
        <p:spPr>
          <a:xfrm flipV="1">
            <a:off x="6460222" y="3552645"/>
            <a:ext cx="3585496" cy="134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54D70-6F23-EC1D-3B8B-7C968F453DA5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8025415" y="861007"/>
            <a:ext cx="1297210" cy="2743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 HTTPS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2047742" y="1690688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03A4-6AFE-A9B6-B5B1-06C215FD6061}"/>
              </a:ext>
            </a:extLst>
          </p:cNvPr>
          <p:cNvSpPr txBox="1"/>
          <p:nvPr/>
        </p:nvSpPr>
        <p:spPr>
          <a:xfrm>
            <a:off x="2047742" y="3659009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 Secure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2047742" y="2101532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Protocol for Transferring Data which is understood by Browser and Server.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3D4D-B4D9-2034-63F8-15304D8D7B9F}"/>
              </a:ext>
            </a:extLst>
          </p:cNvPr>
          <p:cNvSpPr txBox="1"/>
          <p:nvPr/>
        </p:nvSpPr>
        <p:spPr>
          <a:xfrm>
            <a:off x="2047742" y="4028341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3143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838200" y="1583661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838200" y="2101532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A4983-C343-DB3A-2F7C-7E2889066AD3}"/>
              </a:ext>
            </a:extLst>
          </p:cNvPr>
          <p:cNvSpPr txBox="1"/>
          <p:nvPr/>
        </p:nvSpPr>
        <p:spPr>
          <a:xfrm>
            <a:off x="838200" y="2601928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1A471-5584-BB35-CC52-7E34DB2A79F6}"/>
              </a:ext>
            </a:extLst>
          </p:cNvPr>
          <p:cNvSpPr txBox="1"/>
          <p:nvPr/>
        </p:nvSpPr>
        <p:spPr>
          <a:xfrm>
            <a:off x="838200" y="3102324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9ED-CC91-2949-4141-25035B24CC07}"/>
              </a:ext>
            </a:extLst>
          </p:cNvPr>
          <p:cNvSpPr txBox="1"/>
          <p:nvPr/>
        </p:nvSpPr>
        <p:spPr>
          <a:xfrm>
            <a:off x="915474" y="3602720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10147B-678D-CC90-5A5A-BF43D0B4A119}"/>
              </a:ext>
            </a:extLst>
          </p:cNvPr>
          <p:cNvSpPr/>
          <p:nvPr/>
        </p:nvSpPr>
        <p:spPr>
          <a:xfrm>
            <a:off x="2279561" y="1583661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EDE4-ED96-0089-9D96-EFF626355622}"/>
              </a:ext>
            </a:extLst>
          </p:cNvPr>
          <p:cNvSpPr/>
          <p:nvPr/>
        </p:nvSpPr>
        <p:spPr>
          <a:xfrm>
            <a:off x="2279561" y="2118618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3DB7F9-17AC-9A09-EF4B-90014D1F740A}"/>
              </a:ext>
            </a:extLst>
          </p:cNvPr>
          <p:cNvSpPr/>
          <p:nvPr/>
        </p:nvSpPr>
        <p:spPr>
          <a:xfrm>
            <a:off x="5486400" y="1429555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server, send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422751-CB5A-4A13-18BC-B6EF050BFE6F}"/>
              </a:ext>
            </a:extLst>
          </p:cNvPr>
          <p:cNvSpPr/>
          <p:nvPr/>
        </p:nvSpPr>
        <p:spPr>
          <a:xfrm>
            <a:off x="5486400" y="2224520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SSL server</a:t>
            </a:r>
          </a:p>
        </p:txBody>
      </p:sp>
    </p:spTree>
    <p:extLst>
      <p:ext uri="{BB962C8B-B14F-4D97-AF65-F5344CB8AC3E}">
        <p14:creationId xmlns:p14="http://schemas.microsoft.com/office/powerpoint/2010/main" val="2656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ABB3-A1D3-5809-E1A4-61E9040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D6EDC8-2D43-5240-B755-91F8E3AE7606}"/>
              </a:ext>
            </a:extLst>
          </p:cNvPr>
          <p:cNvSpPr/>
          <p:nvPr/>
        </p:nvSpPr>
        <p:spPr>
          <a:xfrm>
            <a:off x="1120462" y="1081825"/>
            <a:ext cx="2704563" cy="5621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7A2E88-09E7-146B-F5AE-7733D4D75834}"/>
              </a:ext>
            </a:extLst>
          </p:cNvPr>
          <p:cNvSpPr/>
          <p:nvPr/>
        </p:nvSpPr>
        <p:spPr>
          <a:xfrm>
            <a:off x="3940935" y="1081825"/>
            <a:ext cx="1275009" cy="56215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C041B-2C47-E847-722B-E56764A16F5F}"/>
              </a:ext>
            </a:extLst>
          </p:cNvPr>
          <p:cNvSpPr/>
          <p:nvPr/>
        </p:nvSpPr>
        <p:spPr>
          <a:xfrm>
            <a:off x="5525036" y="1053809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0DAC892-0BE4-4C97-7F91-B289547B5A17}"/>
              </a:ext>
            </a:extLst>
          </p:cNvPr>
          <p:cNvSpPr/>
          <p:nvPr/>
        </p:nvSpPr>
        <p:spPr>
          <a:xfrm>
            <a:off x="6658377" y="1712890"/>
            <a:ext cx="734096" cy="1081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728EB-4D84-977D-64FA-F87A0AE8BB46}"/>
              </a:ext>
            </a:extLst>
          </p:cNvPr>
          <p:cNvSpPr/>
          <p:nvPr/>
        </p:nvSpPr>
        <p:spPr>
          <a:xfrm>
            <a:off x="5673143" y="2891642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1CE21-3F9A-8FE9-A778-44987F19EC52}"/>
              </a:ext>
            </a:extLst>
          </p:cNvPr>
          <p:cNvSpPr/>
          <p:nvPr/>
        </p:nvSpPr>
        <p:spPr>
          <a:xfrm>
            <a:off x="5789052" y="4167321"/>
            <a:ext cx="2981461" cy="13577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EF3770-E805-8869-5ABE-72A8E2654CF2}"/>
              </a:ext>
            </a:extLst>
          </p:cNvPr>
          <p:cNvSpPr/>
          <p:nvPr/>
        </p:nvSpPr>
        <p:spPr>
          <a:xfrm>
            <a:off x="6774285" y="3507850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CEE3E-B184-53BA-EEF6-90CBDD1A8B70}"/>
              </a:ext>
            </a:extLst>
          </p:cNvPr>
          <p:cNvGrpSpPr/>
          <p:nvPr/>
        </p:nvGrpSpPr>
        <p:grpSpPr>
          <a:xfrm>
            <a:off x="6176748" y="4300291"/>
            <a:ext cx="1980360" cy="1045440"/>
            <a:chOff x="6176748" y="4300291"/>
            <a:chExt cx="1980360" cy="10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14:cNvPr>
                <p14:cNvContentPartPr/>
                <p14:nvPr/>
              </p14:nvContentPartPr>
              <p14:xfrm>
                <a:off x="6176748" y="4413691"/>
                <a:ext cx="1980360" cy="93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7748" y="4404691"/>
                  <a:ext cx="1998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14:cNvPr>
                <p14:cNvContentPartPr/>
                <p14:nvPr/>
              </p14:nvContentPartPr>
              <p14:xfrm>
                <a:off x="6811788" y="4300291"/>
                <a:ext cx="353880" cy="27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3148" y="4291651"/>
                  <a:ext cx="3715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C36EC-C413-B1B4-7AD1-5A3BE2CA3014}"/>
              </a:ext>
            </a:extLst>
          </p:cNvPr>
          <p:cNvGrpSpPr/>
          <p:nvPr/>
        </p:nvGrpSpPr>
        <p:grpSpPr>
          <a:xfrm>
            <a:off x="7069908" y="5499091"/>
            <a:ext cx="271080" cy="38520"/>
            <a:chOff x="7069908" y="5499091"/>
            <a:chExt cx="271080" cy="3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14:cNvPr>
                <p14:cNvContentPartPr/>
                <p14:nvPr/>
              </p14:nvContentPartPr>
              <p14:xfrm>
                <a:off x="7069908" y="549909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1268" y="54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14:cNvPr>
                <p14:cNvContentPartPr/>
                <p14:nvPr/>
              </p14:nvContentPartPr>
              <p14:xfrm>
                <a:off x="7340628" y="553725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1628" y="5528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14:cNvPr>
              <p14:cNvContentPartPr/>
              <p14:nvPr/>
            </p14:nvContentPartPr>
            <p14:xfrm>
              <a:off x="-348252" y="217629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02252" y="206865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1B936-BD47-AC73-8EB7-8AA11AB0198A}"/>
              </a:ext>
            </a:extLst>
          </p:cNvPr>
          <p:cNvSpPr txBox="1"/>
          <p:nvPr/>
        </p:nvSpPr>
        <p:spPr>
          <a:xfrm>
            <a:off x="3284113" y="4803820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The Node Application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0EE9FF-4A2F-2F02-E2A2-3FD4494B08A3}"/>
              </a:ext>
            </a:extLst>
          </p:cNvPr>
          <p:cNvSpPr/>
          <p:nvPr/>
        </p:nvSpPr>
        <p:spPr>
          <a:xfrm>
            <a:off x="8963696" y="4413691"/>
            <a:ext cx="1004552" cy="6605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A0E3A-909F-3E84-B0E6-637F528D74C4}"/>
              </a:ext>
            </a:extLst>
          </p:cNvPr>
          <p:cNvSpPr/>
          <p:nvPr/>
        </p:nvSpPr>
        <p:spPr>
          <a:xfrm>
            <a:off x="9968248" y="4031087"/>
            <a:ext cx="2047741" cy="1357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Keeps on running as long as there are event listeners registered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4924DC0-48AB-07F1-0BC4-842F7E97855F}"/>
              </a:ext>
            </a:extLst>
          </p:cNvPr>
          <p:cNvSpPr/>
          <p:nvPr/>
        </p:nvSpPr>
        <p:spPr>
          <a:xfrm>
            <a:off x="6843262" y="5556878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2EFB-2A9A-78FA-AEF3-832A993E645F}"/>
              </a:ext>
            </a:extLst>
          </p:cNvPr>
          <p:cNvSpPr/>
          <p:nvPr/>
        </p:nvSpPr>
        <p:spPr>
          <a:xfrm>
            <a:off x="5800074" y="6275727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CFD14EA-4BC6-D7CE-2463-B0C9D0CA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7930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45712D55-4AB5-D5D2-3714-04527C43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3" y="2969545"/>
            <a:ext cx="1237785" cy="12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Script?">
            <a:extLst>
              <a:ext uri="{FF2B5EF4-FFF2-40B4-BE49-F238E27FC236}">
                <a16:creationId xmlns:a16="http://schemas.microsoft.com/office/drawing/2014/main" id="{5212BE1B-1B4B-FA7B-F0EE-A7D15E28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7" y="45261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1977CF-5C87-DDDF-2AD9-494271E27B11}"/>
              </a:ext>
            </a:extLst>
          </p:cNvPr>
          <p:cNvSpPr/>
          <p:nvPr/>
        </p:nvSpPr>
        <p:spPr>
          <a:xfrm>
            <a:off x="579549" y="3221796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44BC55-A11C-07BA-C970-B31341AE585E}"/>
              </a:ext>
            </a:extLst>
          </p:cNvPr>
          <p:cNvSpPr/>
          <p:nvPr/>
        </p:nvSpPr>
        <p:spPr>
          <a:xfrm>
            <a:off x="3361386" y="3429000"/>
            <a:ext cx="2115721" cy="52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CE038-BA38-B1E7-5334-4DA3B01F5E3D}"/>
              </a:ext>
            </a:extLst>
          </p:cNvPr>
          <p:cNvSpPr txBox="1"/>
          <p:nvPr/>
        </p:nvSpPr>
        <p:spPr>
          <a:xfrm>
            <a:off x="3631842" y="3279957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23ADE2-2D34-E340-F5CB-B78183C83A02}"/>
              </a:ext>
            </a:extLst>
          </p:cNvPr>
          <p:cNvSpPr/>
          <p:nvPr/>
        </p:nvSpPr>
        <p:spPr>
          <a:xfrm>
            <a:off x="7191607" y="3258355"/>
            <a:ext cx="1714500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6B61-5393-0EDA-7C86-8937C72E0726}"/>
              </a:ext>
            </a:extLst>
          </p:cNvPr>
          <p:cNvSpPr txBox="1"/>
          <p:nvPr/>
        </p:nvSpPr>
        <p:spPr>
          <a:xfrm>
            <a:off x="7431002" y="303713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9657-6560-66E1-2290-C0F17FBD44B1}"/>
              </a:ext>
            </a:extLst>
          </p:cNvPr>
          <p:cNvSpPr/>
          <p:nvPr/>
        </p:nvSpPr>
        <p:spPr>
          <a:xfrm>
            <a:off x="9382822" y="3114403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E3FD61-CCDA-8D3C-87FB-7A504A21B5F4}"/>
              </a:ext>
            </a:extLst>
          </p:cNvPr>
          <p:cNvSpPr/>
          <p:nvPr/>
        </p:nvSpPr>
        <p:spPr>
          <a:xfrm>
            <a:off x="6372663" y="2137442"/>
            <a:ext cx="824140" cy="63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1A5E37-0C87-5877-9458-D014EBA99710}"/>
              </a:ext>
            </a:extLst>
          </p:cNvPr>
          <p:cNvSpPr/>
          <p:nvPr/>
        </p:nvSpPr>
        <p:spPr>
          <a:xfrm rot="10800000">
            <a:off x="7191607" y="4011334"/>
            <a:ext cx="780307" cy="953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AC832-40C2-17BE-45F0-39FE5E662DD1}"/>
              </a:ext>
            </a:extLst>
          </p:cNvPr>
          <p:cNvCxnSpPr>
            <a:stCxn id="1026" idx="1"/>
          </p:cNvCxnSpPr>
          <p:nvPr/>
        </p:nvCxnSpPr>
        <p:spPr>
          <a:xfrm flipH="1">
            <a:off x="1390918" y="1555596"/>
            <a:ext cx="3228707" cy="4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BFA54-5C9A-863C-F6D9-A7346BC2FFBB}"/>
              </a:ext>
            </a:extLst>
          </p:cNvPr>
          <p:cNvCxnSpPr>
            <a:endCxn id="4" idx="0"/>
          </p:cNvCxnSpPr>
          <p:nvPr/>
        </p:nvCxnSpPr>
        <p:spPr>
          <a:xfrm flipH="1">
            <a:off x="1371600" y="1596980"/>
            <a:ext cx="19318" cy="162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User Computer PNG, Clipart, Business, Businessperson, Communication,  Computer, Computer Icons Free PNG Download">
            <a:extLst>
              <a:ext uri="{FF2B5EF4-FFF2-40B4-BE49-F238E27FC236}">
                <a16:creationId xmlns:a16="http://schemas.microsoft.com/office/drawing/2014/main" id="{29B18592-1B06-55BF-ABD9-1768B9C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" y="4542217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4C9E3F-2D83-CCD3-20F6-E8D8DF653178}"/>
              </a:ext>
            </a:extLst>
          </p:cNvPr>
          <p:cNvSpPr/>
          <p:nvPr/>
        </p:nvSpPr>
        <p:spPr>
          <a:xfrm>
            <a:off x="2897747" y="5151549"/>
            <a:ext cx="1700012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F8988-EADB-C313-9D30-6BE3E76ED5DF}"/>
              </a:ext>
            </a:extLst>
          </p:cNvPr>
          <p:cNvSpPr/>
          <p:nvPr/>
        </p:nvSpPr>
        <p:spPr>
          <a:xfrm>
            <a:off x="527229" y="192378"/>
            <a:ext cx="3645526" cy="1314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on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4CB3-F0C8-E518-CB1D-B7CCF8CA2EBC}"/>
              </a:ext>
            </a:extLst>
          </p:cNvPr>
          <p:cNvSpPr/>
          <p:nvPr/>
        </p:nvSpPr>
        <p:spPr>
          <a:xfrm>
            <a:off x="4687912" y="4542217"/>
            <a:ext cx="3902299" cy="14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 (Browser)</a:t>
            </a:r>
          </a:p>
        </p:txBody>
      </p:sp>
      <p:pic>
        <p:nvPicPr>
          <p:cNvPr id="2052" name="Picture 4" descr="What is JavaScript?">
            <a:extLst>
              <a:ext uri="{FF2B5EF4-FFF2-40B4-BE49-F238E27FC236}">
                <a16:creationId xmlns:a16="http://schemas.microsoft.com/office/drawing/2014/main" id="{FA0490F9-78F4-C271-F606-D0332BD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2" y="6166564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B062AB2D-B558-EE1A-69DE-5668B29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3" y="6205201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- Wikipedia">
            <a:extLst>
              <a:ext uri="{FF2B5EF4-FFF2-40B4-BE49-F238E27FC236}">
                <a16:creationId xmlns:a16="http://schemas.microsoft.com/office/drawing/2014/main" id="{F3A0DFCF-1726-3865-CD2D-C059C08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1" y="6124977"/>
            <a:ext cx="340956" cy="4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6056B3-AF62-7453-2FA3-6CE3BC5C527F}"/>
              </a:ext>
            </a:extLst>
          </p:cNvPr>
          <p:cNvSpPr/>
          <p:nvPr/>
        </p:nvSpPr>
        <p:spPr>
          <a:xfrm rot="10800000">
            <a:off x="5839363" y="2156472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A0D4-8ABC-398D-3C01-054C73183066}"/>
              </a:ext>
            </a:extLst>
          </p:cNvPr>
          <p:cNvSpPr txBox="1"/>
          <p:nvPr/>
        </p:nvSpPr>
        <p:spPr>
          <a:xfrm>
            <a:off x="4895066" y="289827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DBC-26C4-E769-F0AF-3D40134209A3}"/>
              </a:ext>
            </a:extLst>
          </p:cNvPr>
          <p:cNvSpPr txBox="1"/>
          <p:nvPr/>
        </p:nvSpPr>
        <p:spPr>
          <a:xfrm>
            <a:off x="5359893" y="59659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https://Aeeron.in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290FD-4E6C-CB90-7FCB-83107BACB289}"/>
              </a:ext>
            </a:extLst>
          </p:cNvPr>
          <p:cNvSpPr/>
          <p:nvPr/>
        </p:nvSpPr>
        <p:spPr>
          <a:xfrm>
            <a:off x="5359893" y="1180701"/>
            <a:ext cx="2588653" cy="6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3FD383-316D-2644-B89E-66FE015ADFFC}"/>
              </a:ext>
            </a:extLst>
          </p:cNvPr>
          <p:cNvSpPr/>
          <p:nvPr/>
        </p:nvSpPr>
        <p:spPr>
          <a:xfrm>
            <a:off x="7034684" y="2179749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1755-8531-2242-9BBA-264DBED8E94A}"/>
              </a:ext>
            </a:extLst>
          </p:cNvPr>
          <p:cNvSpPr txBox="1"/>
          <p:nvPr/>
        </p:nvSpPr>
        <p:spPr>
          <a:xfrm>
            <a:off x="7990982" y="2898279"/>
            <a:ext cx="142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F3F86-5003-0B17-5404-FE249F248109}"/>
              </a:ext>
            </a:extLst>
          </p:cNvPr>
          <p:cNvSpPr/>
          <p:nvPr/>
        </p:nvSpPr>
        <p:spPr>
          <a:xfrm>
            <a:off x="9238711" y="309093"/>
            <a:ext cx="181588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1335E-440A-EF10-FA0E-8862154486A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948546" y="493760"/>
            <a:ext cx="1290165" cy="102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B1400-A865-13B6-9458-FAEC9F1002AF}"/>
              </a:ext>
            </a:extLst>
          </p:cNvPr>
          <p:cNvSpPr/>
          <p:nvPr/>
        </p:nvSpPr>
        <p:spPr>
          <a:xfrm>
            <a:off x="8955416" y="819693"/>
            <a:ext cx="2112133" cy="3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643AF-0DE3-720F-05CE-272AA946A4CF}"/>
              </a:ext>
            </a:extLst>
          </p:cNvPr>
          <p:cNvSpPr/>
          <p:nvPr/>
        </p:nvSpPr>
        <p:spPr>
          <a:xfrm>
            <a:off x="8984817" y="1306622"/>
            <a:ext cx="2073497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435A6-F0EE-4439-3D30-B684B1ABD411}"/>
              </a:ext>
            </a:extLst>
          </p:cNvPr>
          <p:cNvSpPr/>
          <p:nvPr/>
        </p:nvSpPr>
        <p:spPr>
          <a:xfrm>
            <a:off x="8946181" y="2075250"/>
            <a:ext cx="2112133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377A0-7F1E-A661-B9D3-7FB17C25A00A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948546" y="992524"/>
            <a:ext cx="1006870" cy="52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8FC4E-104E-2BA0-A7F7-3C15C5AFE45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948546" y="1517630"/>
            <a:ext cx="1036271" cy="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DE231-4066-3E45-87F4-E5259B92249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948546" y="1517630"/>
            <a:ext cx="997635" cy="8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471480-E7D0-84F2-218F-D1491F8E1003}"/>
              </a:ext>
            </a:extLst>
          </p:cNvPr>
          <p:cNvCxnSpPr/>
          <p:nvPr/>
        </p:nvCxnSpPr>
        <p:spPr>
          <a:xfrm flipV="1">
            <a:off x="1584101" y="1854558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45D509-08A1-D708-6195-0FB2EF1BED60}"/>
              </a:ext>
            </a:extLst>
          </p:cNvPr>
          <p:cNvCxnSpPr/>
          <p:nvPr/>
        </p:nvCxnSpPr>
        <p:spPr>
          <a:xfrm flipV="1">
            <a:off x="1584101" y="1575093"/>
            <a:ext cx="3631843" cy="27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825E4A2-9B87-83C2-5C0A-73571B7DAB68}"/>
              </a:ext>
            </a:extLst>
          </p:cNvPr>
          <p:cNvSpPr/>
          <p:nvPr/>
        </p:nvSpPr>
        <p:spPr>
          <a:xfrm>
            <a:off x="1159099" y="2343721"/>
            <a:ext cx="811366" cy="9238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A21FE5-A52A-8C34-05D7-51288766545C}"/>
              </a:ext>
            </a:extLst>
          </p:cNvPr>
          <p:cNvSpPr txBox="1"/>
          <p:nvPr/>
        </p:nvSpPr>
        <p:spPr>
          <a:xfrm>
            <a:off x="2395470" y="2612192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27006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2243-5CEF-0E04-CD64-511FFDF6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938" cy="523517"/>
          </a:xfrm>
        </p:spPr>
        <p:txBody>
          <a:bodyPr>
            <a:normAutofit/>
          </a:bodyPr>
          <a:lstStyle/>
          <a:p>
            <a:r>
              <a:rPr lang="en-US" sz="2800" dirty="0"/>
              <a:t>Side note: You’re not limited to the Server!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610B-BD92-C4F3-62E1-85DC6B0DD2D9}"/>
              </a:ext>
            </a:extLst>
          </p:cNvPr>
          <p:cNvSpPr/>
          <p:nvPr/>
        </p:nvSpPr>
        <p:spPr>
          <a:xfrm>
            <a:off x="3670478" y="1043189"/>
            <a:ext cx="510003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Node.js is a JavaScript Runtime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BBC4F92-9763-4A0A-60EF-30E906095D5B}"/>
              </a:ext>
            </a:extLst>
          </p:cNvPr>
          <p:cNvSpPr/>
          <p:nvPr/>
        </p:nvSpPr>
        <p:spPr>
          <a:xfrm>
            <a:off x="5602310" y="1970468"/>
            <a:ext cx="1004552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7277-6B39-3D18-F0D3-62F83B03970C}"/>
              </a:ext>
            </a:extLst>
          </p:cNvPr>
          <p:cNvSpPr/>
          <p:nvPr/>
        </p:nvSpPr>
        <p:spPr>
          <a:xfrm>
            <a:off x="3670478" y="3429000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use it for more than just Server-side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10E0-CE75-7F4C-B4A9-F3A2FA214748}"/>
              </a:ext>
            </a:extLst>
          </p:cNvPr>
          <p:cNvSpPr/>
          <p:nvPr/>
        </p:nvSpPr>
        <p:spPr>
          <a:xfrm>
            <a:off x="3728432" y="5283558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Utility Scripts, Build Tools, 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566A33-68CA-FD54-DF99-E9AF181AED7E}"/>
              </a:ext>
            </a:extLst>
          </p:cNvPr>
          <p:cNvSpPr/>
          <p:nvPr/>
        </p:nvSpPr>
        <p:spPr>
          <a:xfrm>
            <a:off x="5950038" y="4445626"/>
            <a:ext cx="540912" cy="6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C72-04A6-64F5-4DDB-5B867CC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2301" cy="5235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Node.js Role (in Web Development)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DA83A4-11F3-4BF7-4EE1-46085ED82DBD}"/>
              </a:ext>
            </a:extLst>
          </p:cNvPr>
          <p:cNvGrpSpPr/>
          <p:nvPr/>
        </p:nvGrpSpPr>
        <p:grpSpPr>
          <a:xfrm>
            <a:off x="1893189" y="1197735"/>
            <a:ext cx="8461419" cy="1047034"/>
            <a:chOff x="2472743" y="1197735"/>
            <a:chExt cx="8461419" cy="10470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44B033-9D93-9E4C-3ACD-079F611CDA01}"/>
                </a:ext>
              </a:extLst>
            </p:cNvPr>
            <p:cNvSpPr/>
            <p:nvPr/>
          </p:nvSpPr>
          <p:spPr>
            <a:xfrm>
              <a:off x="5177308" y="1197735"/>
              <a:ext cx="2125014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Run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6F8CAB-CDFE-D811-6BDF-D33DCD509527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Create Server &amp; Listen to Incoming Requests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4F1A3-EDDE-7A54-5A5E-4B87AE669FE9}"/>
              </a:ext>
            </a:extLst>
          </p:cNvPr>
          <p:cNvGrpSpPr/>
          <p:nvPr/>
        </p:nvGrpSpPr>
        <p:grpSpPr>
          <a:xfrm>
            <a:off x="1970463" y="2424448"/>
            <a:ext cx="8461419" cy="1047034"/>
            <a:chOff x="2472743" y="1197735"/>
            <a:chExt cx="8461419" cy="1047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5208B-E0E3-233D-CAD6-A42B8AA3CB8C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Business Logic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329030-255E-F25E-2071-C9BAF10EB71C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Handle Requests, Validate Input, Connect to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DC313-95CC-5B3A-96C7-91E4737AA36C}"/>
              </a:ext>
            </a:extLst>
          </p:cNvPr>
          <p:cNvGrpSpPr/>
          <p:nvPr/>
        </p:nvGrpSpPr>
        <p:grpSpPr>
          <a:xfrm>
            <a:off x="1893189" y="3738093"/>
            <a:ext cx="8461419" cy="1047034"/>
            <a:chOff x="2472743" y="1197735"/>
            <a:chExt cx="8461419" cy="1047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2BA090-77AF-701D-9787-6B218134FA20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DF4F82-5F40-E706-C385-E48F2A8A851D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Return/Responses (Rendered HTML, JSON,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C4D1-E0CF-3EA6-E6E8-F6F4EA4E7FBB}"/>
              </a:ext>
            </a:extLst>
          </p:cNvPr>
          <p:cNvSpPr txBox="1"/>
          <p:nvPr/>
        </p:nvSpPr>
        <p:spPr>
          <a:xfrm>
            <a:off x="5138670" y="360608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FF1B7-69B4-5C03-7120-FA28C28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09" y="2086376"/>
            <a:ext cx="2311020" cy="15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5D5387-A9C5-66E8-909B-9B85434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3" y="2086376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come Master in ASP.NET-Learn ASP.NET Full Course|Nyesteventuretech">
            <a:extLst>
              <a:ext uri="{FF2B5EF4-FFF2-40B4-BE49-F238E27FC236}">
                <a16:creationId xmlns:a16="http://schemas.microsoft.com/office/drawing/2014/main" id="{C1F86012-55E9-08D7-0EFE-96EF728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19" y="40785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uby Clipart Rail Icon Png - Ruby On Rails Icon Transparent PNG - 540x523 -  Free Download on NicePNG">
            <a:extLst>
              <a:ext uri="{FF2B5EF4-FFF2-40B4-BE49-F238E27FC236}">
                <a16:creationId xmlns:a16="http://schemas.microsoft.com/office/drawing/2014/main" id="{DB1CE4C8-4DDF-74BE-B385-025741B4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158821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48B-B6BB-C8D7-BD7E-095AA6E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20910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81A-442C-7AD1-4AED-A56AE79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 numCol="3">
            <a:normAutofit fontScale="92500" lnSpcReduction="20000"/>
          </a:bodyPr>
          <a:lstStyle/>
          <a:p>
            <a:r>
              <a:rPr lang="en-US" dirty="0"/>
              <a:t>JavaScript Refresher</a:t>
            </a:r>
          </a:p>
          <a:p>
            <a:r>
              <a:rPr lang="en-US" dirty="0"/>
              <a:t>Node.js Basics</a:t>
            </a:r>
          </a:p>
          <a:p>
            <a:r>
              <a:rPr lang="en-US" dirty="0"/>
              <a:t>Efficient development</a:t>
            </a:r>
          </a:p>
          <a:p>
            <a:r>
              <a:rPr lang="en-US" dirty="0"/>
              <a:t>Using express.js</a:t>
            </a:r>
          </a:p>
          <a:p>
            <a:r>
              <a:rPr lang="en-US" dirty="0"/>
              <a:t>Templating Engines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Advanced Routes &amp; Models</a:t>
            </a:r>
          </a:p>
          <a:p>
            <a:r>
              <a:rPr lang="en-US" dirty="0"/>
              <a:t>Node + SQL(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 err="1"/>
              <a:t>Node+NoSQL</a:t>
            </a:r>
            <a:r>
              <a:rPr lang="en-US" dirty="0"/>
              <a:t>(MongoDB)</a:t>
            </a:r>
          </a:p>
          <a:p>
            <a:r>
              <a:rPr lang="en-US" dirty="0"/>
              <a:t>Using Mongoose</a:t>
            </a:r>
          </a:p>
          <a:p>
            <a:r>
              <a:rPr lang="en-US" dirty="0"/>
              <a:t>Sessions &amp; Cookies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Sending E-Mails</a:t>
            </a:r>
          </a:p>
          <a:p>
            <a:r>
              <a:rPr lang="en-US" dirty="0"/>
              <a:t>Authentication Deep Dive</a:t>
            </a:r>
          </a:p>
          <a:p>
            <a:r>
              <a:rPr lang="en-US" dirty="0"/>
              <a:t>User 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Uploads &amp; Downloads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Async Requests</a:t>
            </a:r>
          </a:p>
          <a:p>
            <a:r>
              <a:rPr lang="en-US" dirty="0"/>
              <a:t>Handling Payments</a:t>
            </a:r>
          </a:p>
          <a:p>
            <a:r>
              <a:rPr lang="en-US" dirty="0"/>
              <a:t>REST API Basics</a:t>
            </a:r>
          </a:p>
          <a:p>
            <a:r>
              <a:rPr lang="en-US" dirty="0"/>
              <a:t>Advanced REST API Features</a:t>
            </a:r>
          </a:p>
          <a:p>
            <a:r>
              <a:rPr lang="en-US" dirty="0"/>
              <a:t>Using async-await</a:t>
            </a:r>
          </a:p>
          <a:p>
            <a:r>
              <a:rPr lang="en-US" dirty="0" err="1"/>
              <a:t>Websokets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/>
              <a:t>Beyond Web Servers</a:t>
            </a:r>
          </a:p>
          <a:p>
            <a:r>
              <a:rPr lang="en-US" dirty="0"/>
              <a:t>Roundup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FC8-AE12-2909-95CF-6AEA904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8639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CDB0F-8C5D-D160-25A5-E86233143CE0}"/>
              </a:ext>
            </a:extLst>
          </p:cNvPr>
          <p:cNvSpPr/>
          <p:nvPr/>
        </p:nvSpPr>
        <p:spPr>
          <a:xfrm>
            <a:off x="1854558" y="1287887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EF3E0F-F618-165E-11C1-29F3EC5D942C}"/>
              </a:ext>
            </a:extLst>
          </p:cNvPr>
          <p:cNvSpPr/>
          <p:nvPr/>
        </p:nvSpPr>
        <p:spPr>
          <a:xfrm>
            <a:off x="1854557" y="2694905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C281B4-B061-BBA5-78F8-D8ABBF643325}"/>
              </a:ext>
            </a:extLst>
          </p:cNvPr>
          <p:cNvSpPr/>
          <p:nvPr/>
        </p:nvSpPr>
        <p:spPr>
          <a:xfrm>
            <a:off x="1854557" y="408582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E28AD-2032-76F5-1248-A11E6A996343}"/>
              </a:ext>
            </a:extLst>
          </p:cNvPr>
          <p:cNvSpPr/>
          <p:nvPr/>
        </p:nvSpPr>
        <p:spPr>
          <a:xfrm>
            <a:off x="1854557" y="536597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CC8FFE-1B92-FE95-DDD7-32037155A02F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1854556" y="1867437"/>
            <a:ext cx="1" cy="40780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C9515-84AC-1BF6-4AE5-B2399E252FA8}"/>
              </a:ext>
            </a:extLst>
          </p:cNvPr>
          <p:cNvSpPr txBox="1"/>
          <p:nvPr/>
        </p:nvSpPr>
        <p:spPr>
          <a:xfrm>
            <a:off x="3206838" y="203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ead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7DAB8-6C53-35DE-BF04-382E7CF4402A}"/>
              </a:ext>
            </a:extLst>
          </p:cNvPr>
          <p:cNvSpPr txBox="1"/>
          <p:nvPr/>
        </p:nvSpPr>
        <p:spPr>
          <a:xfrm>
            <a:off x="3206838" y="3167390"/>
            <a:ext cx="59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AD238-B1BF-4A2B-B9F6-2B294CEB1E7D}"/>
              </a:ext>
            </a:extLst>
          </p:cNvPr>
          <p:cNvSpPr txBox="1"/>
          <p:nvPr/>
        </p:nvSpPr>
        <p:spPr>
          <a:xfrm>
            <a:off x="3322748" y="4721702"/>
            <a:ext cx="69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rint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1462D-D823-EBBE-96D3-EC94CC0968C7}"/>
              </a:ext>
            </a:extLst>
          </p:cNvPr>
          <p:cNvSpPr txBox="1"/>
          <p:nvPr/>
        </p:nvSpPr>
        <p:spPr>
          <a:xfrm>
            <a:off x="3322748" y="58494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oop</a:t>
            </a:r>
            <a:endParaRPr lang="en-US" sz="2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877C28-459F-887E-C908-2E99BA2F43FA}"/>
              </a:ext>
            </a:extLst>
          </p:cNvPr>
          <p:cNvSpPr/>
          <p:nvPr/>
        </p:nvSpPr>
        <p:spPr>
          <a:xfrm>
            <a:off x="4288665" y="175152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38D240-9657-140C-E87F-543E682014C7}"/>
              </a:ext>
            </a:extLst>
          </p:cNvPr>
          <p:cNvSpPr/>
          <p:nvPr/>
        </p:nvSpPr>
        <p:spPr>
          <a:xfrm>
            <a:off x="4288665" y="2995151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2CD695-346B-F734-88E8-75497966C7A4}"/>
              </a:ext>
            </a:extLst>
          </p:cNvPr>
          <p:cNvSpPr/>
          <p:nvPr/>
        </p:nvSpPr>
        <p:spPr>
          <a:xfrm>
            <a:off x="4239204" y="4433553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EADC91-F4C8-9C32-E17C-A5E35464F9A5}"/>
              </a:ext>
            </a:extLst>
          </p:cNvPr>
          <p:cNvSpPr/>
          <p:nvPr/>
        </p:nvSpPr>
        <p:spPr>
          <a:xfrm>
            <a:off x="4239204" y="567717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170648-B4B0-5E56-2F79-DF047E18D639}"/>
              </a:ext>
            </a:extLst>
          </p:cNvPr>
          <p:cNvSpPr/>
          <p:nvPr/>
        </p:nvSpPr>
        <p:spPr>
          <a:xfrm>
            <a:off x="6096000" y="140379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21B18-4EFA-328E-04B0-B931DEC20ADE}"/>
              </a:ext>
            </a:extLst>
          </p:cNvPr>
          <p:cNvSpPr/>
          <p:nvPr/>
        </p:nvSpPr>
        <p:spPr>
          <a:xfrm>
            <a:off x="6096000" y="2810815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1AFC6-6D94-353E-82C1-EFF395C46698}"/>
              </a:ext>
            </a:extLst>
          </p:cNvPr>
          <p:cNvSpPr/>
          <p:nvPr/>
        </p:nvSpPr>
        <p:spPr>
          <a:xfrm>
            <a:off x="6158172" y="414377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Output(Result)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7AA9CF-088C-DE8A-9E32-D7BEA605038D}"/>
              </a:ext>
            </a:extLst>
          </p:cNvPr>
          <p:cNvSpPr/>
          <p:nvPr/>
        </p:nvSpPr>
        <p:spPr>
          <a:xfrm>
            <a:off x="6252787" y="5503311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802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D0A-3C3F-BD0D-CF47-5387501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4115" cy="61366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Node.js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66AE-601E-9E56-D8EF-D570CE119AB6}"/>
              </a:ext>
            </a:extLst>
          </p:cNvPr>
          <p:cNvSpPr txBox="1">
            <a:spLocks/>
          </p:cNvSpPr>
          <p:nvPr/>
        </p:nvSpPr>
        <p:spPr>
          <a:xfrm>
            <a:off x="2055252" y="1206768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27748-61C3-CDB5-D4A5-4BA4CD1935B1}"/>
              </a:ext>
            </a:extLst>
          </p:cNvPr>
          <p:cNvSpPr txBox="1">
            <a:spLocks/>
          </p:cNvSpPr>
          <p:nvPr/>
        </p:nvSpPr>
        <p:spPr>
          <a:xfrm>
            <a:off x="6956739" y="1206767"/>
            <a:ext cx="3180009" cy="613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the REPL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F41AF-BEFA-FCC0-6C1E-B0DB139C61A3}"/>
              </a:ext>
            </a:extLst>
          </p:cNvPr>
          <p:cNvSpPr txBox="1">
            <a:spLocks/>
          </p:cNvSpPr>
          <p:nvPr/>
        </p:nvSpPr>
        <p:spPr>
          <a:xfrm>
            <a:off x="2055252" y="2443140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for real apps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28C7C-0E18-76CA-3BDF-78B6D3EC7450}"/>
              </a:ext>
            </a:extLst>
          </p:cNvPr>
          <p:cNvSpPr txBox="1">
            <a:spLocks/>
          </p:cNvSpPr>
          <p:nvPr/>
        </p:nvSpPr>
        <p:spPr>
          <a:xfrm>
            <a:off x="2055252" y="3679512"/>
            <a:ext cx="3180009" cy="104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Predictable sequence of steps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75F5D-CDD0-D830-D889-4DB70A38E8E1}"/>
              </a:ext>
            </a:extLst>
          </p:cNvPr>
          <p:cNvSpPr txBox="1">
            <a:spLocks/>
          </p:cNvSpPr>
          <p:nvPr/>
        </p:nvSpPr>
        <p:spPr>
          <a:xfrm>
            <a:off x="6956739" y="2443139"/>
            <a:ext cx="3180009" cy="61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Great playground!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04A7-E0B5-3EF9-2626-B81190ADDB70}"/>
              </a:ext>
            </a:extLst>
          </p:cNvPr>
          <p:cNvSpPr txBox="1">
            <a:spLocks/>
          </p:cNvSpPr>
          <p:nvPr/>
        </p:nvSpPr>
        <p:spPr>
          <a:xfrm>
            <a:off x="6956739" y="3679511"/>
            <a:ext cx="3513785" cy="104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1780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474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is Node.js</vt:lpstr>
      <vt:lpstr>PowerPoint Presentation</vt:lpstr>
      <vt:lpstr>PowerPoint Presentation</vt:lpstr>
      <vt:lpstr>Side note: You’re not limited to the Server!</vt:lpstr>
      <vt:lpstr>Node.js Role (in Web Development)</vt:lpstr>
      <vt:lpstr>PowerPoint Presentation</vt:lpstr>
      <vt:lpstr>Outline</vt:lpstr>
      <vt:lpstr>The REPL</vt:lpstr>
      <vt:lpstr>Running Node.js Code</vt:lpstr>
      <vt:lpstr>JavaScript Summary</vt:lpstr>
      <vt:lpstr>NodeJs Basic</vt:lpstr>
      <vt:lpstr>How the Web Works</vt:lpstr>
      <vt:lpstr>HTTP, HTTPS</vt:lpstr>
      <vt:lpstr>Core Modules</vt:lpstr>
      <vt:lpstr>Node.js Program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3</cp:revision>
  <dcterms:created xsi:type="dcterms:W3CDTF">2022-11-01T15:36:42Z</dcterms:created>
  <dcterms:modified xsi:type="dcterms:W3CDTF">2022-11-08T15:26:17Z</dcterms:modified>
</cp:coreProperties>
</file>