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1B48-62C9-4791-A2CA-9346AB5C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86D2B-BC70-013E-171B-4E3D5C741555}"/>
              </a:ext>
            </a:extLst>
          </p:cNvPr>
          <p:cNvSpPr/>
          <p:nvPr/>
        </p:nvSpPr>
        <p:spPr>
          <a:xfrm>
            <a:off x="624114" y="1690688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96050-542F-3424-590C-C85D0F9D4403}"/>
              </a:ext>
            </a:extLst>
          </p:cNvPr>
          <p:cNvSpPr/>
          <p:nvPr/>
        </p:nvSpPr>
        <p:spPr>
          <a:xfrm>
            <a:off x="4978400" y="1690687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B6F03-C022-510B-26E4-833A85DCF8A7}"/>
              </a:ext>
            </a:extLst>
          </p:cNvPr>
          <p:cNvSpPr/>
          <p:nvPr/>
        </p:nvSpPr>
        <p:spPr>
          <a:xfrm>
            <a:off x="8871857" y="1690686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41133-D4BE-6B64-E928-7EAD1998B255}"/>
              </a:ext>
            </a:extLst>
          </p:cNvPr>
          <p:cNvSpPr/>
          <p:nvPr/>
        </p:nvSpPr>
        <p:spPr>
          <a:xfrm>
            <a:off x="624114" y="3352575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8A736-20D0-CFC0-B22C-2E6C5A15EBD3}"/>
              </a:ext>
            </a:extLst>
          </p:cNvPr>
          <p:cNvSpPr/>
          <p:nvPr/>
        </p:nvSpPr>
        <p:spPr>
          <a:xfrm>
            <a:off x="4855028" y="3352574"/>
            <a:ext cx="2481943" cy="907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Third-Party Service</a:t>
            </a:r>
          </a:p>
        </p:txBody>
      </p:sp>
    </p:spTree>
    <p:extLst>
      <p:ext uri="{BB962C8B-B14F-4D97-AF65-F5344CB8AC3E}">
        <p14:creationId xmlns:p14="http://schemas.microsoft.com/office/powerpoint/2010/main" val="59098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3757-57F5-8969-123D-686FC6F5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20C-12E6-E829-9F68-89BE2B3C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Password.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3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40D-C229-4674-B252-0772A631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93343" cy="1325563"/>
          </a:xfrm>
        </p:spPr>
        <p:txBody>
          <a:bodyPr/>
          <a:lstStyle/>
          <a:p>
            <a:r>
              <a:rPr lang="en-US" dirty="0"/>
              <a:t>Password Resetting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132D-3D91-58FB-6E43-374DE01A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81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 resetting has to be implemented in a way that prevents users from resetting random user accounts.</a:t>
            </a:r>
          </a:p>
          <a:p>
            <a:pPr marL="0" indent="0">
              <a:buNone/>
            </a:pPr>
            <a:r>
              <a:rPr lang="en-US" dirty="0"/>
              <a:t>Reset tokens have to be random unguessable and unique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9032F9-8F66-F873-ABAD-73A1C1108720}"/>
              </a:ext>
            </a:extLst>
          </p:cNvPr>
          <p:cNvSpPr txBox="1">
            <a:spLocks/>
          </p:cNvSpPr>
          <p:nvPr/>
        </p:nvSpPr>
        <p:spPr>
          <a:xfrm>
            <a:off x="7500258" y="365124"/>
            <a:ext cx="3853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Authorization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4A334A-9C14-794C-AA94-38C2506119B4}"/>
              </a:ext>
            </a:extLst>
          </p:cNvPr>
          <p:cNvSpPr txBox="1">
            <a:spLocks/>
          </p:cNvSpPr>
          <p:nvPr/>
        </p:nvSpPr>
        <p:spPr>
          <a:xfrm>
            <a:off x="6803570" y="1690687"/>
            <a:ext cx="47933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Authorization is an important part of pretty much every app.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 every authenticated user should be able to do everything.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Instead, we want to lock down access by restricting the permissions of our users.</a:t>
            </a:r>
          </a:p>
        </p:txBody>
      </p:sp>
    </p:spTree>
    <p:extLst>
      <p:ext uri="{BB962C8B-B14F-4D97-AF65-F5344CB8AC3E}">
        <p14:creationId xmlns:p14="http://schemas.microsoft.com/office/powerpoint/2010/main" val="2902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6831-9A32-EC4A-AAAB-DA1B50F7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84325"/>
            <a:ext cx="10515600" cy="1325563"/>
          </a:xfrm>
        </p:spPr>
        <p:txBody>
          <a:bodyPr/>
          <a:lstStyle/>
          <a:p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3026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455886" y="2902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55886" y="12046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455886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5E729-FE8F-F68E-C18B-773069E6930D}"/>
              </a:ext>
            </a:extLst>
          </p:cNvPr>
          <p:cNvSpPr/>
          <p:nvPr/>
        </p:nvSpPr>
        <p:spPr>
          <a:xfrm>
            <a:off x="232228" y="211908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Controller/Middleware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675086" y="7837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75086" y="169817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026C95-125C-5A05-AFA8-8FBE5E2FE40F}"/>
              </a:ext>
            </a:extLst>
          </p:cNvPr>
          <p:cNvCxnSpPr>
            <a:stCxn id="7" idx="1"/>
          </p:cNvCxnSpPr>
          <p:nvPr/>
        </p:nvCxnSpPr>
        <p:spPr>
          <a:xfrm rot="10800000">
            <a:off x="2540000" y="2365829"/>
            <a:ext cx="19158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E653AA0-F8DC-6F0B-1D55-8A15E27C89C0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V="1">
            <a:off x="6894286" y="537029"/>
            <a:ext cx="12700" cy="1828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455886" y="318225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68586" y="4394201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390243" y="2897414"/>
            <a:ext cx="5696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stCxn id="19" idx="2"/>
          </p:cNvCxnSpPr>
          <p:nvPr/>
        </p:nvCxnSpPr>
        <p:spPr>
          <a:xfrm>
            <a:off x="5675086" y="3675742"/>
            <a:ext cx="0" cy="96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0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1AD6D8-4F23-6D53-1E0E-45BB9E3F8155}"/>
              </a:ext>
            </a:extLst>
          </p:cNvPr>
          <p:cNvSpPr/>
          <p:nvPr/>
        </p:nvSpPr>
        <p:spPr>
          <a:xfrm>
            <a:off x="4586514" y="1041396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UserInput</a:t>
            </a:r>
            <a:r>
              <a:rPr lang="en-US" dirty="0"/>
              <a:t> (Form Input)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A36E-FB2A-B928-CB36-3F9216510735}"/>
              </a:ext>
            </a:extLst>
          </p:cNvPr>
          <p:cNvSpPr/>
          <p:nvPr/>
        </p:nvSpPr>
        <p:spPr>
          <a:xfrm>
            <a:off x="4449536" y="2478307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900E8-532F-AC7F-478E-9ACB9AB0B89E}"/>
              </a:ext>
            </a:extLst>
          </p:cNvPr>
          <p:cNvSpPr/>
          <p:nvPr/>
        </p:nvSpPr>
        <p:spPr>
          <a:xfrm>
            <a:off x="4586514" y="37591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Server-Side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0BC80-2EFB-F101-20C3-314488C278DF}"/>
              </a:ext>
            </a:extLst>
          </p:cNvPr>
          <p:cNvCxnSpPr>
            <a:stCxn id="4" idx="2"/>
          </p:cNvCxnSpPr>
          <p:nvPr/>
        </p:nvCxnSpPr>
        <p:spPr>
          <a:xfrm>
            <a:off x="5805714" y="1534881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51AF3C-759C-C206-C059-2064E9813F42}"/>
              </a:ext>
            </a:extLst>
          </p:cNvPr>
          <p:cNvCxnSpPr>
            <a:stCxn id="6" idx="2"/>
          </p:cNvCxnSpPr>
          <p:nvPr/>
        </p:nvCxnSpPr>
        <p:spPr>
          <a:xfrm>
            <a:off x="5668736" y="2971792"/>
            <a:ext cx="0" cy="6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46755-4896-5FFA-A8A1-C874526D27B4}"/>
              </a:ext>
            </a:extLst>
          </p:cNvPr>
          <p:cNvSpPr txBox="1"/>
          <p:nvPr/>
        </p:nvSpPr>
        <p:spPr>
          <a:xfrm>
            <a:off x="7416800" y="1204686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A26D93-A630-41F2-D188-15BD9481F1C4}"/>
              </a:ext>
            </a:extLst>
          </p:cNvPr>
          <p:cNvSpPr/>
          <p:nvPr/>
        </p:nvSpPr>
        <p:spPr>
          <a:xfrm>
            <a:off x="4586514" y="4913083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37E6D0-76E8-D9FB-AD57-D4B2C0E88385}"/>
              </a:ext>
            </a:extLst>
          </p:cNvPr>
          <p:cNvSpPr/>
          <p:nvPr/>
        </p:nvSpPr>
        <p:spPr>
          <a:xfrm>
            <a:off x="44495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3268D4-DBB9-FAC5-A59E-4535FDE7B28A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475513" y="4582881"/>
            <a:ext cx="66040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ABDFFD-189F-CA78-2745-33065F7CFD7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668736" y="5406568"/>
            <a:ext cx="136978" cy="6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63074B5-AD96-34AF-0379-5E1A434C6E46}"/>
              </a:ext>
            </a:extLst>
          </p:cNvPr>
          <p:cNvSpPr/>
          <p:nvPr/>
        </p:nvSpPr>
        <p:spPr>
          <a:xfrm>
            <a:off x="8411936" y="6074229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5C00420-8F95-3252-5801-717880B47CD8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6887936" y="6320972"/>
            <a:ext cx="15240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A0A84-AB87-4353-FD0E-86B260927A0A}"/>
              </a:ext>
            </a:extLst>
          </p:cNvPr>
          <p:cNvSpPr/>
          <p:nvPr/>
        </p:nvSpPr>
        <p:spPr>
          <a:xfrm>
            <a:off x="8244113" y="2400295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23B7-217D-599C-8C2A-09CDBD17EE39}"/>
              </a:ext>
            </a:extLst>
          </p:cNvPr>
          <p:cNvSpPr/>
          <p:nvPr/>
        </p:nvSpPr>
        <p:spPr>
          <a:xfrm>
            <a:off x="8897256" y="563328"/>
            <a:ext cx="2438400" cy="72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Message + Keep old Input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84E3B0-F063-19F7-0305-5790F54B69D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 flipV="1">
            <a:off x="6887936" y="2647038"/>
            <a:ext cx="1356177" cy="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29A5AA-FC59-CDBF-B373-7146F6E09424}"/>
              </a:ext>
            </a:extLst>
          </p:cNvPr>
          <p:cNvCxnSpPr>
            <a:endCxn id="27" idx="2"/>
          </p:cNvCxnSpPr>
          <p:nvPr/>
        </p:nvCxnSpPr>
        <p:spPr>
          <a:xfrm rot="5400000" flipH="1" flipV="1">
            <a:off x="9233807" y="1517646"/>
            <a:ext cx="1112156" cy="653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A20BF87-3C96-B15F-C594-C09873E59712}"/>
              </a:ext>
            </a:extLst>
          </p:cNvPr>
          <p:cNvSpPr/>
          <p:nvPr/>
        </p:nvSpPr>
        <p:spPr>
          <a:xfrm>
            <a:off x="8735559" y="4596482"/>
            <a:ext cx="2438400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Bulit-in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20BC0-7655-7BAE-9F2C-0C69F5EAC789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 flipV="1">
            <a:off x="7024914" y="4843225"/>
            <a:ext cx="1710645" cy="31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022C553-7F45-1232-EF5A-326CD45E0C6B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rot="16200000" flipV="1">
            <a:off x="8857685" y="3499408"/>
            <a:ext cx="1702702" cy="491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6BF4A-A064-05EB-83C5-F26F028C73AD}"/>
              </a:ext>
            </a:extLst>
          </p:cNvPr>
          <p:cNvSpPr/>
          <p:nvPr/>
        </p:nvSpPr>
        <p:spPr>
          <a:xfrm rot="18901358">
            <a:off x="7866629" y="5708825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387467-50DD-1060-D46C-E903144BB9F3}"/>
              </a:ext>
            </a:extLst>
          </p:cNvPr>
          <p:cNvSpPr/>
          <p:nvPr/>
        </p:nvSpPr>
        <p:spPr>
          <a:xfrm rot="18901358">
            <a:off x="3932011" y="2099739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D2C81B-EA25-2FBD-A052-2C01C85860A5}"/>
              </a:ext>
            </a:extLst>
          </p:cNvPr>
          <p:cNvSpPr/>
          <p:nvPr/>
        </p:nvSpPr>
        <p:spPr>
          <a:xfrm rot="18901358">
            <a:off x="4056741" y="3511714"/>
            <a:ext cx="1059545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374299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9F17D-2049-0526-CCC1-19B42F41F1ED}"/>
              </a:ext>
            </a:extLst>
          </p:cNvPr>
          <p:cNvSpPr txBox="1"/>
          <p:nvPr/>
        </p:nvSpPr>
        <p:spPr>
          <a:xfrm>
            <a:off x="406400" y="377372"/>
            <a:ext cx="547880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Express-validator</a:t>
            </a:r>
          </a:p>
          <a:p>
            <a:r>
              <a:rPr lang="en-US" sz="3200" dirty="0"/>
              <a:t>Setup &amp; Basic Validation</a:t>
            </a:r>
          </a:p>
          <a:p>
            <a:r>
              <a:rPr lang="en-US" sz="3200" dirty="0"/>
              <a:t>Using validation error messages</a:t>
            </a:r>
          </a:p>
          <a:p>
            <a:r>
              <a:rPr lang="en-US" sz="3200" dirty="0"/>
              <a:t>Bulit-in &amp; custom Validators</a:t>
            </a:r>
          </a:p>
          <a:p>
            <a:r>
              <a:rPr lang="en-US" sz="3200" dirty="0"/>
              <a:t>More Validators</a:t>
            </a:r>
          </a:p>
          <a:p>
            <a:r>
              <a:rPr lang="en-US" sz="3200" dirty="0"/>
              <a:t>Checking for field equality</a:t>
            </a:r>
          </a:p>
          <a:p>
            <a:r>
              <a:rPr lang="en-US" sz="3200" dirty="0"/>
              <a:t>Adding Async Validation</a:t>
            </a:r>
          </a:p>
          <a:p>
            <a:r>
              <a:rPr lang="en-US" sz="3200" dirty="0"/>
              <a:t>Keeping user input</a:t>
            </a:r>
          </a:p>
          <a:p>
            <a:r>
              <a:rPr lang="en-US" sz="3200" dirty="0"/>
              <a:t>Adding conditional </a:t>
            </a:r>
            <a:r>
              <a:rPr lang="en-US" sz="3200" dirty="0" err="1"/>
              <a:t>css</a:t>
            </a:r>
            <a:r>
              <a:rPr lang="en-US" sz="3200" dirty="0"/>
              <a:t> classes</a:t>
            </a:r>
          </a:p>
          <a:p>
            <a:r>
              <a:rPr lang="en-US" sz="3200" dirty="0"/>
              <a:t>Adding validation to login</a:t>
            </a:r>
          </a:p>
          <a:p>
            <a:r>
              <a:rPr lang="en-US" sz="3200" dirty="0"/>
              <a:t>Sanitizing Data</a:t>
            </a:r>
          </a:p>
        </p:txBody>
      </p:sp>
    </p:spTree>
    <p:extLst>
      <p:ext uri="{BB962C8B-B14F-4D97-AF65-F5344CB8AC3E}">
        <p14:creationId xmlns:p14="http://schemas.microsoft.com/office/powerpoint/2010/main" val="91612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C1DD-0E3B-4F2C-D438-91BA1980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4"/>
            <a:ext cx="10515600" cy="5847779"/>
          </a:xfrm>
        </p:spPr>
        <p:txBody>
          <a:bodyPr/>
          <a:lstStyle/>
          <a:p>
            <a:r>
              <a:rPr lang="en-US" dirty="0" err="1"/>
              <a:t>Sanitzing</a:t>
            </a:r>
            <a:r>
              <a:rPr lang="en-US" dirty="0"/>
              <a:t>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388726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93D2-4E9F-1C3E-99FD-EC71F0A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530B9-9295-589D-ABD3-0314E760240A}"/>
              </a:ext>
            </a:extLst>
          </p:cNvPr>
          <p:cNvSpPr/>
          <p:nvPr/>
        </p:nvSpPr>
        <p:spPr>
          <a:xfrm>
            <a:off x="711200" y="1828800"/>
            <a:ext cx="2960914" cy="6966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Technical/Network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5148A-EC10-F254-0478-13BF6ECED7C1}"/>
              </a:ext>
            </a:extLst>
          </p:cNvPr>
          <p:cNvSpPr/>
          <p:nvPr/>
        </p:nvSpPr>
        <p:spPr>
          <a:xfrm>
            <a:off x="4499428" y="1864860"/>
            <a:ext cx="2960914" cy="6966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E9DEF-9F0C-1B23-C87B-DE087BEA13B0}"/>
              </a:ext>
            </a:extLst>
          </p:cNvPr>
          <p:cNvSpPr/>
          <p:nvPr/>
        </p:nvSpPr>
        <p:spPr>
          <a:xfrm>
            <a:off x="8287657" y="1864860"/>
            <a:ext cx="2960914" cy="69668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Bugs/ 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2677C-B5A9-289D-E2AC-FBD09FCCBDEC}"/>
              </a:ext>
            </a:extLst>
          </p:cNvPr>
          <p:cNvSpPr/>
          <p:nvPr/>
        </p:nvSpPr>
        <p:spPr>
          <a:xfrm>
            <a:off x="711200" y="3080657"/>
            <a:ext cx="2960914" cy="696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MongoDB server is 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ED95A-1692-DABC-4BA8-D6EBBB4A8940}"/>
              </a:ext>
            </a:extLst>
          </p:cNvPr>
          <p:cNvSpPr/>
          <p:nvPr/>
        </p:nvSpPr>
        <p:spPr>
          <a:xfrm>
            <a:off x="4499428" y="3124200"/>
            <a:ext cx="2960914" cy="696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 can’t be read, database operation fails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C5124-9BE8-D1D6-FB41-8482E5A0CEED}"/>
              </a:ext>
            </a:extLst>
          </p:cNvPr>
          <p:cNvSpPr/>
          <p:nvPr/>
        </p:nvSpPr>
        <p:spPr>
          <a:xfrm>
            <a:off x="8287656" y="3080657"/>
            <a:ext cx="2960914" cy="6966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User object used when it doesn't exist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9C5D4-5D61-5E13-D2E9-4603C25BD747}"/>
              </a:ext>
            </a:extLst>
          </p:cNvPr>
          <p:cNvSpPr/>
          <p:nvPr/>
        </p:nvSpPr>
        <p:spPr>
          <a:xfrm>
            <a:off x="711200" y="4212771"/>
            <a:ext cx="2960914" cy="6966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error page to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E0E88-6F05-BD7A-2D5C-CED2AD8612A5}"/>
              </a:ext>
            </a:extLst>
          </p:cNvPr>
          <p:cNvSpPr/>
          <p:nvPr/>
        </p:nvSpPr>
        <p:spPr>
          <a:xfrm>
            <a:off x="4499428" y="4212771"/>
            <a:ext cx="2960914" cy="6966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user, possibly retry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FA477-AB77-C1BB-462E-3B4A3FF8E125}"/>
              </a:ext>
            </a:extLst>
          </p:cNvPr>
          <p:cNvSpPr/>
          <p:nvPr/>
        </p:nvSpPr>
        <p:spPr>
          <a:xfrm>
            <a:off x="8287656" y="4212771"/>
            <a:ext cx="2960914" cy="696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 during development!</a:t>
            </a:r>
          </a:p>
        </p:txBody>
      </p:sp>
    </p:spTree>
    <p:extLst>
      <p:ext uri="{BB962C8B-B14F-4D97-AF65-F5344CB8AC3E}">
        <p14:creationId xmlns:p14="http://schemas.microsoft.com/office/powerpoint/2010/main" val="304921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13F2-508E-0745-1E9B-F7F32FF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Working with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268F8-C403-B26D-3C27-9349AA0B4804}"/>
              </a:ext>
            </a:extLst>
          </p:cNvPr>
          <p:cNvSpPr/>
          <p:nvPr/>
        </p:nvSpPr>
        <p:spPr>
          <a:xfrm>
            <a:off x="1689100" y="1357084"/>
            <a:ext cx="2746829" cy="5878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08877-19D4-BDEB-056C-040A18142FAF}"/>
              </a:ext>
            </a:extLst>
          </p:cNvPr>
          <p:cNvSpPr/>
          <p:nvPr/>
        </p:nvSpPr>
        <p:spPr>
          <a:xfrm>
            <a:off x="7756072" y="1357084"/>
            <a:ext cx="2746829" cy="5878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No Error is thrown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7C3DA-683C-E489-3A25-15FF1816D580}"/>
              </a:ext>
            </a:extLst>
          </p:cNvPr>
          <p:cNvSpPr/>
          <p:nvPr/>
        </p:nvSpPr>
        <p:spPr>
          <a:xfrm>
            <a:off x="315685" y="2489192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 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B0ABB-C246-C5B5-F301-53D777D6FE1E}"/>
              </a:ext>
            </a:extLst>
          </p:cNvPr>
          <p:cNvSpPr/>
          <p:nvPr/>
        </p:nvSpPr>
        <p:spPr>
          <a:xfrm>
            <a:off x="4040414" y="2467425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DA7AC-1599-5D1D-4471-859FF421954F}"/>
              </a:ext>
            </a:extLst>
          </p:cNvPr>
          <p:cNvSpPr/>
          <p:nvPr/>
        </p:nvSpPr>
        <p:spPr>
          <a:xfrm>
            <a:off x="7765143" y="2576282"/>
            <a:ext cx="2746829" cy="5878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086D3-DFFD-5A6E-A54E-E3906660BE68}"/>
              </a:ext>
            </a:extLst>
          </p:cNvPr>
          <p:cNvSpPr/>
          <p:nvPr/>
        </p:nvSpPr>
        <p:spPr>
          <a:xfrm>
            <a:off x="315685" y="3751943"/>
            <a:ext cx="6471558" cy="348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5986E-3FF2-7C63-26B9-FFD21FE2D312}"/>
              </a:ext>
            </a:extLst>
          </p:cNvPr>
          <p:cNvSpPr/>
          <p:nvPr/>
        </p:nvSpPr>
        <p:spPr>
          <a:xfrm>
            <a:off x="315685" y="4535712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28148-AA58-5247-2EDF-457AA699CC5D}"/>
              </a:ext>
            </a:extLst>
          </p:cNvPr>
          <p:cNvSpPr/>
          <p:nvPr/>
        </p:nvSpPr>
        <p:spPr>
          <a:xfrm>
            <a:off x="4040414" y="4503059"/>
            <a:ext cx="2746829" cy="587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93766-DDFB-65D7-313E-F3427B360D74}"/>
              </a:ext>
            </a:extLst>
          </p:cNvPr>
          <p:cNvSpPr/>
          <p:nvPr/>
        </p:nvSpPr>
        <p:spPr>
          <a:xfrm>
            <a:off x="7306130" y="4535712"/>
            <a:ext cx="1504042" cy="5878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83B247-0928-D9C9-AD6B-943A6AE5CF36}"/>
              </a:ext>
            </a:extLst>
          </p:cNvPr>
          <p:cNvSpPr/>
          <p:nvPr/>
        </p:nvSpPr>
        <p:spPr>
          <a:xfrm>
            <a:off x="10072915" y="4546597"/>
            <a:ext cx="1872344" cy="5878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</a:t>
            </a:r>
            <a:br>
              <a:rPr lang="en-US" dirty="0"/>
            </a:br>
            <a:r>
              <a:rPr lang="en-US" dirty="0"/>
              <a:t>“error”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ABB36F-19CA-4B01-4945-E01C84BB24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2103669" y="1530346"/>
            <a:ext cx="544278" cy="1373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CFE472-13F2-D187-2DC1-BDF0240B36B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3976917" y="1030512"/>
            <a:ext cx="522511" cy="2351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E61554E-8B29-60D3-4973-303C96A0E5A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2282822" y="2483300"/>
            <a:ext cx="674921" cy="186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E84A740-EB58-919D-34D5-13C82492B9E6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134303" y="2472417"/>
            <a:ext cx="696688" cy="186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868DF0-EA32-AD57-0708-4BB4DB6A2F5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402569" y="3386817"/>
            <a:ext cx="435426" cy="186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034206-5917-6F80-5D65-B409E5D0289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4281260" y="3370489"/>
            <a:ext cx="402773" cy="186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42B67C9-3D8F-1BEE-4DBF-265E6BA48233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8818338" y="2256062"/>
            <a:ext cx="631368" cy="9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9A81CA-3D5D-5100-39E7-D39EE1A7C45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5400000">
            <a:off x="7912555" y="3309709"/>
            <a:ext cx="1371600" cy="1080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2C950A3-3BCA-84E5-754F-B93F8420026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9382580" y="2920089"/>
            <a:ext cx="1382485" cy="1870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21836-D230-CD7B-CBD9-5196CD95A25B}"/>
              </a:ext>
            </a:extLst>
          </p:cNvPr>
          <p:cNvSpPr/>
          <p:nvPr/>
        </p:nvSpPr>
        <p:spPr>
          <a:xfrm>
            <a:off x="315685" y="5515429"/>
            <a:ext cx="11760201" cy="1153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00609C-16B0-A473-5F28-D73DDB893B6B}"/>
              </a:ext>
            </a:extLst>
          </p:cNvPr>
          <p:cNvSpPr/>
          <p:nvPr/>
        </p:nvSpPr>
        <p:spPr>
          <a:xfrm>
            <a:off x="685799" y="5754909"/>
            <a:ext cx="2746829" cy="5878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page(e.g. 404 page)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511E24-F3EB-824A-40AB-303F17089868}"/>
              </a:ext>
            </a:extLst>
          </p:cNvPr>
          <p:cNvSpPr/>
          <p:nvPr/>
        </p:nvSpPr>
        <p:spPr>
          <a:xfrm>
            <a:off x="4722585" y="5765793"/>
            <a:ext cx="2746829" cy="5878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Page/Response with error information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E6F5D3-FF58-89DC-D792-757DC31DA69A}"/>
              </a:ext>
            </a:extLst>
          </p:cNvPr>
          <p:cNvSpPr/>
          <p:nvPr/>
        </p:nvSpPr>
        <p:spPr>
          <a:xfrm>
            <a:off x="8598355" y="5776683"/>
            <a:ext cx="2746829" cy="5878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607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a Cookie.</a:t>
            </a:r>
          </a:p>
          <a:p>
            <a:pPr marL="514350" indent="-514350">
              <a:buAutoNum type="arabicParenR"/>
            </a:pPr>
            <a:r>
              <a:rPr lang="en-US" dirty="0"/>
              <a:t>Manipulating Cookies.</a:t>
            </a:r>
          </a:p>
          <a:p>
            <a:pPr marL="514350" indent="-514350">
              <a:buAutoNum type="arabicParenR"/>
            </a:pPr>
            <a:r>
              <a:rPr lang="en-US" dirty="0"/>
              <a:t>Configuring Cookies.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99A2-5360-DC80-DBD7-B35B3AE5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625420"/>
          </a:xfrm>
        </p:spPr>
        <p:txBody>
          <a:bodyPr/>
          <a:lstStyle/>
          <a:p>
            <a:r>
              <a:rPr lang="en-US" dirty="0"/>
              <a:t>Errors - Some Theory</a:t>
            </a:r>
          </a:p>
          <a:p>
            <a:r>
              <a:rPr lang="en-US" dirty="0"/>
              <a:t>Returning Error Pages </a:t>
            </a:r>
          </a:p>
        </p:txBody>
      </p:sp>
    </p:spTree>
    <p:extLst>
      <p:ext uri="{BB962C8B-B14F-4D97-AF65-F5344CB8AC3E}">
        <p14:creationId xmlns:p14="http://schemas.microsoft.com/office/powerpoint/2010/main" val="9265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4CC6D03-75F7-39E2-3498-B06216D9BB42}"/>
              </a:ext>
            </a:extLst>
          </p:cNvPr>
          <p:cNvSpPr/>
          <p:nvPr/>
        </p:nvSpPr>
        <p:spPr>
          <a:xfrm>
            <a:off x="9278255" y="5787572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6A9AF-629D-9C92-5E46-EE3F3CCF3B1A}"/>
              </a:ext>
            </a:extLst>
          </p:cNvPr>
          <p:cNvSpPr/>
          <p:nvPr/>
        </p:nvSpPr>
        <p:spPr>
          <a:xfrm>
            <a:off x="493486" y="5787572"/>
            <a:ext cx="2656114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78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Initializing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the Session Middleware.</a:t>
            </a:r>
          </a:p>
          <a:p>
            <a:pPr marL="514350" indent="-514350">
              <a:buAutoNum type="arabicParenR"/>
            </a:pPr>
            <a:r>
              <a:rPr lang="en-US" dirty="0"/>
              <a:t>Using MongoDB to store Sessions. Connect-</a:t>
            </a:r>
            <a:r>
              <a:rPr lang="en-US" dirty="0" err="1"/>
              <a:t>mongodb</a:t>
            </a:r>
            <a:r>
              <a:rPr lang="en-US" dirty="0"/>
              <a:t>-session.</a:t>
            </a:r>
          </a:p>
          <a:p>
            <a:pPr marL="514350" indent="-514350">
              <a:buAutoNum type="arabicParenR"/>
            </a:pPr>
            <a:r>
              <a:rPr lang="en-US" dirty="0"/>
              <a:t>Deleting a Cookie.</a:t>
            </a:r>
          </a:p>
          <a:p>
            <a:pPr marL="514350" indent="-514350">
              <a:buAutoNum type="arabicParenR"/>
            </a:pPr>
            <a:r>
              <a:rPr lang="en-US" dirty="0" err="1"/>
              <a:t>Order,cart</a:t>
            </a:r>
            <a:r>
              <a:rPr lang="en-US" dirty="0"/>
              <a:t> in Auth.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3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2A57-5D7A-ED41-26BE-4F40969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54600-FD6C-06D0-E1E8-D140449B58FE}"/>
              </a:ext>
            </a:extLst>
          </p:cNvPr>
          <p:cNvSpPr txBox="1"/>
          <p:nvPr/>
        </p:nvSpPr>
        <p:spPr>
          <a:xfrm>
            <a:off x="1364343" y="1944914"/>
            <a:ext cx="9912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storing data on the client (browser)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store sensitive data here! It can be viewed +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Cookies can be configured to expire when the browser is closed or certain age/expiry date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together with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1F5F9-18CD-45D8-7FF7-3C0D53F4A0AD}"/>
              </a:ext>
            </a:extLst>
          </p:cNvPr>
          <p:cNvSpPr txBox="1"/>
          <p:nvPr/>
        </p:nvSpPr>
        <p:spPr>
          <a:xfrm>
            <a:off x="1494971" y="3860800"/>
            <a:ext cx="713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on the server, NOT on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for </a:t>
            </a:r>
            <a:r>
              <a:rPr lang="en-US" dirty="0" err="1"/>
              <a:t>storeing</a:t>
            </a:r>
            <a:r>
              <a:rPr lang="en-US" dirty="0"/>
              <a:t> sensitive data that should survive across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store ANYTHING in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storing user data/authentication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via Cookie (don’t mistake this with the term “Session Cookie)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different storages for saving 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319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CEA4DE-A4D9-3DEF-233C-30427BF59BD2}"/>
              </a:ext>
            </a:extLst>
          </p:cNvPr>
          <p:cNvSpPr/>
          <p:nvPr/>
        </p:nvSpPr>
        <p:spPr>
          <a:xfrm>
            <a:off x="5364844" y="3323772"/>
            <a:ext cx="6571344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0A14-B79D-8F7C-DC90-32C9A0642583}"/>
              </a:ext>
            </a:extLst>
          </p:cNvPr>
          <p:cNvSpPr/>
          <p:nvPr/>
        </p:nvSpPr>
        <p:spPr>
          <a:xfrm>
            <a:off x="838200" y="3272974"/>
            <a:ext cx="2917372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D781-EEF8-D174-2A7A-24A7FCC9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38371" cy="883104"/>
          </a:xfrm>
        </p:spPr>
        <p:txBody>
          <a:bodyPr>
            <a:normAutofit/>
          </a:bodyPr>
          <a:lstStyle/>
          <a:p>
            <a:r>
              <a:rPr lang="en-US" sz="4000" dirty="0"/>
              <a:t>What is “Authentication”?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EBDEC-AA1D-37A2-2047-6BC1498D94C7}"/>
              </a:ext>
            </a:extLst>
          </p:cNvPr>
          <p:cNvSpPr/>
          <p:nvPr/>
        </p:nvSpPr>
        <p:spPr>
          <a:xfrm>
            <a:off x="3614057" y="1505860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E3AA7-E750-7AE6-64A6-E6168A8A4E25}"/>
              </a:ext>
            </a:extLst>
          </p:cNvPr>
          <p:cNvSpPr/>
          <p:nvPr/>
        </p:nvSpPr>
        <p:spPr>
          <a:xfrm>
            <a:off x="1052286" y="3755575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CC83-04A0-0119-E2EE-C0A5C584E641}"/>
              </a:ext>
            </a:extLst>
          </p:cNvPr>
          <p:cNvSpPr/>
          <p:nvPr/>
        </p:nvSpPr>
        <p:spPr>
          <a:xfrm>
            <a:off x="5473703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&amp; Manage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27827-675B-1A5E-B067-16099BFE9788}"/>
              </a:ext>
            </a:extLst>
          </p:cNvPr>
          <p:cNvSpPr/>
          <p:nvPr/>
        </p:nvSpPr>
        <p:spPr>
          <a:xfrm>
            <a:off x="8652332" y="3780973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BD655-DEDC-A7E2-6CBB-C85158E52F5F}"/>
              </a:ext>
            </a:extLst>
          </p:cNvPr>
          <p:cNvSpPr/>
          <p:nvPr/>
        </p:nvSpPr>
        <p:spPr>
          <a:xfrm>
            <a:off x="4063999" y="5119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37E98-B9BD-EB2B-2041-722F5BEC2722}"/>
              </a:ext>
            </a:extLst>
          </p:cNvPr>
          <p:cNvSpPr/>
          <p:nvPr/>
        </p:nvSpPr>
        <p:spPr>
          <a:xfrm>
            <a:off x="4063999" y="5881916"/>
            <a:ext cx="24819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2A1AB6-FCD5-2C3C-B383-8BC99F6B011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997201" y="1415145"/>
            <a:ext cx="1157515" cy="2558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EA2901-BD1C-5C40-E417-9DFE448800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148616" y="821871"/>
            <a:ext cx="1208313" cy="3795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E0BB02-220A-B4A9-3D59-90414BB4F7F6}"/>
              </a:ext>
            </a:extLst>
          </p:cNvPr>
          <p:cNvSpPr txBox="1"/>
          <p:nvPr/>
        </p:nvSpPr>
        <p:spPr>
          <a:xfrm>
            <a:off x="1277257" y="2915195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anyone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275E3-1ACE-6E35-3EBA-CF49F6CFE3EC}"/>
              </a:ext>
            </a:extLst>
          </p:cNvPr>
          <p:cNvSpPr txBox="1"/>
          <p:nvPr/>
        </p:nvSpPr>
        <p:spPr>
          <a:xfrm>
            <a:off x="5856516" y="2866962"/>
            <a:ext cx="328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available to logged-in users</a:t>
            </a:r>
          </a:p>
        </p:txBody>
      </p:sp>
    </p:spTree>
    <p:extLst>
      <p:ext uri="{BB962C8B-B14F-4D97-AF65-F5344CB8AC3E}">
        <p14:creationId xmlns:p14="http://schemas.microsoft.com/office/powerpoint/2010/main" val="61618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Implementing an Authentication Flow.</a:t>
            </a:r>
          </a:p>
          <a:p>
            <a:pPr marL="514350" indent="-514350">
              <a:buAutoNum type="arabicParenR"/>
            </a:pPr>
            <a:r>
              <a:rPr lang="en-US" dirty="0"/>
              <a:t>Encrypting Password</a:t>
            </a:r>
          </a:p>
          <a:p>
            <a:pPr marL="514350" indent="-514350">
              <a:buAutoNum type="arabicParenR"/>
            </a:pPr>
            <a:r>
              <a:rPr lang="en-US" dirty="0"/>
              <a:t>Working on Route Protection</a:t>
            </a:r>
          </a:p>
          <a:p>
            <a:pPr marL="514350" indent="-514350">
              <a:buAutoNum type="arabicParenR"/>
            </a:pPr>
            <a:r>
              <a:rPr lang="en-US" dirty="0"/>
              <a:t>Using middleware to protect routes</a:t>
            </a:r>
          </a:p>
          <a:p>
            <a:pPr marL="514350" indent="-514350">
              <a:buAutoNum type="arabicParenR"/>
            </a:pPr>
            <a:r>
              <a:rPr lang="en-US" dirty="0"/>
              <a:t>Adding CSRF Protection</a:t>
            </a:r>
          </a:p>
          <a:p>
            <a:pPr marL="514350" indent="-514350">
              <a:buAutoNum type="arabicParenR"/>
            </a:pPr>
            <a:r>
              <a:rPr lang="en-US" dirty="0"/>
              <a:t>User feedback message.</a:t>
            </a:r>
          </a:p>
          <a:p>
            <a:pPr marL="514350" indent="-514350">
              <a:buAutoNum type="arabicParenR"/>
            </a:pPr>
            <a:r>
              <a:rPr lang="en-US" dirty="0"/>
              <a:t>Adding additional flash message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AE6-0836-3775-DA8F-1450CF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EC8-DE42-F5AB-3AB6-99E80DBF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86" y="1223056"/>
            <a:ext cx="4535714" cy="46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Cross-Site Request Forgery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C202A-432D-60DE-8CCC-7ACFA08DE002}"/>
              </a:ext>
            </a:extLst>
          </p:cNvPr>
          <p:cNvSpPr/>
          <p:nvPr/>
        </p:nvSpPr>
        <p:spPr>
          <a:xfrm>
            <a:off x="4100286" y="181428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BDB8D-8EC7-238B-F358-F2FB98AC992D}"/>
              </a:ext>
            </a:extLst>
          </p:cNvPr>
          <p:cNvSpPr/>
          <p:nvPr/>
        </p:nvSpPr>
        <p:spPr>
          <a:xfrm>
            <a:off x="4100286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2A-0FDF-6AAA-006A-5793F9E46D16}"/>
              </a:ext>
            </a:extLst>
          </p:cNvPr>
          <p:cNvSpPr/>
          <p:nvPr/>
        </p:nvSpPr>
        <p:spPr>
          <a:xfrm>
            <a:off x="7496629" y="2825293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5E6C9-AFE1-4FAB-482C-1B8BB801DAD0}"/>
              </a:ext>
            </a:extLst>
          </p:cNvPr>
          <p:cNvSpPr/>
          <p:nvPr/>
        </p:nvSpPr>
        <p:spPr>
          <a:xfrm>
            <a:off x="4172857" y="5267777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E5FC5-DF4A-70C7-568F-2539214CF0B7}"/>
              </a:ext>
            </a:extLst>
          </p:cNvPr>
          <p:cNvSpPr/>
          <p:nvPr/>
        </p:nvSpPr>
        <p:spPr>
          <a:xfrm>
            <a:off x="4172857" y="6002110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C59F5-A7B3-2FED-DFDB-A39D6EFAC9BC}"/>
              </a:ext>
            </a:extLst>
          </p:cNvPr>
          <p:cNvSpPr/>
          <p:nvPr/>
        </p:nvSpPr>
        <p:spPr>
          <a:xfrm>
            <a:off x="7496629" y="5267776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D09EC-4BAC-3E25-DA71-A3F2342B6A1D}"/>
              </a:ext>
            </a:extLst>
          </p:cNvPr>
          <p:cNvSpPr/>
          <p:nvPr/>
        </p:nvSpPr>
        <p:spPr>
          <a:xfrm>
            <a:off x="4100285" y="3904343"/>
            <a:ext cx="5014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3E79A-6CBE-CF71-D4B2-9A589522A240}"/>
              </a:ext>
            </a:extLst>
          </p:cNvPr>
          <p:cNvSpPr/>
          <p:nvPr/>
        </p:nvSpPr>
        <p:spPr>
          <a:xfrm>
            <a:off x="703943" y="2875524"/>
            <a:ext cx="2576285" cy="73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FC3B8D-199A-A24A-1305-FE8CD6266389}"/>
              </a:ext>
            </a:extLst>
          </p:cNvPr>
          <p:cNvSpPr/>
          <p:nvPr/>
        </p:nvSpPr>
        <p:spPr>
          <a:xfrm>
            <a:off x="772886" y="3880300"/>
            <a:ext cx="2725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Request</a:t>
            </a:r>
          </a:p>
          <a:p>
            <a:pPr algn="ctr"/>
            <a:r>
              <a:rPr lang="en-US" dirty="0"/>
              <a:t>(e.g. send money to C)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261322A-69B4-FE63-BE6A-BFF619760A6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250092" y="2686956"/>
            <a:ext cx="2766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49413-D8DF-4857-76E3-5A4460D957D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25670" y="3122384"/>
            <a:ext cx="344717" cy="1219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CE88E2-1282-4A9D-4DEB-243EEDE527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5809797" y="4469946"/>
            <a:ext cx="449034" cy="1146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D7D01F-830E-D4AF-7090-DCDB4C7F041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749142" y="5634943"/>
            <a:ext cx="7474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3DC1C6-71D8-EE65-561B-474E9165E0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76571" y="3192460"/>
            <a:ext cx="8200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4CB494-A130-2ED3-0834-B1C40079E624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992086" y="2181452"/>
            <a:ext cx="2108200" cy="69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A8ACE0-EF94-C267-7A84-8FDE9D918B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1928529" y="3673413"/>
            <a:ext cx="270443" cy="14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BA00D1-60B0-EE2C-916A-8FF7C889FF7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16200000" flipH="1">
            <a:off x="3561669" y="3368445"/>
            <a:ext cx="473077" cy="332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E378-A0D0-6084-5D9C-FF24D1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9571" cy="1325563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18AA-7962-15C6-04D7-F2EDA86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 means that not every visitor of the page can view and interact with everything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We can protect routes by checking the (session-controlled)login status right before we access a controller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3DBC5-05EC-B92A-3BA2-1BFEDE1C81B2}"/>
              </a:ext>
            </a:extLst>
          </p:cNvPr>
          <p:cNvSpPr txBox="1">
            <a:spLocks/>
          </p:cNvSpPr>
          <p:nvPr/>
        </p:nvSpPr>
        <p:spPr>
          <a:xfrm>
            <a:off x="7456714" y="365124"/>
            <a:ext cx="4009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&amp; 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F1FBD-5D42-8F41-3209-C065D235BA5C}"/>
              </a:ext>
            </a:extLst>
          </p:cNvPr>
          <p:cNvSpPr txBox="1">
            <a:spLocks/>
          </p:cNvSpPr>
          <p:nvPr/>
        </p:nvSpPr>
        <p:spPr>
          <a:xfrm>
            <a:off x="6542314" y="16906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we should therefore include CSRF protection in ANY application we build.</a:t>
            </a:r>
          </a:p>
          <a:p>
            <a:r>
              <a:rPr lang="en-US" dirty="0"/>
              <a:t>For a better user experience, we can flash data/ messages into the session which we can display in our views.</a:t>
            </a:r>
          </a:p>
        </p:txBody>
      </p:sp>
    </p:spTree>
    <p:extLst>
      <p:ext uri="{BB962C8B-B14F-4D97-AF65-F5344CB8AC3E}">
        <p14:creationId xmlns:p14="http://schemas.microsoft.com/office/powerpoint/2010/main" val="161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746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What’s a Cookie?</vt:lpstr>
      <vt:lpstr>PowerPoint Presentation</vt:lpstr>
      <vt:lpstr>What’s a Session?</vt:lpstr>
      <vt:lpstr>PowerPoint Presentation</vt:lpstr>
      <vt:lpstr>Module Summary</vt:lpstr>
      <vt:lpstr>What is “Authentication”?</vt:lpstr>
      <vt:lpstr>PowerPoint Presentation</vt:lpstr>
      <vt:lpstr>CSRF Attacks</vt:lpstr>
      <vt:lpstr>Authentication</vt:lpstr>
      <vt:lpstr>Sending Mails</vt:lpstr>
      <vt:lpstr>PowerPoint Presentation</vt:lpstr>
      <vt:lpstr>Password Resetting</vt:lpstr>
      <vt:lpstr>Forms, User Input &amp; Validation</vt:lpstr>
      <vt:lpstr>PowerPoint Presentation</vt:lpstr>
      <vt:lpstr>PowerPoint Presentation</vt:lpstr>
      <vt:lpstr>PowerPoint Presentation</vt:lpstr>
      <vt:lpstr>PowerPoint Presentation</vt:lpstr>
      <vt:lpstr>Error Handling</vt:lpstr>
      <vt:lpstr>Working with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9</cp:revision>
  <dcterms:created xsi:type="dcterms:W3CDTF">2023-01-20T15:11:23Z</dcterms:created>
  <dcterms:modified xsi:type="dcterms:W3CDTF">2023-02-06T16:20:45Z</dcterms:modified>
</cp:coreProperties>
</file>