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9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6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4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0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5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3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1421508-5F9E-49D3-AB6E-1957552F387B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60B3BF8-42EC-442C-8A1B-46F6EB6A1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1BD6F-3F2E-77B1-9FEC-12FF911E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555" y="1992791"/>
            <a:ext cx="4972511" cy="3106732"/>
          </a:xfrm>
        </p:spPr>
        <p:txBody>
          <a:bodyPr anchor="b">
            <a:normAutofit fontScale="90000"/>
          </a:bodyPr>
          <a:lstStyle/>
          <a:p>
            <a:r>
              <a:rPr lang="en-IN" sz="6700" b="1" i="0" dirty="0">
                <a:solidFill>
                  <a:schemeClr val="tx1"/>
                </a:solidFill>
                <a:effectLst/>
                <a:latin typeface="Nunito" pitchFamily="2" charset="0"/>
              </a:rPr>
              <a:t>Instagram User Analytics</a:t>
            </a:r>
            <a:br>
              <a:rPr lang="en-IN" sz="6100" b="1" i="0" dirty="0">
                <a:solidFill>
                  <a:schemeClr val="tx1"/>
                </a:solidFill>
                <a:effectLst/>
                <a:latin typeface="Nunito" pitchFamily="2" charset="0"/>
              </a:rPr>
            </a:br>
            <a:endParaRPr lang="en-IN" sz="61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30E39A-2F38-C78F-A437-89F1A897A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A4EF-4149-AF18-367F-5B5631B4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Insights-investor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B4BD-4EDB-D609-C495-D3B12827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08313"/>
            <a:ext cx="10058400" cy="467801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3500" b="1" dirty="0"/>
              <a:t>User Engagement</a:t>
            </a:r>
          </a:p>
          <a:p>
            <a:pPr marL="0" indent="0">
              <a:buNone/>
            </a:pPr>
            <a:r>
              <a:rPr lang="en-IN" sz="2400" dirty="0"/>
              <a:t>The user engagement is gauged via Analysing average posts per user and Ratio of total photos to total users</a:t>
            </a:r>
          </a:p>
          <a:p>
            <a:pPr marL="0" indent="0">
              <a:buNone/>
            </a:pPr>
            <a:r>
              <a:rPr lang="en-IN" sz="2400" dirty="0"/>
              <a:t>Which are shown in the table</a:t>
            </a:r>
          </a:p>
          <a:p>
            <a:pPr marL="0" indent="0">
              <a:buNone/>
            </a:pPr>
            <a:r>
              <a:rPr lang="en-IN" sz="2400" dirty="0"/>
              <a:t>The data shows that </a:t>
            </a:r>
          </a:p>
          <a:p>
            <a:pPr marL="0" indent="0">
              <a:buNone/>
            </a:pPr>
            <a:r>
              <a:rPr lang="en-IN" sz="2400" dirty="0"/>
              <a:t>Though Average </a:t>
            </a:r>
          </a:p>
          <a:p>
            <a:pPr marL="0" indent="0">
              <a:buNone/>
            </a:pPr>
            <a:r>
              <a:rPr lang="en-IN" sz="2400" dirty="0"/>
              <a:t>user post more than 3 photos , not all users are posting implying a need to address the inactivity of some users.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30E1CA-E136-C9E2-D37B-B876AE04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95722"/>
              </p:ext>
            </p:extLst>
          </p:nvPr>
        </p:nvGraphicFramePr>
        <p:xfrm>
          <a:off x="4691270" y="3684104"/>
          <a:ext cx="7394714" cy="90174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935895">
                  <a:extLst>
                    <a:ext uri="{9D8B030D-6E8A-4147-A177-3AD203B41FA5}">
                      <a16:colId xmlns:a16="http://schemas.microsoft.com/office/drawing/2014/main" val="3139338470"/>
                    </a:ext>
                  </a:extLst>
                </a:gridCol>
                <a:gridCol w="3458819">
                  <a:extLst>
                    <a:ext uri="{9D8B030D-6E8A-4147-A177-3AD203B41FA5}">
                      <a16:colId xmlns:a16="http://schemas.microsoft.com/office/drawing/2014/main" val="2454828274"/>
                    </a:ext>
                  </a:extLst>
                </a:gridCol>
              </a:tblGrid>
              <a:tr h="6210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Number of posts per User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Ratio of Total Posts to Total Users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5997641"/>
                  </a:ext>
                </a:extLst>
              </a:tr>
              <a:tr h="23355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3.4730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2.5700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2167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D5326D-AD57-F50C-2C45-90A377EB0894}"/>
              </a:ext>
            </a:extLst>
          </p:cNvPr>
          <p:cNvSpPr txBox="1"/>
          <p:nvPr/>
        </p:nvSpPr>
        <p:spPr>
          <a:xfrm>
            <a:off x="0" y="551290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(SELECT COUNT(ID) FROM PHOTOS)/ (SELECT COUNT(DISTINCT USER_ID) FROM PHOTOS) AS</a:t>
            </a:r>
          </a:p>
          <a:p>
            <a:r>
              <a:rPr lang="en-US" dirty="0"/>
              <a:t> </a:t>
            </a:r>
            <a:r>
              <a:rPr lang="en-US" dirty="0" err="1"/>
              <a:t>Average_Number_of</a:t>
            </a:r>
            <a:r>
              <a:rPr lang="en-US" dirty="0"/>
              <a:t> </a:t>
            </a:r>
            <a:r>
              <a:rPr lang="en-US" dirty="0" err="1"/>
              <a:t>posts_per_User</a:t>
            </a:r>
            <a:r>
              <a:rPr lang="en-US" dirty="0"/>
              <a:t>,</a:t>
            </a:r>
          </a:p>
          <a:p>
            <a:r>
              <a:rPr lang="en-US" dirty="0"/>
              <a:t>(SELECT COUNT(ID) FROM PHOTOS)/ (SELECT COUNT(ID) FROM USERS) AS  </a:t>
            </a:r>
          </a:p>
          <a:p>
            <a:r>
              <a:rPr lang="en-US" dirty="0" err="1"/>
              <a:t>Ratio_of_Total_Posts_to_Total_Users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1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23A-2064-51E7-4E63-6DBEDE7A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IN" sz="4400"/>
              <a:t>Insights-Investor metric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F81B-4346-F4DB-3952-768B544F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/>
              <a:t>2. Bots and Fake Accounts</a:t>
            </a:r>
          </a:p>
          <a:p>
            <a:pPr marL="0" indent="0">
              <a:buNone/>
            </a:pPr>
            <a:r>
              <a:rPr lang="en-IN" sz="1800"/>
              <a:t>Bots are identified by finding those</a:t>
            </a:r>
          </a:p>
          <a:p>
            <a:pPr marL="0" indent="0">
              <a:buNone/>
            </a:pPr>
            <a:r>
              <a:rPr lang="en-IN" sz="1800"/>
              <a:t>Accounts which has liked every single</a:t>
            </a:r>
          </a:p>
          <a:p>
            <a:pPr marL="0" indent="0">
              <a:buNone/>
            </a:pPr>
            <a:r>
              <a:rPr lang="en-IN" sz="1800"/>
              <a:t>Photo, shown in the table</a:t>
            </a:r>
          </a:p>
          <a:p>
            <a:pPr marL="0" indent="0">
              <a:buNone/>
            </a:pPr>
            <a:r>
              <a:rPr lang="en-IN" sz="1800"/>
              <a:t>These accounts are 13% of the total </a:t>
            </a:r>
          </a:p>
          <a:p>
            <a:pPr marL="0" indent="0">
              <a:buNone/>
            </a:pPr>
            <a:r>
              <a:rPr lang="en-IN" sz="1800"/>
              <a:t>Accounts and all these accounts are those </a:t>
            </a:r>
          </a:p>
          <a:p>
            <a:pPr marL="0" indent="0">
              <a:buNone/>
            </a:pPr>
            <a:r>
              <a:rPr lang="en-IN" sz="1800"/>
              <a:t>Accounts who have not posted a single </a:t>
            </a:r>
          </a:p>
          <a:p>
            <a:pPr marL="0" indent="0">
              <a:buNone/>
            </a:pPr>
            <a:r>
              <a:rPr lang="en-IN" sz="1800"/>
              <a:t>Photo.</a:t>
            </a:r>
          </a:p>
          <a:p>
            <a:pPr marL="0" indent="0">
              <a:buNone/>
            </a:pPr>
            <a:endParaRPr lang="en-IN" sz="1800"/>
          </a:p>
          <a:p>
            <a:pPr marL="0" indent="0">
              <a:buNone/>
            </a:pPr>
            <a:endParaRPr lang="en-IN" sz="18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30BC7-6B80-49D7-44B4-41FFFC4C9EFF}"/>
              </a:ext>
            </a:extLst>
          </p:cNvPr>
          <p:cNvSpPr txBox="1"/>
          <p:nvPr/>
        </p:nvSpPr>
        <p:spPr>
          <a:xfrm rot="10800000" flipH="1" flipV="1">
            <a:off x="-1" y="5704771"/>
            <a:ext cx="546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/>
              <a:t>(query on next slide)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4A2A5-7C64-D0AD-9D99-15938AF06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44025"/>
              </p:ext>
            </p:extLst>
          </p:nvPr>
        </p:nvGraphicFramePr>
        <p:xfrm>
          <a:off x="7271151" y="1048061"/>
          <a:ext cx="4218485" cy="32120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4539">
                  <a:extLst>
                    <a:ext uri="{9D8B030D-6E8A-4147-A177-3AD203B41FA5}">
                      <a16:colId xmlns:a16="http://schemas.microsoft.com/office/drawing/2014/main" val="4287287723"/>
                    </a:ext>
                  </a:extLst>
                </a:gridCol>
                <a:gridCol w="1420492">
                  <a:extLst>
                    <a:ext uri="{9D8B030D-6E8A-4147-A177-3AD203B41FA5}">
                      <a16:colId xmlns:a16="http://schemas.microsoft.com/office/drawing/2014/main" val="3796093907"/>
                    </a:ext>
                  </a:extLst>
                </a:gridCol>
                <a:gridCol w="1401825">
                  <a:extLst>
                    <a:ext uri="{9D8B030D-6E8A-4147-A177-3AD203B41FA5}">
                      <a16:colId xmlns:a16="http://schemas.microsoft.com/office/drawing/2014/main" val="2106685957"/>
                    </a:ext>
                  </a:extLst>
                </a:gridCol>
                <a:gridCol w="721629">
                  <a:extLst>
                    <a:ext uri="{9D8B030D-6E8A-4147-A177-3AD203B41FA5}">
                      <a16:colId xmlns:a16="http://schemas.microsoft.com/office/drawing/2014/main" val="2506000311"/>
                    </a:ext>
                  </a:extLst>
                </a:gridCol>
              </a:tblGrid>
              <a:tr h="405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USERNAME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NUM LIKED_PHOTOS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TOTAL_</a:t>
                      </a:r>
                    </a:p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PHOTOS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2029945351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Aniya_Hackett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3713073758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Jaclyn81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2029494119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Rocio33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2705399853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Maxwell.Halvorson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3842046551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Ollie_Ledner37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1018225308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Mckenna17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1540530138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Duane60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2206498527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Julien_Schmidt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4115037179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Mike.Auer39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2854201625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Nia_Haag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4045240640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Leslie67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2692493532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Janelle.Nikolaus81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3730822619"/>
                  </a:ext>
                </a:extLst>
              </a:tr>
              <a:tr h="2159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Bethany20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39" marR="3839" marT="3839" marB="0" anchor="b"/>
                </a:tc>
                <a:extLst>
                  <a:ext uri="{0D108BD9-81ED-4DB2-BD59-A6C34878D82A}">
                    <a16:rowId xmlns:a16="http://schemas.microsoft.com/office/drawing/2014/main" val="24507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6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B4CCB-B900-6E7B-A681-2B807463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Insights-investor metric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6DB20B6-3040-7DCF-3421-8BDB9212F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5" r="35758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6598-61FC-A6CA-0157-587034BE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/>
              <a:t>SELECT     </a:t>
            </a:r>
          </a:p>
          <a:p>
            <a:pPr marL="0" indent="0">
              <a:buNone/>
            </a:pPr>
            <a:r>
              <a:rPr lang="en-IN" sz="1400"/>
              <a:t>USER_ID,    </a:t>
            </a:r>
          </a:p>
          <a:p>
            <a:pPr marL="0" indent="0">
              <a:buNone/>
            </a:pPr>
            <a:r>
              <a:rPr lang="en-IN" sz="1400"/>
              <a:t>USERNAME,    </a:t>
            </a:r>
          </a:p>
          <a:p>
            <a:pPr marL="0" indent="0">
              <a:buNone/>
            </a:pPr>
            <a:r>
              <a:rPr lang="en-IN" sz="1400"/>
              <a:t>COUNT(PHOTO_ID) AS NUM_LIKED_PHOTOS,    </a:t>
            </a:r>
          </a:p>
          <a:p>
            <a:pPr marL="0" indent="0">
              <a:buNone/>
            </a:pPr>
            <a:r>
              <a:rPr lang="en-IN" sz="1400"/>
              <a:t>P.TOTAL_PHOTOS AS TOTAL_PHOTOS</a:t>
            </a:r>
          </a:p>
          <a:p>
            <a:pPr marL="0" indent="0">
              <a:buNone/>
            </a:pPr>
            <a:r>
              <a:rPr lang="en-IN" sz="1400"/>
              <a:t>FROM    LIKES L        INNER JOIN    USERS U ON L.USER_ID = U.ID        </a:t>
            </a:r>
          </a:p>
          <a:p>
            <a:pPr marL="0" indent="0">
              <a:buNone/>
            </a:pPr>
            <a:r>
              <a:rPr lang="en-IN" sz="1400"/>
              <a:t>CROSS JOIN    </a:t>
            </a:r>
          </a:p>
          <a:p>
            <a:pPr marL="0" indent="0">
              <a:buNone/>
            </a:pPr>
            <a:r>
              <a:rPr lang="en-IN" sz="1400"/>
              <a:t>(SELECT         COUNT(DISTINCT id) AS TOTAL_PHOTOS    FROM        photos) p</a:t>
            </a:r>
          </a:p>
          <a:p>
            <a:pPr marL="0" indent="0">
              <a:buNone/>
            </a:pPr>
            <a:r>
              <a:rPr lang="en-IN" sz="1400"/>
              <a:t>GROUP BY USER_ID</a:t>
            </a:r>
          </a:p>
          <a:p>
            <a:pPr marL="0" indent="0">
              <a:buNone/>
            </a:pPr>
            <a:r>
              <a:rPr lang="en-IN" sz="1400"/>
              <a:t>HAVING COUNT(PHOTO_ID) = (SELECT         COUNT(ID)    FROM        PHOTOS);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42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F4877-7906-B30B-07AA-BBEDA5AF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IN" sz="480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C3B1-518A-5313-FCEC-5019EDB3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IN" sz="1800"/>
              <a:t>By this Project, I was able to reinforce the learnt query syntax and uses.</a:t>
            </a:r>
          </a:p>
          <a:p>
            <a:r>
              <a:rPr lang="en-IN" sz="1800"/>
              <a:t>The Project also reflects that there can be scenarios why it is essential to keep on increasing one’s knowledge as seen in the case day name question.</a:t>
            </a:r>
          </a:p>
          <a:p>
            <a:r>
              <a:rPr lang="en-IN" sz="1800"/>
              <a:t>Moreover, the most important learning was that I was able to develop my own modus operandi of solving the queries asked via SQL queries.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B5DDB3F-1F8F-B0D8-4AFD-6755A4FE2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26" r="14246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0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A3E6-5231-BAE0-20F8-DA5B98A6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800"/>
              <a:t>Project description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9CE1114-CC90-657E-81A9-9FBDE988E5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94" r="7036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3F63-EAED-1709-ACD7-EC489F91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IN" sz="1800" dirty="0"/>
              <a:t>The given Project requires a user analysis of Instagram users where insights are required for the Marketing Team with respect to Most Loyal Users ; Inactive Users ; Most liked picture ; Hashtag researching and for Launching an AD Campaign. Insights are also required on User Engagement and on Bots and Fake Accounts for the Investors.</a:t>
            </a:r>
          </a:p>
          <a:p>
            <a:r>
              <a:rPr lang="en-IN" sz="1800" dirty="0"/>
              <a:t>The above information will be extracted from the given database with the help of SQL queries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8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33E0A-A297-176D-5DED-9E23A495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IN" sz="4800"/>
              <a:t>approach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4AFD9A-11C6-8808-BEBF-2C133614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IN" sz="1800"/>
              <a:t>An approach of extracting entire required information from the given database using SQL queries was adopted.</a:t>
            </a:r>
          </a:p>
          <a:p>
            <a:r>
              <a:rPr lang="en-IN" sz="1800"/>
              <a:t>This approach was executed using MySQL software.</a:t>
            </a:r>
          </a:p>
          <a:p>
            <a:r>
              <a:rPr lang="en-IN" sz="1800"/>
              <a:t>Above approach resulted in direct insights on the questions asked without discomfort.</a:t>
            </a:r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5244FB2-741C-4C39-5F00-3376C5F73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68" r="2" b="2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72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A45CE-9AA2-548F-2988-26890044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IN" sz="4800"/>
              <a:t>Tech-stack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BC73-B5B8-7076-80BC-F3A40257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IN" sz="1800"/>
              <a:t>MySQL  was used to run SQL queries </a:t>
            </a:r>
          </a:p>
          <a:p>
            <a:r>
              <a:rPr lang="en-IN" sz="1800"/>
              <a:t>The reason I chose this language is because I have prior experience from my college and my higher secondary education</a:t>
            </a:r>
          </a:p>
        </p:txBody>
      </p:sp>
      <p:pic>
        <p:nvPicPr>
          <p:cNvPr id="15" name="Picture 4" descr="Abstract blurred public library with bookshelves">
            <a:extLst>
              <a:ext uri="{FF2B5EF4-FFF2-40B4-BE49-F238E27FC236}">
                <a16:creationId xmlns:a16="http://schemas.microsoft.com/office/drawing/2014/main" id="{0AA599FC-69BB-F83F-8653-8E63A52133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16" r="38556" b="-1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09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CE2D5-5B51-329B-85BD-153CD6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Insights-marketing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84C5-E0F1-73F4-F209-75193490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2210233"/>
            <a:ext cx="6572250" cy="2646824"/>
          </a:xfrm>
        </p:spPr>
        <p:txBody>
          <a:bodyPr/>
          <a:lstStyle/>
          <a:p>
            <a:pPr marL="297180" indent="-297180" defTabSz="594360">
              <a:spcBef>
                <a:spcPts val="780"/>
              </a:spcBef>
              <a:buFont typeface="Wingdings" pitchFamily="2" charset="2"/>
              <a:buAutoNum type="arabicPeriod"/>
            </a:pPr>
            <a:r>
              <a:rPr lang="en-IN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Rewarding Most Loyal Users</a:t>
            </a:r>
          </a:p>
          <a:p>
            <a:pPr marL="0" indent="0" defTabSz="594360">
              <a:spcBef>
                <a:spcPts val="780"/>
              </a:spcBef>
              <a:buNone/>
            </a:pPr>
            <a:r>
              <a:rPr lang="en-IN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5 oldest users</a:t>
            </a:r>
          </a:p>
          <a:p>
            <a:pPr marL="0" indent="0" defTabSz="594360">
              <a:spcBef>
                <a:spcPts val="780"/>
              </a:spcBef>
              <a:buNone/>
            </a:pPr>
            <a:r>
              <a:rPr lang="en-IN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Instagram according to the given</a:t>
            </a:r>
          </a:p>
          <a:p>
            <a:pPr marL="0" indent="0" defTabSz="594360">
              <a:spcBef>
                <a:spcPts val="780"/>
              </a:spcBef>
              <a:buNone/>
            </a:pPr>
            <a:r>
              <a:rPr lang="en-IN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AC88E5-429D-F440-B1AE-50DF793A5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46990"/>
              </p:ext>
            </p:extLst>
          </p:nvPr>
        </p:nvGraphicFramePr>
        <p:xfrm>
          <a:off x="3682562" y="2010469"/>
          <a:ext cx="4556811" cy="405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937">
                  <a:extLst>
                    <a:ext uri="{9D8B030D-6E8A-4147-A177-3AD203B41FA5}">
                      <a16:colId xmlns:a16="http://schemas.microsoft.com/office/drawing/2014/main" val="3056197009"/>
                    </a:ext>
                  </a:extLst>
                </a:gridCol>
                <a:gridCol w="1518937">
                  <a:extLst>
                    <a:ext uri="{9D8B030D-6E8A-4147-A177-3AD203B41FA5}">
                      <a16:colId xmlns:a16="http://schemas.microsoft.com/office/drawing/2014/main" val="822746948"/>
                    </a:ext>
                  </a:extLst>
                </a:gridCol>
                <a:gridCol w="1518937">
                  <a:extLst>
                    <a:ext uri="{9D8B030D-6E8A-4147-A177-3AD203B41FA5}">
                      <a16:colId xmlns:a16="http://schemas.microsoft.com/office/drawing/2014/main" val="1260373071"/>
                    </a:ext>
                  </a:extLst>
                </a:gridCol>
              </a:tblGrid>
              <a:tr h="46925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username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Created at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1680345117"/>
                  </a:ext>
                </a:extLst>
              </a:tr>
              <a:tr h="778196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80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Darby_Herzog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"2016-05-06 00:14:21"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806231067"/>
                  </a:ext>
                </a:extLst>
              </a:tr>
              <a:tr h="778196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 dirty="0">
                          <a:effectLst/>
                        </a:rPr>
                        <a:t>67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 dirty="0">
                          <a:effectLst/>
                        </a:rPr>
                        <a:t>Emilio_Bernier52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u="none" strike="noStrike" dirty="0">
                          <a:effectLst/>
                        </a:rPr>
                        <a:t>"2016-05-06 13:04:30"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2933152334"/>
                  </a:ext>
                </a:extLst>
              </a:tr>
              <a:tr h="62372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Elenor88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"2016-05-08 01:30:41"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267323443"/>
                  </a:ext>
                </a:extLst>
              </a:tr>
              <a:tr h="62372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Nicole71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>
                          <a:effectLst/>
                        </a:rPr>
                        <a:t>"2016-05-09 17:30:22"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2648102929"/>
                  </a:ext>
                </a:extLst>
              </a:tr>
              <a:tr h="778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Jordyn.Jacobson2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"2016-05-14 07:56:26"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1" marR="5851" marT="5851" marB="0" anchor="b"/>
                </a:tc>
                <a:extLst>
                  <a:ext uri="{0D108BD9-81ED-4DB2-BD59-A6C34878D82A}">
                    <a16:rowId xmlns:a16="http://schemas.microsoft.com/office/drawing/2014/main" val="29713961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4806BF-3581-B9ED-FC41-7F9D4196055B}"/>
              </a:ext>
            </a:extLst>
          </p:cNvPr>
          <p:cNvSpPr txBox="1"/>
          <p:nvPr/>
        </p:nvSpPr>
        <p:spPr>
          <a:xfrm>
            <a:off x="645559" y="3334047"/>
            <a:ext cx="2502477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718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   </a:t>
            </a:r>
          </a:p>
          <a:p>
            <a:pPr defTabSz="29718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</a:t>
            </a:r>
          </a:p>
          <a:p>
            <a:pPr defTabSz="29718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   </a:t>
            </a:r>
          </a:p>
          <a:p>
            <a:pPr defTabSz="29718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USERS</a:t>
            </a:r>
          </a:p>
          <a:p>
            <a:pPr defTabSz="29718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CREATED_AT</a:t>
            </a:r>
          </a:p>
          <a:p>
            <a:pPr defTabSz="29718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 5;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3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F687-B439-A284-2F7D-479BF2AB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04F0-028E-EA5A-8566-9E94671E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2. </a:t>
            </a:r>
            <a:r>
              <a:rPr lang="en-US" b="1" dirty="0"/>
              <a:t>Remind Inactive Users to Start Posting</a:t>
            </a:r>
          </a:p>
          <a:p>
            <a:pPr marL="0" indent="0">
              <a:buNone/>
            </a:pPr>
            <a:r>
              <a:rPr lang="en-IN" dirty="0"/>
              <a:t>The following are the users who have not posted</a:t>
            </a:r>
          </a:p>
          <a:p>
            <a:pPr marL="0" indent="0">
              <a:buNone/>
            </a:pPr>
            <a:r>
              <a:rPr lang="en-IN" dirty="0"/>
              <a:t>A single photo on Instagram. Total 26 accounts</a:t>
            </a:r>
          </a:p>
          <a:p>
            <a:pPr marL="0" indent="0">
              <a:buNone/>
            </a:pPr>
            <a:r>
              <a:rPr lang="en-IN" dirty="0"/>
              <a:t>Who have not posted </a:t>
            </a:r>
            <a:r>
              <a:rPr lang="en-IN" dirty="0" err="1"/>
              <a:t>i.e</a:t>
            </a:r>
            <a:r>
              <a:rPr lang="en-IN" dirty="0"/>
              <a:t>  26% accounts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3DC5F-C8D4-DCAF-4244-726467D06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50670"/>
              </p:ext>
            </p:extLst>
          </p:nvPr>
        </p:nvGraphicFramePr>
        <p:xfrm>
          <a:off x="6997148" y="0"/>
          <a:ext cx="4217769" cy="6858000"/>
        </p:xfrm>
        <a:graphic>
          <a:graphicData uri="http://schemas.openxmlformats.org/drawingml/2006/table">
            <a:tbl>
              <a:tblPr/>
              <a:tblGrid>
                <a:gridCol w="739196">
                  <a:extLst>
                    <a:ext uri="{9D8B030D-6E8A-4147-A177-3AD203B41FA5}">
                      <a16:colId xmlns:a16="http://schemas.microsoft.com/office/drawing/2014/main" val="4032235898"/>
                    </a:ext>
                  </a:extLst>
                </a:gridCol>
                <a:gridCol w="3478573">
                  <a:extLst>
                    <a:ext uri="{9D8B030D-6E8A-4147-A177-3AD203B41FA5}">
                      <a16:colId xmlns:a16="http://schemas.microsoft.com/office/drawing/2014/main" val="398669397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3005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Aniya_Hackett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3984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Kasandra_Homenick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421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Jaclyn81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795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Rocio33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750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Maxwell.Halvorson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0156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Tierra.Trantow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853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Pearl7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41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Ollie_Ledner37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0058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Mckenna17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55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David.Osinski47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086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Morgan.Kassulke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363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Linnea59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313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Duane60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4556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Julien_Schmidt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643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Mike.Auer39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8994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Franco_Keebler64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05964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Nia_Haag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688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Hulda.Macejkovic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89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Leslie67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793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Janelle.Nikolaus81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03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Darby_Herzog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0488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Esther.Zulauf61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2716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Bartholome.Bernhard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496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Jessyca_West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603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Esmeralda.Mraz57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308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Bethany20</a:t>
                      </a:r>
                    </a:p>
                  </a:txBody>
                  <a:tcPr marL="2512" marR="2512" marT="25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56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B4BC6D-E7EE-47BA-8164-6AFDDF7639C9}"/>
              </a:ext>
            </a:extLst>
          </p:cNvPr>
          <p:cNvSpPr txBox="1"/>
          <p:nvPr/>
        </p:nvSpPr>
        <p:spPr>
          <a:xfrm flipH="1">
            <a:off x="1569718" y="4065044"/>
            <a:ext cx="4217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    </a:t>
            </a:r>
          </a:p>
          <a:p>
            <a:r>
              <a:rPr lang="en-IN" dirty="0"/>
              <a:t>	U.ID, U.USERNAME</a:t>
            </a:r>
          </a:p>
          <a:p>
            <a:r>
              <a:rPr lang="en-IN" dirty="0"/>
              <a:t>FROM    </a:t>
            </a:r>
          </a:p>
          <a:p>
            <a:r>
              <a:rPr lang="en-IN" dirty="0"/>
              <a:t>	USERS U        </a:t>
            </a:r>
          </a:p>
          <a:p>
            <a:r>
              <a:rPr lang="en-IN" dirty="0"/>
              <a:t>	LEFT JOIN    </a:t>
            </a:r>
          </a:p>
          <a:p>
            <a:r>
              <a:rPr lang="en-IN" dirty="0"/>
              <a:t>	PHOTOS P     </a:t>
            </a:r>
          </a:p>
          <a:p>
            <a:r>
              <a:rPr lang="en-IN" dirty="0"/>
              <a:t>	ON P.USER_ID = U.ID </a:t>
            </a:r>
          </a:p>
          <a:p>
            <a:r>
              <a:rPr lang="en-IN" dirty="0"/>
              <a:t>WHERE P.ID IS NULL;</a:t>
            </a:r>
          </a:p>
        </p:txBody>
      </p:sp>
    </p:spTree>
    <p:extLst>
      <p:ext uri="{BB962C8B-B14F-4D97-AF65-F5344CB8AC3E}">
        <p14:creationId xmlns:p14="http://schemas.microsoft.com/office/powerpoint/2010/main" val="65289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D779-73AE-343B-709C-179F9834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Insights-marketing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2126-90C5-2774-1FB0-E8C2CE29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3. Declaring Contest Winners</a:t>
            </a:r>
          </a:p>
          <a:p>
            <a:pPr marL="0" indent="0">
              <a:buNone/>
            </a:pPr>
            <a:r>
              <a:rPr lang="en-IN" dirty="0"/>
              <a:t>The following ID had the most liked photo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9E9C76-7842-DA7C-11DC-B7DACCFCC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13283"/>
              </p:ext>
            </p:extLst>
          </p:nvPr>
        </p:nvGraphicFramePr>
        <p:xfrm>
          <a:off x="7675124" y="3073654"/>
          <a:ext cx="4377445" cy="1073150"/>
        </p:xfrm>
        <a:graphic>
          <a:graphicData uri="http://schemas.openxmlformats.org/drawingml/2006/table">
            <a:tbl>
              <a:tblPr bandRow="1" bandCol="1">
                <a:tableStyleId>{5A111915-BE36-4E01-A7E5-04B1672EAD32}</a:tableStyleId>
              </a:tblPr>
              <a:tblGrid>
                <a:gridCol w="776759">
                  <a:extLst>
                    <a:ext uri="{9D8B030D-6E8A-4147-A177-3AD203B41FA5}">
                      <a16:colId xmlns:a16="http://schemas.microsoft.com/office/drawing/2014/main" val="2141126322"/>
                    </a:ext>
                  </a:extLst>
                </a:gridCol>
                <a:gridCol w="1132474">
                  <a:extLst>
                    <a:ext uri="{9D8B030D-6E8A-4147-A177-3AD203B41FA5}">
                      <a16:colId xmlns:a16="http://schemas.microsoft.com/office/drawing/2014/main" val="4066536653"/>
                    </a:ext>
                  </a:extLst>
                </a:gridCol>
                <a:gridCol w="950988">
                  <a:extLst>
                    <a:ext uri="{9D8B030D-6E8A-4147-A177-3AD203B41FA5}">
                      <a16:colId xmlns:a16="http://schemas.microsoft.com/office/drawing/2014/main" val="3259403027"/>
                    </a:ext>
                  </a:extLst>
                </a:gridCol>
                <a:gridCol w="1517224">
                  <a:extLst>
                    <a:ext uri="{9D8B030D-6E8A-4147-A177-3AD203B41FA5}">
                      <a16:colId xmlns:a16="http://schemas.microsoft.com/office/drawing/2014/main" val="1772739147"/>
                    </a:ext>
                  </a:extLst>
                </a:gridCol>
              </a:tblGrid>
              <a:tr h="311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PHOTO_ID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LIKES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1020818"/>
                  </a:ext>
                </a:extLst>
              </a:tr>
              <a:tr h="5342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Zack_Kemmer93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550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D7C9B-EF11-3C73-2942-C33F25E74131}"/>
              </a:ext>
            </a:extLst>
          </p:cNvPr>
          <p:cNvSpPr txBox="1"/>
          <p:nvPr/>
        </p:nvSpPr>
        <p:spPr>
          <a:xfrm>
            <a:off x="223737" y="3269641"/>
            <a:ext cx="7675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   P.USER_ID,    U.USERNAME,    A.*</a:t>
            </a:r>
          </a:p>
          <a:p>
            <a:r>
              <a:rPr lang="en-IN" dirty="0"/>
              <a:t>FROM PHOTOS P INNER JOIN </a:t>
            </a:r>
          </a:p>
          <a:p>
            <a:r>
              <a:rPr lang="en-IN" dirty="0"/>
              <a:t>(SELECT     PHOTO_ID,    COUNT(USER_ID) AS LIKES FROM    LIKES </a:t>
            </a:r>
          </a:p>
          <a:p>
            <a:r>
              <a:rPr lang="en-IN" dirty="0"/>
              <a:t>GROUP BY PHOTO_ID </a:t>
            </a:r>
          </a:p>
          <a:p>
            <a:r>
              <a:rPr lang="en-IN" dirty="0"/>
              <a:t>ORDER BY COUNT(USER_ID) DESC LIMIT 1) A ON P.ID=A.PHOTO_ID</a:t>
            </a:r>
          </a:p>
          <a:p>
            <a:r>
              <a:rPr lang="en-IN" dirty="0"/>
              <a:t>INNER JOIN USERS U ON P.USER_ID=U.ID</a:t>
            </a:r>
          </a:p>
        </p:txBody>
      </p:sp>
    </p:spTree>
    <p:extLst>
      <p:ext uri="{BB962C8B-B14F-4D97-AF65-F5344CB8AC3E}">
        <p14:creationId xmlns:p14="http://schemas.microsoft.com/office/powerpoint/2010/main" val="23204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30E4-2FF3-6C75-FDFA-2DCFFB26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Insights-marketing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64F5-D79B-912B-E5F2-742B294D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3845"/>
            <a:ext cx="10058400" cy="3258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/>
              <a:t>4</a:t>
            </a:r>
            <a:r>
              <a:rPr lang="en-IN" sz="2800" b="1"/>
              <a:t>. Hashtag Researching</a:t>
            </a:r>
          </a:p>
          <a:p>
            <a:pPr marL="0" indent="0">
              <a:buNone/>
            </a:pPr>
            <a:r>
              <a:rPr lang="en-IN" sz="2800"/>
              <a:t>The following are the </a:t>
            </a:r>
          </a:p>
          <a:p>
            <a:pPr marL="0" indent="0">
              <a:buNone/>
            </a:pPr>
            <a:r>
              <a:rPr lang="en-IN" sz="2800"/>
              <a:t>most used </a:t>
            </a:r>
          </a:p>
          <a:p>
            <a:pPr marL="0" indent="0">
              <a:buNone/>
            </a:pPr>
            <a:r>
              <a:rPr lang="en-IN" sz="2800"/>
              <a:t>Tags which can be </a:t>
            </a:r>
          </a:p>
          <a:p>
            <a:pPr marL="0" indent="0">
              <a:buNone/>
            </a:pPr>
            <a:r>
              <a:rPr lang="en-IN" sz="2800"/>
              <a:t>used by the Partner </a:t>
            </a:r>
          </a:p>
          <a:p>
            <a:pPr marL="0" indent="0">
              <a:buNone/>
            </a:pPr>
            <a:r>
              <a:rPr lang="en-IN" sz="2800"/>
              <a:t>brand to increase their reach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690605-5DF2-9E0B-DDBE-F81CFA180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4323"/>
              </p:ext>
            </p:extLst>
          </p:nvPr>
        </p:nvGraphicFramePr>
        <p:xfrm>
          <a:off x="5370303" y="1868556"/>
          <a:ext cx="6185594" cy="2421957"/>
        </p:xfrm>
        <a:graphic>
          <a:graphicData uri="http://schemas.openxmlformats.org/drawingml/2006/table">
            <a:tbl>
              <a:tblPr firstRow="1" firstCol="1" lastCol="1" bandRow="1" bandCol="1">
                <a:tableStyleId>{0E3FDE45-AF77-4B5C-9715-49D594BDF05E}</a:tableStyleId>
              </a:tblPr>
              <a:tblGrid>
                <a:gridCol w="1759367">
                  <a:extLst>
                    <a:ext uri="{9D8B030D-6E8A-4147-A177-3AD203B41FA5}">
                      <a16:colId xmlns:a16="http://schemas.microsoft.com/office/drawing/2014/main" val="3117304817"/>
                    </a:ext>
                  </a:extLst>
                </a:gridCol>
                <a:gridCol w="4426227">
                  <a:extLst>
                    <a:ext uri="{9D8B030D-6E8A-4147-A177-3AD203B41FA5}">
                      <a16:colId xmlns:a16="http://schemas.microsoft.com/office/drawing/2014/main" val="2118032971"/>
                    </a:ext>
                  </a:extLst>
                </a:gridCol>
              </a:tblGrid>
              <a:tr h="56140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TAG_NAME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TIMES TAG USED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9620579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Smile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9143620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Beach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1711804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Party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3509467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9222481"/>
                  </a:ext>
                </a:extLst>
              </a:tr>
              <a:tr h="31589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Concert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83008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8744F7-A819-2E56-A2B0-62744533E83C}"/>
              </a:ext>
            </a:extLst>
          </p:cNvPr>
          <p:cNvSpPr txBox="1"/>
          <p:nvPr/>
        </p:nvSpPr>
        <p:spPr>
          <a:xfrm>
            <a:off x="901148" y="4982817"/>
            <a:ext cx="10402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    </a:t>
            </a:r>
          </a:p>
          <a:p>
            <a:r>
              <a:rPr lang="en-IN" dirty="0"/>
              <a:t>T.TAG_NAME AS TAG_NAME,    COUNT(P.PHOTO_ID) AS NUM_PHOTO_TAG_USED_IN</a:t>
            </a:r>
          </a:p>
          <a:p>
            <a:r>
              <a:rPr lang="en-IN" dirty="0"/>
              <a:t>FROM    PHOTO_TAGS P        INNER JOIN    TAGS T ON T.ID = P.TAG_ID</a:t>
            </a:r>
          </a:p>
          <a:p>
            <a:r>
              <a:rPr lang="en-IN" dirty="0"/>
              <a:t>GROUP BY P.TAG_ID</a:t>
            </a:r>
          </a:p>
          <a:p>
            <a:r>
              <a:rPr lang="en-IN" dirty="0"/>
              <a:t>ORDER BY COUNT(P.PHOTO_ID) DESC</a:t>
            </a:r>
          </a:p>
          <a:p>
            <a:r>
              <a:rPr lang="en-IN" dirty="0"/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263095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0BA5-743B-731B-D062-B00A05CE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Insights-marketing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B339-ADD4-385D-C60E-3593B363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4575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5. Best day to launch an AD Campaign</a:t>
            </a:r>
          </a:p>
          <a:p>
            <a:pPr marL="0" indent="0">
              <a:buNone/>
            </a:pPr>
            <a:r>
              <a:rPr lang="en-IN" sz="2800" dirty="0"/>
              <a:t>The following table shows the </a:t>
            </a:r>
          </a:p>
          <a:p>
            <a:pPr marL="0" indent="0">
              <a:buNone/>
            </a:pPr>
            <a:r>
              <a:rPr lang="en-IN" sz="2800" dirty="0"/>
              <a:t>count of users Registered on </a:t>
            </a:r>
          </a:p>
          <a:p>
            <a:pPr marL="0" indent="0">
              <a:buNone/>
            </a:pPr>
            <a:r>
              <a:rPr lang="en-IN" sz="2800" dirty="0"/>
              <a:t>each day and from this it can be</a:t>
            </a:r>
          </a:p>
          <a:p>
            <a:pPr marL="0" indent="0">
              <a:buNone/>
            </a:pPr>
            <a:r>
              <a:rPr lang="en-IN" sz="2800" dirty="0"/>
              <a:t>Derived that best days for </a:t>
            </a:r>
          </a:p>
          <a:p>
            <a:pPr marL="0" indent="0">
              <a:buNone/>
            </a:pPr>
            <a:r>
              <a:rPr lang="en-IN" sz="2800" dirty="0"/>
              <a:t>Launching an AD Campaign are </a:t>
            </a:r>
          </a:p>
          <a:p>
            <a:pPr marL="0" indent="0">
              <a:buNone/>
            </a:pPr>
            <a:r>
              <a:rPr lang="en-IN" sz="2800" dirty="0"/>
              <a:t>Thursday and Sunday.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254B9-C59A-5EC0-F43C-12B2FE972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29781"/>
              </p:ext>
            </p:extLst>
          </p:nvPr>
        </p:nvGraphicFramePr>
        <p:xfrm>
          <a:off x="7907566" y="1112301"/>
          <a:ext cx="4211018" cy="3708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2105509">
                  <a:extLst>
                    <a:ext uri="{9D8B030D-6E8A-4147-A177-3AD203B41FA5}">
                      <a16:colId xmlns:a16="http://schemas.microsoft.com/office/drawing/2014/main" val="1945689616"/>
                    </a:ext>
                  </a:extLst>
                </a:gridCol>
                <a:gridCol w="2105509">
                  <a:extLst>
                    <a:ext uri="{9D8B030D-6E8A-4147-A177-3AD203B41FA5}">
                      <a16:colId xmlns:a16="http://schemas.microsoft.com/office/drawing/2014/main" val="8417041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 OF USERS REGISTERED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5441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Thursday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81924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Sunday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17829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Friday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34498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Tuesday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60852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Monday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1654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Wednesday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96307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Saturday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86931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532F9C-6397-0D0E-5E7E-3639A60CDDB8}"/>
              </a:ext>
            </a:extLst>
          </p:cNvPr>
          <p:cNvSpPr txBox="1"/>
          <p:nvPr/>
        </p:nvSpPr>
        <p:spPr>
          <a:xfrm>
            <a:off x="13252" y="5208396"/>
            <a:ext cx="1211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    </a:t>
            </a:r>
          </a:p>
          <a:p>
            <a:r>
              <a:rPr lang="en-US" dirty="0"/>
              <a:t>DAYNAME(CREATED_AT) AS DAY,    </a:t>
            </a:r>
          </a:p>
          <a:p>
            <a:r>
              <a:rPr lang="en-US" dirty="0"/>
              <a:t>COUNT(DAYNAME(CREATED_AT)) AS NUM_USERS_REGISTERED_ON</a:t>
            </a:r>
          </a:p>
          <a:p>
            <a:r>
              <a:rPr lang="en-US" dirty="0"/>
              <a:t>FROM    USERS</a:t>
            </a:r>
          </a:p>
          <a:p>
            <a:r>
              <a:rPr lang="en-US" dirty="0"/>
              <a:t>GROUP BY DAYNAME(CREATED_AT)</a:t>
            </a:r>
          </a:p>
          <a:p>
            <a:r>
              <a:rPr lang="en-US" dirty="0"/>
              <a:t>ORDER BY COUNT(DAYNAME(CREATED_AT))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051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937</TotalTime>
  <Words>1141</Words>
  <Application>Microsoft Office PowerPoint</Application>
  <PresentationFormat>Widescreen</PresentationFormat>
  <Paragraphs>277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Nunito</vt:lpstr>
      <vt:lpstr>Rockwell</vt:lpstr>
      <vt:lpstr>Rockwell Condensed</vt:lpstr>
      <vt:lpstr>Rockwell Extra Bold</vt:lpstr>
      <vt:lpstr>Wingdings</vt:lpstr>
      <vt:lpstr>Wood Type</vt:lpstr>
      <vt:lpstr>Instagram User Analytics </vt:lpstr>
      <vt:lpstr>Project description</vt:lpstr>
      <vt:lpstr>approach</vt:lpstr>
      <vt:lpstr>Tech-stack used</vt:lpstr>
      <vt:lpstr>Insights-marketing</vt:lpstr>
      <vt:lpstr>Insights marketing</vt:lpstr>
      <vt:lpstr>Insights-marketing</vt:lpstr>
      <vt:lpstr>Insights-marketing</vt:lpstr>
      <vt:lpstr>Insights-marketing</vt:lpstr>
      <vt:lpstr>Insights-investor metrics</vt:lpstr>
      <vt:lpstr>Insights-Investor metric </vt:lpstr>
      <vt:lpstr>Insights-investor metric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shreshth vashisht</dc:creator>
  <cp:lastModifiedBy>Piyush Gupta</cp:lastModifiedBy>
  <cp:revision>2</cp:revision>
  <dcterms:created xsi:type="dcterms:W3CDTF">2023-01-06T14:55:05Z</dcterms:created>
  <dcterms:modified xsi:type="dcterms:W3CDTF">2023-07-04T12:37:49Z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2023-07-04T12:37:37Z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bf977ad6-812b-4c5a-ab68-c9096d411148</vt:lpwstr>
  </property>
  <property fmtid="{D5CDD505-2E9C-101B-9397-08002B2CF9AE}" pid="7" name="MSIP_Label_defa4170-0d19-0005-0004-bc88714345d2_ActionId">
    <vt:lpwstr>4c19bd8e-39ac-4c7a-bb6e-93726d1b0def</vt:lpwstr>
  </property>
  <property fmtid="{D5CDD505-2E9C-101B-9397-08002B2CF9AE}" pid="8" name="MSIP_Label_defa4170-0d19-0005-0004-bc88714345d2_ContentBits">
    <vt:lpwstr>0</vt:lpwstr>
  </property>
</Properties>
</file>