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7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New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7-4D08-8175-5971D5B39800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7-4D08-8175-5971D5B39800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7-4D08-8175-5971D5B39800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87-4D08-8175-5971D5B39800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7-4D08-8175-5971D5B39800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87-4D08-8175-5971D5B39800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87-4D08-8175-5971D5B39800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130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Sheet4!$I$5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87-4D08-8175-5971D5B398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8018031"/>
        <c:axId val="1578018991"/>
      </c:barChart>
      <c:catAx>
        <c:axId val="157801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018991"/>
        <c:crosses val="autoZero"/>
        <c:auto val="1"/>
        <c:lblAlgn val="ctr"/>
        <c:lblOffset val="100"/>
        <c:noMultiLvlLbl val="0"/>
      </c:catAx>
      <c:valAx>
        <c:axId val="15780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01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(1).xlsx]Sheet3!PivotTable3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Old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A-4D6A-A352-6BDF351A25B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A-4D6A-A352-6BDF351A25B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A-4D6A-A352-6BDF351A25B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A-4D6A-A352-6BDF351A25BF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AA-4D6A-A352-6BDF351A25BF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AA-4D6A-A352-6BDF351A25BF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AA-4D6A-A352-6BDF351A25BF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BAA-4D6A-A352-6BDF351A25BF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130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A-4D6A-A352-6BDF351A25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5993471"/>
        <c:axId val="1345993951"/>
      </c:barChart>
      <c:catAx>
        <c:axId val="134599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993951"/>
        <c:crosses val="autoZero"/>
        <c:auto val="1"/>
        <c:lblAlgn val="ctr"/>
        <c:lblOffset val="100"/>
        <c:noMultiLvlLbl val="0"/>
      </c:catAx>
      <c:valAx>
        <c:axId val="13459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99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Scatter plot based on RFM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CB89-5D71-CE38-C98C-A70F7334653D}"/>
              </a:ext>
            </a:extLst>
          </p:cNvPr>
          <p:cNvSpPr txBox="1"/>
          <p:nvPr/>
        </p:nvSpPr>
        <p:spPr>
          <a:xfrm>
            <a:off x="6538686" y="4223658"/>
            <a:ext cx="158931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Recency (days)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61243-2E9C-2714-5103-1D0C7808F28C}"/>
              </a:ext>
            </a:extLst>
          </p:cNvPr>
          <p:cNvSpPr txBox="1"/>
          <p:nvPr/>
        </p:nvSpPr>
        <p:spPr>
          <a:xfrm>
            <a:off x="0" y="1838483"/>
            <a:ext cx="467562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Very low frequency of 0-2 correlated with high-frequency value i.e., more than 250 days ago.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Customers that have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visited recently (0-50 days) have a higher chance of visiting more frequently (6+).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Higher frequency has a negative relationship with recency values. Such that very recent customers are also frequent customers.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0299-135A-A7FE-DAC6-78033BFD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52" y="1742582"/>
            <a:ext cx="4225705" cy="2481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4990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CA649-97B0-1F0A-A885-BA680F44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9" y="1279601"/>
            <a:ext cx="8729262" cy="3599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332D9-53BD-FB9A-31B5-1AE947D10CB1}"/>
              </a:ext>
            </a:extLst>
          </p:cNvPr>
          <p:cNvSpPr txBox="1"/>
          <p:nvPr/>
        </p:nvSpPr>
        <p:spPr>
          <a:xfrm>
            <a:off x="215569" y="865398"/>
            <a:ext cx="8226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Summary Table of Top 1000 Customers to Target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920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C05F1-E468-5CA2-2951-41EB7384F528}"/>
              </a:ext>
            </a:extLst>
          </p:cNvPr>
          <p:cNvSpPr txBox="1"/>
          <p:nvPr/>
        </p:nvSpPr>
        <p:spPr>
          <a:xfrm>
            <a:off x="374654" y="855168"/>
            <a:ext cx="8226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Customers Target and Methodology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4A26A-DC60-6E06-F06A-91D119CC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5" y="1441128"/>
            <a:ext cx="8226339" cy="1569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2337-974C-10D9-07E1-8B7A14B6D26E}"/>
              </a:ext>
            </a:extLst>
          </p:cNvPr>
          <p:cNvSpPr txBox="1"/>
          <p:nvPr/>
        </p:nvSpPr>
        <p:spPr>
          <a:xfrm>
            <a:off x="374655" y="3294743"/>
            <a:ext cx="822633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Filter through the top 1000 customers by assigning the conditions mentioned in the table above.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1000 customers discovered would have bought recently, they have bought very frequently in the past and tend to spend more than other customers.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23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9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93897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Identify and Recommended Top 1000 Customers to target from Datasets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83028" y="1679953"/>
            <a:ext cx="4361544" cy="298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Outline of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Sprocket Central is a company that specializes in high-quality bike and cycling accessories.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Their marketing team is looking to boost business sales by analyzing provided datasets.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the 3 datasets provided the aim is to analyze and recommend 1000 customers that Sprocket Central should target  to drive higher value for the company </a:t>
            </a: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F900A-3026-9202-C965-514108155BF3}"/>
              </a:ext>
            </a:extLst>
          </p:cNvPr>
          <p:cNvSpPr txBox="1"/>
          <p:nvPr/>
        </p:nvSpPr>
        <p:spPr>
          <a:xfrm>
            <a:off x="4782457" y="1694915"/>
            <a:ext cx="4361543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Contents of Data Analysis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‘New’ and ‘Old’ Customer age distribution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Job industry distribution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RFM Analysis and customer distribution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cars owned and not owned by state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Wealth segmentation by age category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3BE11-9398-3913-EF4F-DAA418D3FB0D}"/>
              </a:ext>
            </a:extLst>
          </p:cNvPr>
          <p:cNvSpPr txBox="1"/>
          <p:nvPr/>
        </p:nvSpPr>
        <p:spPr>
          <a:xfrm>
            <a:off x="420913" y="4661699"/>
            <a:ext cx="83497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 will be done with the 3 phases of Data Exploration, Model Development, and interpretation. 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4" name="Shape 72">
            <a:extLst>
              <a:ext uri="{FF2B5EF4-FFF2-40B4-BE49-F238E27FC236}">
                <a16:creationId xmlns:a16="http://schemas.microsoft.com/office/drawing/2014/main" id="{1D1B0ACA-2180-7428-F18F-DDFFFE765E73}"/>
              </a:ext>
            </a:extLst>
          </p:cNvPr>
          <p:cNvSpPr/>
          <p:nvPr/>
        </p:nvSpPr>
        <p:spPr>
          <a:xfrm>
            <a:off x="236926" y="845104"/>
            <a:ext cx="893897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Quality Assessment and Clean up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91CE6E-5D18-7DC8-E71B-7624F0F8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43845"/>
              </p:ext>
            </p:extLst>
          </p:nvPr>
        </p:nvGraphicFramePr>
        <p:xfrm>
          <a:off x="3309257" y="1730650"/>
          <a:ext cx="5685971" cy="223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321">
                  <a:extLst>
                    <a:ext uri="{9D8B030D-6E8A-4147-A177-3AD203B41FA5}">
                      <a16:colId xmlns:a16="http://schemas.microsoft.com/office/drawing/2014/main" val="2007755829"/>
                    </a:ext>
                  </a:extLst>
                </a:gridCol>
                <a:gridCol w="674793">
                  <a:extLst>
                    <a:ext uri="{9D8B030D-6E8A-4147-A177-3AD203B41FA5}">
                      <a16:colId xmlns:a16="http://schemas.microsoft.com/office/drawing/2014/main" val="40037389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54476941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59264877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03308695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198321079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2134898226"/>
                    </a:ext>
                  </a:extLst>
                </a:gridCol>
              </a:tblGrid>
              <a:tr h="317128"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Completeness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 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Currency 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Relevancy 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Validity 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89199"/>
                  </a:ext>
                </a:extLst>
              </a:tr>
              <a:tr h="599502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DOB: Inaccurate 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Age: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title: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Customer_id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incomplete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Gender: Inconsistency 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Deceased customers: filled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column: delete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14731"/>
                  </a:ext>
                </a:extLst>
              </a:tr>
              <a:tr h="338849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address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Customer_id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incomplete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States: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Inconsistency 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32741"/>
                  </a:ext>
                </a:extLst>
              </a:tr>
              <a:tr h="860155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Transactions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Profit: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Customer_id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Incomplete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order: blanks </a:t>
                      </a: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Brand: blanks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Cancelled status order: filter out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price: format product sold date: format</a:t>
                      </a:r>
                      <a:endParaRPr lang="en-IN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6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00718B-8BFA-EECC-3781-B05D4C4A1E94}"/>
              </a:ext>
            </a:extLst>
          </p:cNvPr>
          <p:cNvSpPr txBox="1"/>
          <p:nvPr/>
        </p:nvSpPr>
        <p:spPr>
          <a:xfrm>
            <a:off x="205025" y="1352860"/>
            <a:ext cx="3620403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Key Issues for Data Quality Assessment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Accuracy: Correct values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Currency: values up to date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Uniqueness: Records that are duplicated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Relevancy: Data items with value meta-data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Consistency: Values free from contradiction 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Completeness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Data fields with values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DEF3A-7968-F993-505B-87F4ACE68EC3}"/>
              </a:ext>
            </a:extLst>
          </p:cNvPr>
          <p:cNvSpPr txBox="1"/>
          <p:nvPr/>
        </p:nvSpPr>
        <p:spPr>
          <a:xfrm>
            <a:off x="406401" y="4564494"/>
            <a:ext cx="43615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 in-depth analysis has been sent via email.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7035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9180"/>
            <a:ext cx="8565600" cy="51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‘New’ and ‘Old’ Customer age distribution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A1141-113E-DED7-A2A1-F0CFD1BEA1D7}"/>
              </a:ext>
            </a:extLst>
          </p:cNvPr>
          <p:cNvSpPr txBox="1"/>
          <p:nvPr/>
        </p:nvSpPr>
        <p:spPr>
          <a:xfrm>
            <a:off x="268515" y="1596571"/>
            <a:ext cx="4368800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Most customers are aged between 40-49 in ‘New’. In ‘Old’ majority of customers are aged between 40-49 also.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age groups are under 20 and 80+ for both ‘New’ and ‘Old’ customer lists.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‘New’ customer list suggests that age groups 20-29 and 40-69 are the most populated.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‘Old’ customer list suggests 20-69.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There is a steep drop in customers in the range 30-39 age group in ‘New’. 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B45E87-B9C9-460B-BEA5-939943DD3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09256"/>
              </p:ext>
            </p:extLst>
          </p:nvPr>
        </p:nvGraphicFramePr>
        <p:xfrm>
          <a:off x="4897303" y="3001706"/>
          <a:ext cx="3651250" cy="198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5F7230-ABDA-4184-A3A3-7B712000B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99533"/>
              </p:ext>
            </p:extLst>
          </p:nvPr>
        </p:nvGraphicFramePr>
        <p:xfrm>
          <a:off x="4897303" y="1014065"/>
          <a:ext cx="3651250" cy="198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89200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293543"/>
            <a:ext cx="9036229" cy="12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20% of New customers are in Manufacturing and Financial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Smallest number of customers is in agriculture and Telecommunication at 3%.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pattern in the ‘Old’ customer list, at 20% and 19% in manufacturing and Financial Services respectively. </a:t>
            </a:r>
          </a:p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62B5E-0D80-5D6D-FA14-269D8F4E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5" y="2455831"/>
            <a:ext cx="3627434" cy="2537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C00F7-6D35-9AD6-002F-A2F23689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25" y="2455831"/>
            <a:ext cx="3673158" cy="253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cars owned and not owned by state </a:t>
            </a:r>
          </a:p>
        </p:txBody>
      </p:sp>
      <p:sp>
        <p:nvSpPr>
          <p:cNvPr id="151" name="Shape 100"/>
          <p:cNvSpPr/>
          <p:nvPr/>
        </p:nvSpPr>
        <p:spPr>
          <a:xfrm>
            <a:off x="255825" y="1700267"/>
            <a:ext cx="4599204" cy="190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NSW has the largest number of people that do not own a car. NSW seems to have a higher number of people from whom data was collected.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Victoria is also split quite evenly. But both numbers are significantly lower than those of NSW.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QLD has a relatively higher number of customers that own a car. 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B153E-EECB-B23F-62D5-332892A3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700267"/>
            <a:ext cx="3844461" cy="2955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RFM Analysis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ustomer Classification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05533-8F7D-F7F1-BBF2-EC87173C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15" y="1477651"/>
            <a:ext cx="2415292" cy="3510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7F2F8-5CAB-38DA-F717-7ED9C5C2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83" y="2862373"/>
            <a:ext cx="960203" cy="594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29498-033A-9024-B5EA-47E88DC3B06F}"/>
              </a:ext>
            </a:extLst>
          </p:cNvPr>
          <p:cNvSpPr txBox="1"/>
          <p:nvPr/>
        </p:nvSpPr>
        <p:spPr>
          <a:xfrm>
            <a:off x="5348515" y="1196520"/>
            <a:ext cx="23077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titles and scores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D78D9-E972-CC16-CB73-7B5588FB94B7}"/>
              </a:ext>
            </a:extLst>
          </p:cNvPr>
          <p:cNvSpPr txBox="1"/>
          <p:nvPr/>
        </p:nvSpPr>
        <p:spPr>
          <a:xfrm>
            <a:off x="205025" y="1792514"/>
            <a:ext cx="463548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RFM analysis is used to determine which customers a business should target to increase its revenue.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RFM(Recency, frequency, monetary) model shows customers that have displayed high levels of engagement with the business in the 3 categories mentioned. 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Scatter plot based on RFM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89E57-2EF2-5E52-4D3D-06D9A02D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71" y="1707854"/>
            <a:ext cx="4225686" cy="2900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7CB89-5D71-CE38-C98C-A70F7334653D}"/>
              </a:ext>
            </a:extLst>
          </p:cNvPr>
          <p:cNvSpPr txBox="1"/>
          <p:nvPr/>
        </p:nvSpPr>
        <p:spPr>
          <a:xfrm>
            <a:off x="6154057" y="4608286"/>
            <a:ext cx="158931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Recency value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61243-2E9C-2714-5103-1D0C7808F28C}"/>
              </a:ext>
            </a:extLst>
          </p:cNvPr>
          <p:cNvSpPr txBox="1"/>
          <p:nvPr/>
        </p:nvSpPr>
        <p:spPr>
          <a:xfrm>
            <a:off x="0" y="1838483"/>
            <a:ext cx="467562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chart shows that customers who purchased more recently have generated more revenue, than those who visited a while ago.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Customers from the recent past (50-100 days</a:t>
            </a: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 have also shown to generate a moderate amount of revenue.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Those who visited more than 200 days ago generate low revenue. </a:t>
            </a: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0333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On-screen Show (16:9)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Gupta</dc:creator>
  <cp:lastModifiedBy>Piyush Gupta</cp:lastModifiedBy>
  <cp:revision>1</cp:revision>
  <dcterms:modified xsi:type="dcterms:W3CDTF">2023-06-27T12:57:59Z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2023-06-27T12:57:55Z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bf977ad6-812b-4c5a-ab68-c9096d411148</vt:lpwstr>
  </property>
  <property fmtid="{D5CDD505-2E9C-101B-9397-08002B2CF9AE}" pid="7" name="MSIP_Label_defa4170-0d19-0005-0004-bc88714345d2_ActionId">
    <vt:lpwstr>faa8056f-4fec-4da7-8cf7-f5047d988f0b</vt:lpwstr>
  </property>
  <property fmtid="{D5CDD505-2E9C-101B-9397-08002B2CF9AE}" pid="8" name="MSIP_Label_defa4170-0d19-0005-0004-bc88714345d2_ContentBits">
    <vt:lpwstr>0</vt:lpwstr>
  </property>
</Properties>
</file>