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6.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7.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8.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 id="2147483696" r:id="rId4"/>
    <p:sldMasterId id="2147483713" r:id="rId5"/>
    <p:sldMasterId id="2147483725" r:id="rId6"/>
    <p:sldMasterId id="2147483743" r:id="rId7"/>
    <p:sldMasterId id="2147483755" r:id="rId8"/>
    <p:sldMasterId id="2147483772" r:id="rId9"/>
  </p:sldMasterIdLst>
  <p:sldIdLst>
    <p:sldId id="256" r:id="rId10"/>
    <p:sldId id="269" r:id="rId11"/>
    <p:sldId id="270" r:id="rId12"/>
    <p:sldId id="258" r:id="rId13"/>
    <p:sldId id="257" r:id="rId14"/>
    <p:sldId id="259" r:id="rId15"/>
    <p:sldId id="260" r:id="rId16"/>
    <p:sldId id="261" r:id="rId17"/>
    <p:sldId id="262" r:id="rId18"/>
    <p:sldId id="263" r:id="rId19"/>
    <p:sldId id="264" r:id="rId20"/>
    <p:sldId id="265" r:id="rId21"/>
    <p:sldId id="266" r:id="rId22"/>
    <p:sldId id="26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912A-3EB9-7C42-C7BD-C8678BF4A1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096BBD-3988-1FE3-8F5C-2E2EED7E0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BF1A00-F4E1-B4B0-0320-EC4628ED45BB}"/>
              </a:ext>
            </a:extLst>
          </p:cNvPr>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a:extLst>
              <a:ext uri="{FF2B5EF4-FFF2-40B4-BE49-F238E27FC236}">
                <a16:creationId xmlns:a16="http://schemas.microsoft.com/office/drawing/2014/main" id="{F48692DD-FDAB-C874-2447-91784A1AB6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8C0BB9-5FD0-BD4F-6CF8-B01CD42E9863}"/>
              </a:ext>
            </a:extLst>
          </p:cNvPr>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408402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90DC4-B212-CAE5-F3BF-E60F3FB8AD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A2FFC4-FEAE-E5AA-1A56-300EACCE61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C7596-CE1A-E46F-594A-915D17BDE4C8}"/>
              </a:ext>
            </a:extLst>
          </p:cNvPr>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a:extLst>
              <a:ext uri="{FF2B5EF4-FFF2-40B4-BE49-F238E27FC236}">
                <a16:creationId xmlns:a16="http://schemas.microsoft.com/office/drawing/2014/main" id="{5EA754EA-2EC2-BBD1-80E4-43DEE5357E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BE07D-1712-53A3-98D6-31595639EF9D}"/>
              </a:ext>
            </a:extLst>
          </p:cNvPr>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77741992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995014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67222333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49642491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413480877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68288294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2B8E2-4647-4E61-A4EC-B0CC18308773}" type="datetimeFigureOut">
              <a:rPr lang="en-IN" smtClean="0"/>
              <a:t>23-06-2023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27428337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2B8E2-4647-4E61-A4EC-B0CC18308773}"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77804522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2B8E2-4647-4E61-A4EC-B0CC18308773}" type="datetimeFigureOut">
              <a:rPr lang="en-IN" smtClean="0"/>
              <a:t>23-06-2023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44003541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92271556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75521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C3537B-621B-813C-7239-26382546DA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BEC906-5146-89C4-6A16-4A6C7518C6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51D34F-C54A-661F-F0EE-3B89642DF985}"/>
              </a:ext>
            </a:extLst>
          </p:cNvPr>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a:extLst>
              <a:ext uri="{FF2B5EF4-FFF2-40B4-BE49-F238E27FC236}">
                <a16:creationId xmlns:a16="http://schemas.microsoft.com/office/drawing/2014/main" id="{62FEC808-D698-0619-9638-7290AA18DF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A2D0C8-ED2C-7F10-C67E-33C957555A3D}"/>
              </a:ext>
            </a:extLst>
          </p:cNvPr>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26282980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54225259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2B8EBF-0B8C-42CB-99D4-923D54ADB88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841049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86150645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2B8EBF-0B8C-42CB-99D4-923D54ADB88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517652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42323750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39078878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31367932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C02B8E2-4647-4E61-A4EC-B0CC18308773}" type="datetimeFigureOut">
              <a:rPr lang="en-IN" smtClean="0"/>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406182792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46673798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940062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5028611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56356785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2B8E2-4647-4E61-A4EC-B0CC18308773}" type="datetimeFigureOut">
              <a:rPr lang="en-IN" smtClean="0"/>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3975533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2B8E2-4647-4E61-A4EC-B0CC18308773}"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07741093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2B8E2-4647-4E61-A4EC-B0CC18308773}" type="datetimeFigureOut">
              <a:rPr lang="en-IN" smtClean="0"/>
              <a:t>23-06-2023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78614466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98151659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597158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70335416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39123928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975691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778930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51769694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2B8E2-4647-4E61-A4EC-B0CC18308773}"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68329598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2B8E2-4647-4E61-A4EC-B0CC18308773}"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86285621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62177436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43230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550094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302931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2B8E2-4647-4E61-A4EC-B0CC18308773}" type="datetimeFigureOut">
              <a:rPr lang="en-IN" smtClean="0"/>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646846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2B8E2-4647-4E61-A4EC-B0CC18308773}"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1729949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2B8E2-4647-4E61-A4EC-B0CC18308773}" type="datetimeFigureOut">
              <a:rPr lang="en-IN" smtClean="0"/>
              <a:t>23-06-2023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109585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30080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9ABE-FFBD-200E-DE70-0E5747FDB4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74C376-9EF7-D714-EC8D-8A3C8A6471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43255E-5FF3-D6B6-11AF-D05C491AE559}"/>
              </a:ext>
            </a:extLst>
          </p:cNvPr>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a:extLst>
              <a:ext uri="{FF2B5EF4-FFF2-40B4-BE49-F238E27FC236}">
                <a16:creationId xmlns:a16="http://schemas.microsoft.com/office/drawing/2014/main" id="{9A9D8AC9-FFDC-28B1-11AD-344BF260F4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C35E66-99CD-1217-4E82-3E4BF9FB435C}"/>
              </a:ext>
            </a:extLst>
          </p:cNvPr>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044806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530361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5991625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235390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499375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6019244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02B8E2-4647-4E61-A4EC-B0CC18308773}" type="datetimeFigureOut">
              <a:rPr lang="en-IN" smtClean="0"/>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0448568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02B8E2-4647-4E61-A4EC-B0CC18308773}" type="datetimeFigureOut">
              <a:rPr lang="en-IN" smtClean="0"/>
              <a:t>23-06-2023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41385574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4996977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1700332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310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1977-2406-6E5B-7B78-7382CD367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D2BBA7-C353-27D1-6600-2F16851DA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1098A7-4066-E1F2-BEA0-FE86A6721378}"/>
              </a:ext>
            </a:extLst>
          </p:cNvPr>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a:extLst>
              <a:ext uri="{FF2B5EF4-FFF2-40B4-BE49-F238E27FC236}">
                <a16:creationId xmlns:a16="http://schemas.microsoft.com/office/drawing/2014/main" id="{C8309B42-5F19-7918-8E1D-B8DCDB743D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E36114-4F91-EA03-D7C9-83F6E168C29A}"/>
              </a:ext>
            </a:extLst>
          </p:cNvPr>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76725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4148595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7680251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3947121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2B8E2-4647-4E61-A4EC-B0CC18308773}" type="datetimeFigureOut">
              <a:rPr lang="en-IN" smtClean="0"/>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4836689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2B8E2-4647-4E61-A4EC-B0CC18308773}"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3144749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2B8E2-4647-4E61-A4EC-B0CC18308773}" type="datetimeFigureOut">
              <a:rPr lang="en-IN" smtClean="0"/>
              <a:t>23-06-2023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4502389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4332039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445192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C02B8E2-4647-4E61-A4EC-B0CC18308773}"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7304117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33921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4354-E25F-925A-2B78-624221728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0AA92A-21F7-2189-702E-E8E22A97F0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2EA810-B027-383E-0BCB-858C2EBA4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C0931C-0F3A-B22E-BE7F-2FF8A6E36161}"/>
              </a:ext>
            </a:extLst>
          </p:cNvPr>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a:extLst>
              <a:ext uri="{FF2B5EF4-FFF2-40B4-BE49-F238E27FC236}">
                <a16:creationId xmlns:a16="http://schemas.microsoft.com/office/drawing/2014/main" id="{E40D8C99-EA9E-FE5B-229F-FE596E46E9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801B64-459F-DFEB-5097-5486DE726549}"/>
              </a:ext>
            </a:extLst>
          </p:cNvPr>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7585077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487685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4063767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412084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41807288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402041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2178646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4958053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7753293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8326225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96927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C34D-FB69-6080-0FA0-CF840F9AE0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6E4221-B3D4-B4F0-F8A5-7B301EADB5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D81294-FCF8-8AAF-AEA0-F7F34930C1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7E66EE-B79D-E289-BA0D-251C74F578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B000AE-DE72-4DDB-B1CF-85C59648F0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369FC9-8797-D071-C4CF-4CEAF3C9EB88}"/>
              </a:ext>
            </a:extLst>
          </p:cNvPr>
          <p:cNvSpPr>
            <a:spLocks noGrp="1"/>
          </p:cNvSpPr>
          <p:nvPr>
            <p:ph type="dt" sz="half" idx="10"/>
          </p:nvPr>
        </p:nvSpPr>
        <p:spPr/>
        <p:txBody>
          <a:bodyPr/>
          <a:lstStyle/>
          <a:p>
            <a:fld id="{3C02B8E2-4647-4E61-A4EC-B0CC18308773}" type="datetimeFigureOut">
              <a:rPr lang="en-IN" smtClean="0"/>
              <a:t>23-06-2023</a:t>
            </a:fld>
            <a:endParaRPr lang="en-IN"/>
          </a:p>
        </p:txBody>
      </p:sp>
      <p:sp>
        <p:nvSpPr>
          <p:cNvPr id="8" name="Footer Placeholder 7">
            <a:extLst>
              <a:ext uri="{FF2B5EF4-FFF2-40B4-BE49-F238E27FC236}">
                <a16:creationId xmlns:a16="http://schemas.microsoft.com/office/drawing/2014/main" id="{5CEB8E47-A20F-CE19-4093-C9B1E424C4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5F2D7B-E540-8A6A-EA81-FAC0D0D285E4}"/>
              </a:ext>
            </a:extLst>
          </p:cNvPr>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40718124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2B8E2-4647-4E61-A4EC-B0CC18308773}" type="datetimeFigureOut">
              <a:rPr lang="en-IN" smtClean="0"/>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2527162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2B8E2-4647-4E61-A4EC-B0CC18308773}"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5772763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2B8E2-4647-4E61-A4EC-B0CC18308773}" type="datetimeFigureOut">
              <a:rPr lang="en-IN" smtClean="0"/>
              <a:t>23-06-2023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7028646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5729683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2131239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8881144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27072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8231572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8970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5391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1485-DB79-532F-C47E-808351EF3A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FCEC60-1E2B-BE92-79BF-834D54BEDA9B}"/>
              </a:ext>
            </a:extLst>
          </p:cNvPr>
          <p:cNvSpPr>
            <a:spLocks noGrp="1"/>
          </p:cNvSpPr>
          <p:nvPr>
            <p:ph type="dt" sz="half" idx="10"/>
          </p:nvPr>
        </p:nvSpPr>
        <p:spPr/>
        <p:txBody>
          <a:bodyPr/>
          <a:lstStyle/>
          <a:p>
            <a:fld id="{3C02B8E2-4647-4E61-A4EC-B0CC18308773}" type="datetimeFigureOut">
              <a:rPr lang="en-IN" smtClean="0"/>
              <a:t>23-06-2023</a:t>
            </a:fld>
            <a:endParaRPr lang="en-IN"/>
          </a:p>
        </p:txBody>
      </p:sp>
      <p:sp>
        <p:nvSpPr>
          <p:cNvPr id="4" name="Footer Placeholder 3">
            <a:extLst>
              <a:ext uri="{FF2B5EF4-FFF2-40B4-BE49-F238E27FC236}">
                <a16:creationId xmlns:a16="http://schemas.microsoft.com/office/drawing/2014/main" id="{3ECE5D41-59F1-298B-2EA8-DD80190B7E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D9F21E-E992-1186-E29F-6BB850DF096D}"/>
              </a:ext>
            </a:extLst>
          </p:cNvPr>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639867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4014320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4167386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4621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6547876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4363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19090675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2B8E2-4647-4E61-A4EC-B0CC18308773}" type="datetimeFigureOut">
              <a:rPr lang="en-IN" smtClean="0"/>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0208548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2B8E2-4647-4E61-A4EC-B0CC18308773}"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4534198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2B8E2-4647-4E61-A4EC-B0CC18308773}" type="datetimeFigureOut">
              <a:rPr lang="en-IN" smtClean="0"/>
              <a:t>23-06-2023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9780669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062355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3652D3-EA55-CB0A-82A0-E842953DB7CF}"/>
              </a:ext>
            </a:extLst>
          </p:cNvPr>
          <p:cNvSpPr>
            <a:spLocks noGrp="1"/>
          </p:cNvSpPr>
          <p:nvPr>
            <p:ph type="dt" sz="half" idx="10"/>
          </p:nvPr>
        </p:nvSpPr>
        <p:spPr/>
        <p:txBody>
          <a:bodyPr/>
          <a:lstStyle/>
          <a:p>
            <a:fld id="{3C02B8E2-4647-4E61-A4EC-B0CC18308773}" type="datetimeFigureOut">
              <a:rPr lang="en-IN" smtClean="0"/>
              <a:t>23-06-2023</a:t>
            </a:fld>
            <a:endParaRPr lang="en-IN"/>
          </a:p>
        </p:txBody>
      </p:sp>
      <p:sp>
        <p:nvSpPr>
          <p:cNvPr id="3" name="Footer Placeholder 2">
            <a:extLst>
              <a:ext uri="{FF2B5EF4-FFF2-40B4-BE49-F238E27FC236}">
                <a16:creationId xmlns:a16="http://schemas.microsoft.com/office/drawing/2014/main" id="{AFB936FF-EE4F-0E21-7C38-5F6F6B91B7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6E8342-6ED3-87F7-2A0E-2A10B0BC2B51}"/>
              </a:ext>
            </a:extLst>
          </p:cNvPr>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70989347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9663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88583833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8253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27178283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8879151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00847198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52579303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2B8E2-4647-4E61-A4EC-B0CC18308773}" type="datetimeFigureOut">
              <a:rPr lang="en-IN" smtClean="0"/>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30843058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2B8E2-4647-4E61-A4EC-B0CC18308773}"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7565571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2B8E2-4647-4E61-A4EC-B0CC18308773}" type="datetimeFigureOut">
              <a:rPr lang="en-IN" smtClean="0"/>
              <a:t>23-06-2023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24644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3275F-84D7-BAD7-219D-981C61B16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54ED41-B61C-BD96-6E91-D7ADB6812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78E11D-A3A0-D0EB-1CF6-4D8A12486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C1BF8-7816-B5DD-FAD2-FC6C92AF770E}"/>
              </a:ext>
            </a:extLst>
          </p:cNvPr>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a:extLst>
              <a:ext uri="{FF2B5EF4-FFF2-40B4-BE49-F238E27FC236}">
                <a16:creationId xmlns:a16="http://schemas.microsoft.com/office/drawing/2014/main" id="{289C64D4-BEBA-E780-0309-147E6FA802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C84440-CBE0-860D-D913-4730A69ABD08}"/>
              </a:ext>
            </a:extLst>
          </p:cNvPr>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89925624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7008431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75764757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6257552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5543071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1828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55398420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2B8E2-4647-4E61-A4EC-B0CC18308773}"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79120409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2B8E2-4647-4E61-A4EC-B0CC18308773}"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171982750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4720068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10788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A9BC-CA7E-36BF-8FFB-7B28C49AC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624E42-9153-C5D5-3CE6-DD5EA842A7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A28366-1B67-56A4-54BF-D43B057F1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4983A-41DB-92C8-E1A3-DC40DE43C2CC}"/>
              </a:ext>
            </a:extLst>
          </p:cNvPr>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a:extLst>
              <a:ext uri="{FF2B5EF4-FFF2-40B4-BE49-F238E27FC236}">
                <a16:creationId xmlns:a16="http://schemas.microsoft.com/office/drawing/2014/main" id="{3AF3CF90-22EA-D725-5BE9-3057A3331B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05DFC-53AD-4A43-41E6-62CD39721A16}"/>
              </a:ext>
            </a:extLst>
          </p:cNvPr>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339893828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2B8EBF-0B8C-42CB-99D4-923D54ADB88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590541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574596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205254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502168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2B8E2-4647-4E61-A4EC-B0CC18308773}" type="datetimeFigureOut">
              <a:rPr lang="en-IN" smtClean="0"/>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2B8EBF-0B8C-42CB-99D4-923D54ADB88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150375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2B8E2-4647-4E61-A4EC-B0CC18308773}"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2B8EBF-0B8C-42CB-99D4-923D54ADB88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22268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2B8E2-4647-4E61-A4EC-B0CC18308773}" type="datetimeFigureOut">
              <a:rPr lang="en-IN" smtClean="0"/>
              <a:t>23-06-2023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2B8EBF-0B8C-42CB-99D4-923D54ADB882}" type="slidenum">
              <a:rPr lang="en-IN" smtClean="0"/>
              <a:t>‹#›</a:t>
            </a:fld>
            <a:endParaRPr lang="en-IN"/>
          </a:p>
        </p:txBody>
      </p:sp>
    </p:spTree>
    <p:extLst>
      <p:ext uri="{BB962C8B-B14F-4D97-AF65-F5344CB8AC3E}">
        <p14:creationId xmlns:p14="http://schemas.microsoft.com/office/powerpoint/2010/main" val="226670810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288494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C02B8E2-4647-4E61-A4EC-B0CC18308773}" type="datetimeFigureOut">
              <a:rPr lang="en-IN" smtClean="0"/>
              <a:t>23-06-2023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12B8EBF-0B8C-42CB-99D4-923D54ADB88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428346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2B8E2-4647-4E61-A4EC-B0CC18308773}"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B8EBF-0B8C-42CB-99D4-923D54ADB88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595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theme" Target="../theme/theme4.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5.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theme" Target="../theme/theme6.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10" Type="http://schemas.openxmlformats.org/officeDocument/2006/relationships/slideLayout" Target="../slideLayouts/slideLayout82.xml"/><Relationship Id="rId19" Type="http://schemas.openxmlformats.org/officeDocument/2006/relationships/image" Target="../media/image4.png"/><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5.jp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7.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theme" Target="../theme/theme8.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18" Type="http://schemas.openxmlformats.org/officeDocument/2006/relationships/theme" Target="../theme/theme9.xml"/><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 Type="http://schemas.openxmlformats.org/officeDocument/2006/relationships/slideLayout" Target="../slideLayouts/slideLayout118.xml"/><Relationship Id="rId16" Type="http://schemas.openxmlformats.org/officeDocument/2006/relationships/slideLayout" Target="../slideLayouts/slideLayout132.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10" Type="http://schemas.openxmlformats.org/officeDocument/2006/relationships/slideLayout" Target="../slideLayouts/slideLayout126.xml"/><Relationship Id="rId19" Type="http://schemas.openxmlformats.org/officeDocument/2006/relationships/image" Target="../media/image6.png"/><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2745D-D6D2-8D66-3F63-1A096AA68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355A91-BB14-FDAA-8C4A-87AA0ECA7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E39858-FD29-A31F-C4C0-9F57CA789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2B8E2-4647-4E61-A4EC-B0CC18308773}" type="datetimeFigureOut">
              <a:rPr lang="en-IN" smtClean="0"/>
              <a:t>23-06-2023</a:t>
            </a:fld>
            <a:endParaRPr lang="en-IN"/>
          </a:p>
        </p:txBody>
      </p:sp>
      <p:sp>
        <p:nvSpPr>
          <p:cNvPr id="5" name="Footer Placeholder 4">
            <a:extLst>
              <a:ext uri="{FF2B5EF4-FFF2-40B4-BE49-F238E27FC236}">
                <a16:creationId xmlns:a16="http://schemas.microsoft.com/office/drawing/2014/main" id="{4E650ADB-917E-4673-3563-F04063E879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0F87A4-D803-8FED-A80F-F28156EAC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B8EBF-0B8C-42CB-99D4-923D54ADB882}" type="slidenum">
              <a:rPr lang="en-IN" smtClean="0"/>
              <a:t>‹#›</a:t>
            </a:fld>
            <a:endParaRPr lang="en-IN"/>
          </a:p>
        </p:txBody>
      </p:sp>
    </p:spTree>
    <p:extLst>
      <p:ext uri="{BB962C8B-B14F-4D97-AF65-F5344CB8AC3E}">
        <p14:creationId xmlns:p14="http://schemas.microsoft.com/office/powerpoint/2010/main" val="4245741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C02B8E2-4647-4E61-A4EC-B0CC18308773}" type="datetimeFigureOut">
              <a:rPr lang="en-IN" smtClean="0"/>
              <a:t>23-06-2023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12B8EBF-0B8C-42CB-99D4-923D54ADB882}" type="slidenum">
              <a:rPr lang="en-IN" smtClean="0"/>
              <a:t>‹#›</a:t>
            </a:fld>
            <a:endParaRPr lang="en-IN"/>
          </a:p>
        </p:txBody>
      </p:sp>
    </p:spTree>
    <p:extLst>
      <p:ext uri="{BB962C8B-B14F-4D97-AF65-F5344CB8AC3E}">
        <p14:creationId xmlns:p14="http://schemas.microsoft.com/office/powerpoint/2010/main" val="4208179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C02B8E2-4647-4E61-A4EC-B0CC18308773}" type="datetimeFigureOut">
              <a:rPr lang="en-IN" smtClean="0"/>
              <a:t>23-06-2023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12B8EBF-0B8C-42CB-99D4-923D54ADB882}" type="slidenum">
              <a:rPr lang="en-IN" smtClean="0"/>
              <a:t>‹#›</a:t>
            </a:fld>
            <a:endParaRPr lang="en-IN"/>
          </a:p>
        </p:txBody>
      </p:sp>
    </p:spTree>
    <p:extLst>
      <p:ext uri="{BB962C8B-B14F-4D97-AF65-F5344CB8AC3E}">
        <p14:creationId xmlns:p14="http://schemas.microsoft.com/office/powerpoint/2010/main" val="406648351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02B8E2-4647-4E61-A4EC-B0CC18308773}" type="datetimeFigureOut">
              <a:rPr lang="en-IN" smtClean="0"/>
              <a:t>23-06-2023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2B8EBF-0B8C-42CB-99D4-923D54ADB882}" type="slidenum">
              <a:rPr lang="en-IN" smtClean="0"/>
              <a:t>‹#›</a:t>
            </a:fld>
            <a:endParaRPr lang="en-IN"/>
          </a:p>
        </p:txBody>
      </p:sp>
    </p:spTree>
    <p:extLst>
      <p:ext uri="{BB962C8B-B14F-4D97-AF65-F5344CB8AC3E}">
        <p14:creationId xmlns:p14="http://schemas.microsoft.com/office/powerpoint/2010/main" val="20101316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02B8E2-4647-4E61-A4EC-B0CC18308773}" type="datetimeFigureOut">
              <a:rPr lang="en-IN" smtClean="0"/>
              <a:t>23-06-2023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12B8EBF-0B8C-42CB-99D4-923D54ADB882}"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28006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02B8E2-4647-4E61-A4EC-B0CC18308773}" type="datetimeFigureOut">
              <a:rPr lang="en-IN" smtClean="0"/>
              <a:t>23-06-2023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2B8EBF-0B8C-42CB-99D4-923D54ADB882}" type="slidenum">
              <a:rPr lang="en-IN" smtClean="0"/>
              <a:t>‹#›</a:t>
            </a:fld>
            <a:endParaRPr lang="en-IN"/>
          </a:p>
        </p:txBody>
      </p:sp>
    </p:spTree>
    <p:extLst>
      <p:ext uri="{BB962C8B-B14F-4D97-AF65-F5344CB8AC3E}">
        <p14:creationId xmlns:p14="http://schemas.microsoft.com/office/powerpoint/2010/main" val="3322999051"/>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02B8E2-4647-4E61-A4EC-B0CC18308773}" type="datetimeFigureOut">
              <a:rPr lang="en-IN" smtClean="0"/>
              <a:t>23-06-2023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2B8EBF-0B8C-42CB-99D4-923D54ADB88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48044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02B8E2-4647-4E61-A4EC-B0CC18308773}" type="datetimeFigureOut">
              <a:rPr lang="en-IN" smtClean="0"/>
              <a:t>23-06-2023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12B8EBF-0B8C-42CB-99D4-923D54ADB882}" type="slidenum">
              <a:rPr lang="en-IN" smtClean="0"/>
              <a:t>‹#›</a:t>
            </a:fld>
            <a:endParaRPr lang="en-IN"/>
          </a:p>
        </p:txBody>
      </p:sp>
    </p:spTree>
    <p:extLst>
      <p:ext uri="{BB962C8B-B14F-4D97-AF65-F5344CB8AC3E}">
        <p14:creationId xmlns:p14="http://schemas.microsoft.com/office/powerpoint/2010/main" val="168358406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C02B8E2-4647-4E61-A4EC-B0CC18308773}" type="datetimeFigureOut">
              <a:rPr lang="en-IN" smtClean="0"/>
              <a:t>23-06-2023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12B8EBF-0B8C-42CB-99D4-923D54ADB882}" type="slidenum">
              <a:rPr lang="en-IN" smtClean="0"/>
              <a:t>‹#›</a:t>
            </a:fld>
            <a:endParaRPr lang="en-IN"/>
          </a:p>
        </p:txBody>
      </p:sp>
    </p:spTree>
    <p:extLst>
      <p:ext uri="{BB962C8B-B14F-4D97-AF65-F5344CB8AC3E}">
        <p14:creationId xmlns:p14="http://schemas.microsoft.com/office/powerpoint/2010/main" val="266166287"/>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5" descr="Magnifying glass showing decling performance">
            <a:extLst>
              <a:ext uri="{FF2B5EF4-FFF2-40B4-BE49-F238E27FC236}">
                <a16:creationId xmlns:a16="http://schemas.microsoft.com/office/drawing/2014/main" id="{A3297A8F-799D-51BC-C133-C86340380ED9}"/>
              </a:ext>
            </a:extLst>
          </p:cNvPr>
          <p:cNvPicPr>
            <a:picLocks noChangeAspect="1"/>
          </p:cNvPicPr>
          <p:nvPr/>
        </p:nvPicPr>
        <p:blipFill rotWithShape="1">
          <a:blip r:embed="rId2"/>
          <a:srcRect l="7967" r="7659" b="-1"/>
          <a:stretch/>
        </p:blipFill>
        <p:spPr>
          <a:xfrm>
            <a:off x="-2" y="10"/>
            <a:ext cx="8668512" cy="6857990"/>
          </a:xfrm>
          <a:prstGeom prst="rect">
            <a:avLst/>
          </a:prstGeom>
        </p:spPr>
      </p:pic>
      <p:sp>
        <p:nvSpPr>
          <p:cNvPr id="20" name="Rectangle 11">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C094953-4028-EC54-12A1-72EE812A6A37}"/>
              </a:ext>
            </a:extLst>
          </p:cNvPr>
          <p:cNvSpPr txBox="1"/>
          <p:nvPr/>
        </p:nvSpPr>
        <p:spPr>
          <a:xfrm>
            <a:off x="7848600" y="625683"/>
            <a:ext cx="4023360" cy="37008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dirty="0">
                <a:latin typeface="+mj-lt"/>
                <a:ea typeface="+mj-ea"/>
                <a:cs typeface="+mj-cs"/>
              </a:rPr>
              <a:t>OPERATION ANALYTICS AND INVESTIGATING METRIC SPIKE</a:t>
            </a:r>
          </a:p>
        </p:txBody>
      </p:sp>
      <p:sp>
        <p:nvSpPr>
          <p:cNvPr id="21"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2"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68CB74E-98A6-87F7-6AB5-8FB8266CA9B3}"/>
              </a:ext>
            </a:extLst>
          </p:cNvPr>
          <p:cNvSpPr txBox="1"/>
          <p:nvPr/>
        </p:nvSpPr>
        <p:spPr>
          <a:xfrm>
            <a:off x="7848600" y="844945"/>
            <a:ext cx="2777837" cy="78897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dirty="0">
                <a:solidFill>
                  <a:schemeClr val="accent2"/>
                </a:solidFill>
                <a:latin typeface="+mj-lt"/>
                <a:ea typeface="+mj-ea"/>
                <a:cs typeface="+mj-cs"/>
              </a:rPr>
              <a:t>PROJECT:-</a:t>
            </a:r>
          </a:p>
        </p:txBody>
      </p:sp>
    </p:spTree>
    <p:extLst>
      <p:ext uri="{BB962C8B-B14F-4D97-AF65-F5344CB8AC3E}">
        <p14:creationId xmlns:p14="http://schemas.microsoft.com/office/powerpoint/2010/main" val="42622263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C1DE28-082F-65FF-9EE0-8993BBFAFA7B}"/>
              </a:ext>
            </a:extLst>
          </p:cNvPr>
          <p:cNvSpPr txBox="1"/>
          <p:nvPr/>
        </p:nvSpPr>
        <p:spPr>
          <a:xfrm>
            <a:off x="1736435" y="1003499"/>
            <a:ext cx="10455565" cy="1477328"/>
          </a:xfrm>
          <a:prstGeom prst="rect">
            <a:avLst/>
          </a:prstGeom>
          <a:noFill/>
        </p:spPr>
        <p:txBody>
          <a:bodyPr wrap="square">
            <a:spAutoFit/>
          </a:bodyPr>
          <a:lstStyle/>
          <a:p>
            <a:pPr algn="l"/>
            <a:r>
              <a:rPr lang="en-US" b="0" i="0" dirty="0">
                <a:effectLst/>
                <a:latin typeface="ff1"/>
              </a:rPr>
              <a:t>Select Extract(Week from occurred_at) AS “Week Numbers”, Count(Distinct</a:t>
            </a:r>
          </a:p>
          <a:p>
            <a:pPr algn="l"/>
            <a:r>
              <a:rPr lang="en-US" b="0" i="0" dirty="0">
                <a:effectLst/>
                <a:latin typeface="ff1"/>
              </a:rPr>
              <a:t>user_id) AS "Weekly Active Users"</a:t>
            </a:r>
          </a:p>
          <a:p>
            <a:pPr algn="l"/>
            <a:r>
              <a:rPr lang="en-US" b="0" i="0" dirty="0">
                <a:effectLst/>
                <a:latin typeface="ff1"/>
              </a:rPr>
              <a:t>FROM events </a:t>
            </a:r>
          </a:p>
          <a:p>
            <a:pPr algn="l"/>
            <a:r>
              <a:rPr lang="en-US" b="0" i="0" dirty="0">
                <a:effectLst/>
                <a:latin typeface="ff1"/>
              </a:rPr>
              <a:t>WHERE event_type = 'engagement'</a:t>
            </a:r>
          </a:p>
          <a:p>
            <a:pPr algn="l"/>
            <a:r>
              <a:rPr lang="en-US" b="0" i="0" dirty="0">
                <a:effectLst/>
                <a:latin typeface="ff1"/>
              </a:rPr>
              <a:t>GROUP BY 1; </a:t>
            </a:r>
          </a:p>
        </p:txBody>
      </p:sp>
      <p:sp>
        <p:nvSpPr>
          <p:cNvPr id="4" name="TextBox 3">
            <a:extLst>
              <a:ext uri="{FF2B5EF4-FFF2-40B4-BE49-F238E27FC236}">
                <a16:creationId xmlns:a16="http://schemas.microsoft.com/office/drawing/2014/main" id="{DFF5E9EE-3949-48D9-5DC8-D598A393845A}"/>
              </a:ext>
            </a:extLst>
          </p:cNvPr>
          <p:cNvSpPr txBox="1"/>
          <p:nvPr/>
        </p:nvSpPr>
        <p:spPr>
          <a:xfrm>
            <a:off x="803563" y="1080853"/>
            <a:ext cx="1126836" cy="369332"/>
          </a:xfrm>
          <a:prstGeom prst="rect">
            <a:avLst/>
          </a:prstGeom>
          <a:noFill/>
        </p:spPr>
        <p:txBody>
          <a:bodyPr wrap="square" rtlCol="0">
            <a:spAutoFit/>
          </a:bodyPr>
          <a:lstStyle/>
          <a:p>
            <a:r>
              <a:rPr lang="en-US" b="1" dirty="0"/>
              <a:t>Query:-</a:t>
            </a:r>
            <a:endParaRPr lang="en-IN" b="1" dirty="0"/>
          </a:p>
        </p:txBody>
      </p:sp>
      <p:sp>
        <p:nvSpPr>
          <p:cNvPr id="6" name="TextBox 5">
            <a:extLst>
              <a:ext uri="{FF2B5EF4-FFF2-40B4-BE49-F238E27FC236}">
                <a16:creationId xmlns:a16="http://schemas.microsoft.com/office/drawing/2014/main" id="{172CAA4F-58C8-CF57-39F6-CFA72F2BE7E1}"/>
              </a:ext>
            </a:extLst>
          </p:cNvPr>
          <p:cNvSpPr txBox="1"/>
          <p:nvPr/>
        </p:nvSpPr>
        <p:spPr>
          <a:xfrm>
            <a:off x="803563" y="254444"/>
            <a:ext cx="11148292" cy="646331"/>
          </a:xfrm>
          <a:prstGeom prst="rect">
            <a:avLst/>
          </a:prstGeom>
          <a:noFill/>
        </p:spPr>
        <p:txBody>
          <a:bodyPr wrap="square">
            <a:spAutoFit/>
          </a:bodyPr>
          <a:lstStyle/>
          <a:p>
            <a:pPr algn="l">
              <a:buFont typeface="+mj-lt"/>
              <a:buAutoNum type="alphaUcPeriod"/>
            </a:pPr>
            <a:r>
              <a:rPr lang="en-US" b="1" i="0" dirty="0">
                <a:solidFill>
                  <a:srgbClr val="FF0000"/>
                </a:solidFill>
                <a:effectLst/>
                <a:latin typeface="Manrope"/>
              </a:rPr>
              <a:t>User Engagement: </a:t>
            </a:r>
            <a:r>
              <a:rPr lang="en-US" b="0" i="0" dirty="0">
                <a:effectLst/>
                <a:latin typeface="Manrope"/>
              </a:rPr>
              <a:t>To measure the activeness of a user. Measuring if the user finds quality in a product/service.</a:t>
            </a:r>
            <a:br>
              <a:rPr lang="en-US" b="0" i="0" dirty="0">
                <a:effectLst/>
                <a:latin typeface="Manrope"/>
              </a:rPr>
            </a:br>
            <a:r>
              <a:rPr lang="en-US" b="1" dirty="0">
                <a:latin typeface="Manrope"/>
              </a:rPr>
              <a:t>T</a:t>
            </a:r>
            <a:r>
              <a:rPr lang="en-US" b="1" i="0" dirty="0">
                <a:effectLst/>
                <a:latin typeface="Manrope"/>
              </a:rPr>
              <a:t>ask:</a:t>
            </a:r>
            <a:r>
              <a:rPr lang="en-US" b="0" i="0" dirty="0">
                <a:effectLst/>
                <a:latin typeface="Manrope"/>
              </a:rPr>
              <a:t> Calculate the weekly user engagement?</a:t>
            </a:r>
          </a:p>
        </p:txBody>
      </p:sp>
      <p:sp>
        <p:nvSpPr>
          <p:cNvPr id="7" name="TextBox 6">
            <a:extLst>
              <a:ext uri="{FF2B5EF4-FFF2-40B4-BE49-F238E27FC236}">
                <a16:creationId xmlns:a16="http://schemas.microsoft.com/office/drawing/2014/main" id="{3CDEBE0C-FCAD-DB3D-CCFB-4291ADDAC20A}"/>
              </a:ext>
            </a:extLst>
          </p:cNvPr>
          <p:cNvSpPr txBox="1"/>
          <p:nvPr/>
        </p:nvSpPr>
        <p:spPr>
          <a:xfrm>
            <a:off x="2951019" y="2583551"/>
            <a:ext cx="1126836" cy="369332"/>
          </a:xfrm>
          <a:prstGeom prst="rect">
            <a:avLst/>
          </a:prstGeom>
          <a:noFill/>
        </p:spPr>
        <p:txBody>
          <a:bodyPr wrap="square" rtlCol="0">
            <a:spAutoFit/>
          </a:bodyPr>
          <a:lstStyle/>
          <a:p>
            <a:r>
              <a:rPr lang="en-US" b="1" dirty="0"/>
              <a:t>Output:-</a:t>
            </a:r>
            <a:endParaRPr lang="en-IN" b="1" dirty="0"/>
          </a:p>
        </p:txBody>
      </p:sp>
      <p:pic>
        <p:nvPicPr>
          <p:cNvPr id="9" name="Picture 8">
            <a:extLst>
              <a:ext uri="{FF2B5EF4-FFF2-40B4-BE49-F238E27FC236}">
                <a16:creationId xmlns:a16="http://schemas.microsoft.com/office/drawing/2014/main" id="{253A16C2-C793-13D7-5B46-8D8714BFA212}"/>
              </a:ext>
            </a:extLst>
          </p:cNvPr>
          <p:cNvPicPr>
            <a:picLocks noChangeAspect="1"/>
          </p:cNvPicPr>
          <p:nvPr/>
        </p:nvPicPr>
        <p:blipFill>
          <a:blip r:embed="rId2"/>
          <a:stretch>
            <a:fillRect/>
          </a:stretch>
        </p:blipFill>
        <p:spPr>
          <a:xfrm>
            <a:off x="4288341" y="2583551"/>
            <a:ext cx="2999151" cy="4136421"/>
          </a:xfrm>
          <a:prstGeom prst="rect">
            <a:avLst/>
          </a:prstGeom>
        </p:spPr>
      </p:pic>
    </p:spTree>
    <p:extLst>
      <p:ext uri="{BB962C8B-B14F-4D97-AF65-F5344CB8AC3E}">
        <p14:creationId xmlns:p14="http://schemas.microsoft.com/office/powerpoint/2010/main" val="27172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2FBA22-FD51-E4FE-FEA0-E0B4CCD79568}"/>
              </a:ext>
            </a:extLst>
          </p:cNvPr>
          <p:cNvSpPr txBox="1"/>
          <p:nvPr/>
        </p:nvSpPr>
        <p:spPr>
          <a:xfrm>
            <a:off x="581891" y="292324"/>
            <a:ext cx="6927273" cy="646331"/>
          </a:xfrm>
          <a:prstGeom prst="rect">
            <a:avLst/>
          </a:prstGeom>
          <a:noFill/>
        </p:spPr>
        <p:txBody>
          <a:bodyPr wrap="square">
            <a:spAutoFit/>
          </a:bodyPr>
          <a:lstStyle/>
          <a:p>
            <a:r>
              <a:rPr lang="en-US" b="1" i="0" dirty="0">
                <a:effectLst/>
                <a:latin typeface="Manrope"/>
              </a:rPr>
              <a:t>B. User Growth: </a:t>
            </a:r>
            <a:r>
              <a:rPr lang="en-US" b="0" i="0" dirty="0">
                <a:effectLst/>
                <a:latin typeface="Manrope"/>
              </a:rPr>
              <a:t>Amount of users growing over time for a product.</a:t>
            </a:r>
            <a:br>
              <a:rPr lang="en-US" dirty="0"/>
            </a:br>
            <a:r>
              <a:rPr lang="en-US" b="1" i="0" dirty="0">
                <a:effectLst/>
                <a:latin typeface="Manrope"/>
              </a:rPr>
              <a:t>Task:</a:t>
            </a:r>
            <a:r>
              <a:rPr lang="en-US" b="0" i="0" dirty="0">
                <a:effectLst/>
                <a:latin typeface="Manrope"/>
              </a:rPr>
              <a:t> Calculate the user growth for product?</a:t>
            </a:r>
            <a:endParaRPr lang="en-IN" dirty="0"/>
          </a:p>
        </p:txBody>
      </p:sp>
      <p:pic>
        <p:nvPicPr>
          <p:cNvPr id="7" name="Picture 6">
            <a:extLst>
              <a:ext uri="{FF2B5EF4-FFF2-40B4-BE49-F238E27FC236}">
                <a16:creationId xmlns:a16="http://schemas.microsoft.com/office/drawing/2014/main" id="{5B955D16-4A01-1A5C-7B98-772C757D1662}"/>
              </a:ext>
            </a:extLst>
          </p:cNvPr>
          <p:cNvPicPr>
            <a:picLocks noChangeAspect="1"/>
          </p:cNvPicPr>
          <p:nvPr/>
        </p:nvPicPr>
        <p:blipFill rotWithShape="1">
          <a:blip r:embed="rId2"/>
          <a:srcRect l="2210"/>
          <a:stretch/>
        </p:blipFill>
        <p:spPr>
          <a:xfrm>
            <a:off x="1858339" y="3151572"/>
            <a:ext cx="2816993" cy="3569049"/>
          </a:xfrm>
          <a:prstGeom prst="rect">
            <a:avLst/>
          </a:prstGeom>
        </p:spPr>
      </p:pic>
      <p:sp>
        <p:nvSpPr>
          <p:cNvPr id="9" name="TextBox 8">
            <a:extLst>
              <a:ext uri="{FF2B5EF4-FFF2-40B4-BE49-F238E27FC236}">
                <a16:creationId xmlns:a16="http://schemas.microsoft.com/office/drawing/2014/main" id="{1EEE7141-0CB4-B1EE-AA1B-5C17B3BE8FEB}"/>
              </a:ext>
            </a:extLst>
          </p:cNvPr>
          <p:cNvSpPr txBox="1"/>
          <p:nvPr/>
        </p:nvSpPr>
        <p:spPr>
          <a:xfrm>
            <a:off x="1551708" y="1167950"/>
            <a:ext cx="10464801" cy="1754326"/>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Select Months, Users, ROUND(((Users/LAG(Users, 1) OVER (ORDER BY Months) - 1)*100),2) AS"GROWTH in %“</a:t>
            </a:r>
          </a:p>
          <a:p>
            <a:r>
              <a:rPr lang="en-IN" dirty="0">
                <a:latin typeface="Calibri" panose="020F0502020204030204" pitchFamily="34" charset="0"/>
                <a:cs typeface="Calibri" panose="020F0502020204030204" pitchFamily="34" charset="0"/>
              </a:rPr>
              <a:t>From(Select EXTRACT( Month From created_at) AS Months, COUNT(activated_at) AS Users</a:t>
            </a:r>
          </a:p>
          <a:p>
            <a:r>
              <a:rPr lang="en-IN" dirty="0">
                <a:latin typeface="Calibri" panose="020F0502020204030204" pitchFamily="34" charset="0"/>
                <a:cs typeface="Calibri" panose="020F0502020204030204" pitchFamily="34" charset="0"/>
              </a:rPr>
              <a:t>From Users</a:t>
            </a:r>
          </a:p>
          <a:p>
            <a:r>
              <a:rPr lang="en-IN" dirty="0">
                <a:latin typeface="Calibri" panose="020F0502020204030204" pitchFamily="34" charset="0"/>
                <a:cs typeface="Calibri" panose="020F0502020204030204" pitchFamily="34" charset="0"/>
              </a:rPr>
              <a:t>WHERE activated_at NOT IN ("")</a:t>
            </a:r>
          </a:p>
          <a:p>
            <a:r>
              <a:rPr lang="en-IN" dirty="0">
                <a:latin typeface="Calibri" panose="020F0502020204030204" pitchFamily="34" charset="0"/>
                <a:cs typeface="Calibri" panose="020F0502020204030204" pitchFamily="34" charset="0"/>
              </a:rPr>
              <a:t>GROUP BY 1 </a:t>
            </a:r>
          </a:p>
          <a:p>
            <a:r>
              <a:rPr lang="en-IN" dirty="0">
                <a:latin typeface="Calibri" panose="020F0502020204030204" pitchFamily="34" charset="0"/>
                <a:cs typeface="Calibri" panose="020F0502020204030204" pitchFamily="34" charset="0"/>
              </a:rPr>
              <a:t>ORDER BY 1 ) sub;</a:t>
            </a:r>
          </a:p>
        </p:txBody>
      </p:sp>
      <p:sp>
        <p:nvSpPr>
          <p:cNvPr id="10" name="TextBox 9">
            <a:extLst>
              <a:ext uri="{FF2B5EF4-FFF2-40B4-BE49-F238E27FC236}">
                <a16:creationId xmlns:a16="http://schemas.microsoft.com/office/drawing/2014/main" id="{929319A7-2B26-F66E-139C-EE60120E437C}"/>
              </a:ext>
            </a:extLst>
          </p:cNvPr>
          <p:cNvSpPr txBox="1"/>
          <p:nvPr/>
        </p:nvSpPr>
        <p:spPr>
          <a:xfrm>
            <a:off x="581891" y="1167950"/>
            <a:ext cx="1126836" cy="369332"/>
          </a:xfrm>
          <a:prstGeom prst="rect">
            <a:avLst/>
          </a:prstGeom>
          <a:noFill/>
        </p:spPr>
        <p:txBody>
          <a:bodyPr wrap="square" rtlCol="0">
            <a:spAutoFit/>
          </a:bodyPr>
          <a:lstStyle/>
          <a:p>
            <a:r>
              <a:rPr lang="en-US" b="1" dirty="0"/>
              <a:t>Query:-</a:t>
            </a:r>
            <a:endParaRPr lang="en-IN" b="1" dirty="0"/>
          </a:p>
        </p:txBody>
      </p:sp>
      <p:sp>
        <p:nvSpPr>
          <p:cNvPr id="11" name="TextBox 10">
            <a:extLst>
              <a:ext uri="{FF2B5EF4-FFF2-40B4-BE49-F238E27FC236}">
                <a16:creationId xmlns:a16="http://schemas.microsoft.com/office/drawing/2014/main" id="{F0B63EE5-F2BF-F88D-06A7-80BE7D51CB20}"/>
              </a:ext>
            </a:extLst>
          </p:cNvPr>
          <p:cNvSpPr txBox="1"/>
          <p:nvPr/>
        </p:nvSpPr>
        <p:spPr>
          <a:xfrm>
            <a:off x="581891" y="3151571"/>
            <a:ext cx="1126836" cy="369332"/>
          </a:xfrm>
          <a:prstGeom prst="rect">
            <a:avLst/>
          </a:prstGeom>
          <a:noFill/>
        </p:spPr>
        <p:txBody>
          <a:bodyPr wrap="square" rtlCol="0">
            <a:spAutoFit/>
          </a:bodyPr>
          <a:lstStyle/>
          <a:p>
            <a:r>
              <a:rPr lang="en-US" b="1" dirty="0"/>
              <a:t>Output:-</a:t>
            </a:r>
            <a:endParaRPr lang="en-IN" b="1" dirty="0"/>
          </a:p>
        </p:txBody>
      </p:sp>
    </p:spTree>
    <p:extLst>
      <p:ext uri="{BB962C8B-B14F-4D97-AF65-F5344CB8AC3E}">
        <p14:creationId xmlns:p14="http://schemas.microsoft.com/office/powerpoint/2010/main" val="344038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131A51-5085-D712-77BA-97528DE23A04}"/>
              </a:ext>
            </a:extLst>
          </p:cNvPr>
          <p:cNvSpPr txBox="1"/>
          <p:nvPr/>
        </p:nvSpPr>
        <p:spPr>
          <a:xfrm>
            <a:off x="706581" y="52640"/>
            <a:ext cx="10778837" cy="646331"/>
          </a:xfrm>
          <a:prstGeom prst="rect">
            <a:avLst/>
          </a:prstGeom>
          <a:noFill/>
        </p:spPr>
        <p:txBody>
          <a:bodyPr wrap="square">
            <a:spAutoFit/>
          </a:bodyPr>
          <a:lstStyle/>
          <a:p>
            <a:r>
              <a:rPr lang="en-US" b="1" i="0" dirty="0">
                <a:effectLst/>
                <a:latin typeface="Manrope"/>
              </a:rPr>
              <a:t>C. Weekly Retention: </a:t>
            </a:r>
            <a:r>
              <a:rPr lang="en-US" b="0" i="0" dirty="0">
                <a:effectLst/>
                <a:latin typeface="Manrope"/>
              </a:rPr>
              <a:t>Users getting retained weekly after signing-up for a product.</a:t>
            </a:r>
            <a:br>
              <a:rPr lang="en-US" dirty="0"/>
            </a:br>
            <a:r>
              <a:rPr lang="en-US" b="1" dirty="0">
                <a:latin typeface="Manrope"/>
              </a:rPr>
              <a:t>T</a:t>
            </a:r>
            <a:r>
              <a:rPr lang="en-US" b="1" i="0" dirty="0">
                <a:effectLst/>
                <a:latin typeface="Manrope"/>
              </a:rPr>
              <a:t>ask:</a:t>
            </a:r>
            <a:r>
              <a:rPr lang="en-US" b="0" i="0" dirty="0">
                <a:effectLst/>
                <a:latin typeface="Manrope"/>
              </a:rPr>
              <a:t> Calculate the weekly retention of users-sign up cohort?</a:t>
            </a:r>
            <a:endParaRPr lang="en-IN" dirty="0"/>
          </a:p>
        </p:txBody>
      </p:sp>
      <p:sp>
        <p:nvSpPr>
          <p:cNvPr id="6" name="TextBox 5">
            <a:extLst>
              <a:ext uri="{FF2B5EF4-FFF2-40B4-BE49-F238E27FC236}">
                <a16:creationId xmlns:a16="http://schemas.microsoft.com/office/drawing/2014/main" id="{14B1FD72-9B76-BE59-284C-400B0C367FCE}"/>
              </a:ext>
            </a:extLst>
          </p:cNvPr>
          <p:cNvSpPr txBox="1"/>
          <p:nvPr/>
        </p:nvSpPr>
        <p:spPr>
          <a:xfrm>
            <a:off x="1893452" y="810022"/>
            <a:ext cx="6483929" cy="6186309"/>
          </a:xfrm>
          <a:prstGeom prst="rect">
            <a:avLst/>
          </a:prstGeom>
          <a:noFill/>
        </p:spPr>
        <p:txBody>
          <a:bodyPr wrap="square" rtlCol="0">
            <a:spAutoFit/>
          </a:bodyPr>
          <a:lstStyle/>
          <a:p>
            <a:r>
              <a:rPr lang="en-US" sz="1200" dirty="0"/>
              <a:t>Select first AS “WEEK NUMBERS”,</a:t>
            </a:r>
          </a:p>
          <a:p>
            <a:r>
              <a:rPr lang="en-US" sz="1200" dirty="0"/>
              <a:t>SUM(CASE WHEN week_number = 0 THEN 1 Else 0 END) AS “WEEK 0”</a:t>
            </a:r>
          </a:p>
          <a:p>
            <a:r>
              <a:rPr lang="en-US" sz="1200" dirty="0"/>
              <a:t>SUM(CASE WHEN week_number = 1 THEN 1 Else 0 END) AS “WEEK 1” </a:t>
            </a:r>
          </a:p>
          <a:p>
            <a:r>
              <a:rPr lang="en-US" sz="1200" dirty="0"/>
              <a:t>SUM(CASE WHEN week_number = 2 THEN 1 Else 0 END) AS “WEEK 2” </a:t>
            </a:r>
          </a:p>
          <a:p>
            <a:r>
              <a:rPr lang="en-US" sz="1200" dirty="0"/>
              <a:t>SUM(CASE WHEN week_number = 3 THEN 1 Else 0 END) AS “WEEK 3” </a:t>
            </a:r>
          </a:p>
          <a:p>
            <a:r>
              <a:rPr lang="en-US" sz="1200" dirty="0"/>
              <a:t>SUM(CASE WHEN week_number = 4 THEN 1 Else 0 END) AS “WEEK 4” </a:t>
            </a:r>
          </a:p>
          <a:p>
            <a:r>
              <a:rPr lang="en-US" sz="1200" dirty="0"/>
              <a:t>SUM(CASE WHEN week_number = 5 THEN 1 Else 0 END) AS “WEEK 5” </a:t>
            </a:r>
          </a:p>
          <a:p>
            <a:r>
              <a:rPr lang="en-US" sz="1200" dirty="0"/>
              <a:t>SUM(CASE WHEN week_number = 6 THEN 1 Else 0 END) AS “WEEK 6” </a:t>
            </a:r>
          </a:p>
          <a:p>
            <a:r>
              <a:rPr lang="en-US" sz="1200" dirty="0"/>
              <a:t>SUM(CASE WHEN week_number = 7 THEN 1 Else 0 END) AS “WEEK 7” </a:t>
            </a:r>
          </a:p>
          <a:p>
            <a:r>
              <a:rPr lang="en-US" sz="1200" dirty="0"/>
              <a:t>SUM(CASE WHEN week_number = 8 THEN 1 Else 0 END) AS “WEEK 8” </a:t>
            </a:r>
          </a:p>
          <a:p>
            <a:r>
              <a:rPr lang="en-US" sz="1200" dirty="0"/>
              <a:t>SUM(CASE WHEN week_number = 9 THEN 1 Else 0 END) AS “WEEK 9” </a:t>
            </a:r>
          </a:p>
          <a:p>
            <a:r>
              <a:rPr lang="en-US" sz="1200" dirty="0"/>
              <a:t>SUM(CASE WHEN week_number = 10 THEN 1 Else 0 END) AS “WEEK 10” </a:t>
            </a:r>
          </a:p>
          <a:p>
            <a:r>
              <a:rPr lang="en-US" sz="1200" dirty="0"/>
              <a:t>SUM(CASE WHEN week_number = 11 THEN 1 Else 0 END) AS “WEEK 11” </a:t>
            </a:r>
          </a:p>
          <a:p>
            <a:r>
              <a:rPr lang="en-US" sz="1200" dirty="0"/>
              <a:t>SUM(CASE WHEN week_number = 12 THEN 1 Else 0 END) AS “WEEK 12” </a:t>
            </a:r>
          </a:p>
          <a:p>
            <a:r>
              <a:rPr lang="en-US" sz="1200" dirty="0"/>
              <a:t>SUM(CASE WHEN week_number = 13 THEN 1 Else 0 END) AS “WEEK 13” </a:t>
            </a:r>
          </a:p>
          <a:p>
            <a:r>
              <a:rPr lang="en-US" sz="1200" dirty="0"/>
              <a:t>SUM(CASE WHEN week_number = 14 THEN 1 Else 0 END) AS “WEEK 14” </a:t>
            </a:r>
          </a:p>
          <a:p>
            <a:r>
              <a:rPr lang="en-US" sz="1200" dirty="0"/>
              <a:t>SUM(CASE WHEN week_number = 15 THEN 1 Else 0 END) AS “WEEK 15” </a:t>
            </a:r>
          </a:p>
          <a:p>
            <a:r>
              <a:rPr lang="en-US" sz="1200" dirty="0"/>
              <a:t>SUM(CASE WHEN week_number = 16 THEN 1 Else 0 END) AS “WEEK 16” </a:t>
            </a:r>
          </a:p>
          <a:p>
            <a:r>
              <a:rPr lang="en-US" sz="1200" dirty="0"/>
              <a:t>SUM(CASE WHEN week_number = 17 THEN 1 Else 0 END) AS “WEEK 17” 	</a:t>
            </a:r>
          </a:p>
          <a:p>
            <a:r>
              <a:rPr lang="en-US" sz="1200" dirty="0"/>
              <a:t>SUM(CASE WHEN week_number = 18 THEN 1 Else 0 END) AS “WEEK 18”</a:t>
            </a:r>
          </a:p>
          <a:p>
            <a:pPr algn="l"/>
            <a:r>
              <a:rPr lang="en-IN" sz="1200" b="0" i="0" dirty="0">
                <a:effectLst/>
                <a:latin typeface="ff1"/>
              </a:rPr>
              <a:t>FROM </a:t>
            </a:r>
          </a:p>
          <a:p>
            <a:pPr algn="l"/>
            <a:r>
              <a:rPr lang="en-IN" sz="1200" b="0" i="0" dirty="0">
                <a:effectLst/>
                <a:latin typeface="ff1"/>
              </a:rPr>
              <a:t>( </a:t>
            </a:r>
          </a:p>
          <a:p>
            <a:pPr algn="l"/>
            <a:r>
              <a:rPr lang="en-IN" sz="1200" b="0" i="0" dirty="0">
                <a:effectLst/>
                <a:latin typeface="ff1"/>
              </a:rPr>
              <a:t>SELECT m.user_id, m.login_week, n.first, m.login_week, </a:t>
            </a:r>
            <a:r>
              <a:rPr lang="en-US" sz="1200" b="0" i="0" dirty="0" err="1">
                <a:solidFill>
                  <a:srgbClr val="000000"/>
                </a:solidFill>
                <a:effectLst/>
                <a:latin typeface="ff1"/>
              </a:rPr>
              <a:t>n.first</a:t>
            </a:r>
            <a:r>
              <a:rPr lang="en-US" sz="1200" b="0" i="0" dirty="0">
                <a:solidFill>
                  <a:srgbClr val="000000"/>
                </a:solidFill>
                <a:effectLst/>
                <a:latin typeface="ff1"/>
              </a:rPr>
              <a:t>, </a:t>
            </a:r>
            <a:r>
              <a:rPr lang="en-US" sz="1200" b="0" i="0" dirty="0" err="1">
                <a:solidFill>
                  <a:srgbClr val="000000"/>
                </a:solidFill>
                <a:effectLst/>
                <a:latin typeface="ff1"/>
              </a:rPr>
              <a:t>m.login_week</a:t>
            </a:r>
            <a:r>
              <a:rPr lang="en-US" sz="1200" b="0" i="0" dirty="0">
                <a:solidFill>
                  <a:srgbClr val="000000"/>
                </a:solidFill>
                <a:effectLst/>
                <a:latin typeface="ff1"/>
              </a:rPr>
              <a:t>- first </a:t>
            </a:r>
            <a:r>
              <a:rPr lang="en-US" sz="1200" b="0" i="0" dirty="0">
                <a:solidFill>
                  <a:srgbClr val="7030A0"/>
                </a:solidFill>
                <a:effectLst/>
                <a:latin typeface="ff1"/>
              </a:rPr>
              <a:t>AS </a:t>
            </a:r>
            <a:r>
              <a:rPr lang="en-US" sz="1200" b="0" i="0" dirty="0">
                <a:solidFill>
                  <a:srgbClr val="000000"/>
                </a:solidFill>
                <a:effectLst/>
                <a:latin typeface="ff1"/>
              </a:rPr>
              <a:t>week number</a:t>
            </a:r>
            <a:endParaRPr lang="en-IN" sz="1200" b="0" i="0" dirty="0">
              <a:effectLst/>
              <a:latin typeface="ff1"/>
            </a:endParaRPr>
          </a:p>
          <a:p>
            <a:pPr algn="l"/>
            <a:r>
              <a:rPr lang="en-IN" sz="1200" b="0" i="0" dirty="0">
                <a:effectLst/>
                <a:latin typeface="ff1"/>
              </a:rPr>
              <a:t>FROM </a:t>
            </a:r>
          </a:p>
          <a:p>
            <a:pPr algn="l"/>
            <a:r>
              <a:rPr lang="en-IN" sz="1200" b="0" i="0" dirty="0">
                <a:effectLst/>
                <a:latin typeface="ff1"/>
              </a:rPr>
              <a:t>(SELECT </a:t>
            </a:r>
            <a:r>
              <a:rPr lang="en-IN" sz="1200" b="0" i="0" dirty="0" err="1">
                <a:effectLst/>
                <a:latin typeface="ff1"/>
              </a:rPr>
              <a:t>user_id</a:t>
            </a:r>
            <a:r>
              <a:rPr lang="en-IN" sz="1200" b="0" i="0" dirty="0">
                <a:effectLst/>
                <a:latin typeface="ff1"/>
              </a:rPr>
              <a:t>,  EXTRACT(WEEK FROM </a:t>
            </a:r>
            <a:r>
              <a:rPr lang="en-IN" sz="1200" b="0" i="0" dirty="0" err="1">
                <a:effectLst/>
                <a:latin typeface="ff1"/>
              </a:rPr>
              <a:t>occurred_at</a:t>
            </a:r>
            <a:r>
              <a:rPr lang="en-IN" sz="1200" b="0" i="0" dirty="0">
                <a:effectLst/>
                <a:latin typeface="ff1"/>
              </a:rPr>
              <a:t>) AS  </a:t>
            </a:r>
            <a:r>
              <a:rPr lang="en-IN" sz="1200" b="0" i="0" dirty="0" err="1">
                <a:effectLst/>
                <a:latin typeface="ff1"/>
              </a:rPr>
              <a:t>login_week</a:t>
            </a:r>
            <a:r>
              <a:rPr lang="en-IN" sz="1200" dirty="0">
                <a:latin typeface="ff1"/>
              </a:rPr>
              <a:t> from e</a:t>
            </a:r>
            <a:r>
              <a:rPr lang="en-IN" sz="1200" b="0" i="0" dirty="0">
                <a:effectLst/>
                <a:latin typeface="ff1"/>
              </a:rPr>
              <a:t>vents </a:t>
            </a:r>
          </a:p>
          <a:p>
            <a:pPr algn="l"/>
            <a:r>
              <a:rPr lang="en-IN" sz="1200" b="0" i="0" dirty="0">
                <a:effectLst/>
                <a:latin typeface="ff1"/>
              </a:rPr>
              <a:t>GROUP BY 1, 2) m, </a:t>
            </a:r>
          </a:p>
          <a:p>
            <a:pPr algn="l"/>
            <a:r>
              <a:rPr lang="en-IN" sz="1200" b="0" i="0" dirty="0">
                <a:effectLst/>
                <a:latin typeface="ff1"/>
              </a:rPr>
              <a:t>(SELECT </a:t>
            </a:r>
            <a:r>
              <a:rPr lang="en-IN" sz="1200" b="0" i="0" dirty="0" err="1">
                <a:effectLst/>
                <a:latin typeface="ff1"/>
              </a:rPr>
              <a:t>user_id</a:t>
            </a:r>
            <a:r>
              <a:rPr lang="en-IN" sz="1200" b="0" i="0" dirty="0">
                <a:effectLst/>
                <a:latin typeface="ff1"/>
              </a:rPr>
              <a:t>, MIN(EXTRACT (WEEK FROM </a:t>
            </a:r>
            <a:r>
              <a:rPr lang="en-IN" sz="1200" b="0" i="0" dirty="0" err="1">
                <a:effectLst/>
                <a:latin typeface="ff1"/>
              </a:rPr>
              <a:t>occurred_at</a:t>
            </a:r>
            <a:r>
              <a:rPr lang="en-IN" sz="1200" b="0" i="0" dirty="0">
                <a:effectLst/>
                <a:latin typeface="ff1"/>
              </a:rPr>
              <a:t>) AS  first</a:t>
            </a:r>
            <a:r>
              <a:rPr lang="en-IN" sz="1200" dirty="0">
                <a:latin typeface="ff1"/>
              </a:rPr>
              <a:t> from e</a:t>
            </a:r>
            <a:r>
              <a:rPr lang="en-IN" sz="1200" b="0" i="0" dirty="0">
                <a:effectLst/>
                <a:latin typeface="ff1"/>
              </a:rPr>
              <a:t>vents</a:t>
            </a:r>
          </a:p>
          <a:p>
            <a:pPr algn="l"/>
            <a:r>
              <a:rPr lang="en-IN" sz="1200" b="0" i="0" dirty="0">
                <a:effectLst/>
                <a:latin typeface="ff1"/>
              </a:rPr>
              <a:t>GROUP BY 1) n </a:t>
            </a:r>
          </a:p>
          <a:p>
            <a:pPr algn="l"/>
            <a:r>
              <a:rPr lang="en-IN" sz="1200" b="0" i="0" dirty="0">
                <a:effectLst/>
                <a:latin typeface="ff1"/>
              </a:rPr>
              <a:t>WHERE </a:t>
            </a:r>
            <a:r>
              <a:rPr lang="en-IN" sz="1200" b="0" i="0" dirty="0" err="1">
                <a:effectLst/>
                <a:latin typeface="ff1"/>
              </a:rPr>
              <a:t>m.user_id</a:t>
            </a:r>
            <a:r>
              <a:rPr lang="en-IN" sz="1200" b="0" i="0" dirty="0">
                <a:effectLst/>
                <a:latin typeface="ff1"/>
              </a:rPr>
              <a:t> = </a:t>
            </a:r>
            <a:r>
              <a:rPr lang="en-IN" sz="1200" b="0" i="0" dirty="0" err="1">
                <a:effectLst/>
                <a:latin typeface="ff1"/>
              </a:rPr>
              <a:t>n.user_id</a:t>
            </a:r>
            <a:endParaRPr lang="en-IN" sz="1200" b="0" i="0" dirty="0">
              <a:effectLst/>
              <a:latin typeface="ff1"/>
            </a:endParaRPr>
          </a:p>
          <a:p>
            <a:pPr algn="l"/>
            <a:r>
              <a:rPr lang="en-IN" sz="1200" b="0" i="0" dirty="0">
                <a:effectLst/>
                <a:latin typeface="ff1"/>
              </a:rPr>
              <a:t>) sub </a:t>
            </a:r>
          </a:p>
          <a:p>
            <a:pPr algn="l"/>
            <a:r>
              <a:rPr lang="en-IN" sz="1200" b="0" i="0" dirty="0">
                <a:effectLst/>
                <a:latin typeface="ff1"/>
              </a:rPr>
              <a:t>GROUP BY first </a:t>
            </a:r>
          </a:p>
          <a:p>
            <a:pPr algn="l"/>
            <a:r>
              <a:rPr lang="en-IN" sz="1200" b="0" i="0" dirty="0">
                <a:effectLst/>
                <a:latin typeface="ff1"/>
              </a:rPr>
              <a:t>ORDER BY first;</a:t>
            </a:r>
          </a:p>
          <a:p>
            <a:endParaRPr lang="en-IN" sz="1200" dirty="0"/>
          </a:p>
        </p:txBody>
      </p:sp>
      <p:sp>
        <p:nvSpPr>
          <p:cNvPr id="7" name="TextBox 6">
            <a:extLst>
              <a:ext uri="{FF2B5EF4-FFF2-40B4-BE49-F238E27FC236}">
                <a16:creationId xmlns:a16="http://schemas.microsoft.com/office/drawing/2014/main" id="{2F5042B5-78A6-98A0-260B-B263A6AB368E}"/>
              </a:ext>
            </a:extLst>
          </p:cNvPr>
          <p:cNvSpPr txBox="1"/>
          <p:nvPr/>
        </p:nvSpPr>
        <p:spPr>
          <a:xfrm>
            <a:off x="706581" y="810022"/>
            <a:ext cx="1126836" cy="338554"/>
          </a:xfrm>
          <a:prstGeom prst="rect">
            <a:avLst/>
          </a:prstGeom>
          <a:noFill/>
        </p:spPr>
        <p:txBody>
          <a:bodyPr wrap="square" rtlCol="0">
            <a:spAutoFit/>
          </a:bodyPr>
          <a:lstStyle/>
          <a:p>
            <a:r>
              <a:rPr lang="en-US" sz="1600" b="1" dirty="0"/>
              <a:t>Query:-</a:t>
            </a:r>
            <a:endParaRPr lang="en-IN" sz="1600" b="1" dirty="0"/>
          </a:p>
        </p:txBody>
      </p:sp>
    </p:spTree>
    <p:extLst>
      <p:ext uri="{BB962C8B-B14F-4D97-AF65-F5344CB8AC3E}">
        <p14:creationId xmlns:p14="http://schemas.microsoft.com/office/powerpoint/2010/main" val="17323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1DF7E8-1838-AF70-616D-E89ECD6F7038}"/>
              </a:ext>
            </a:extLst>
          </p:cNvPr>
          <p:cNvPicPr>
            <a:picLocks noChangeAspect="1"/>
          </p:cNvPicPr>
          <p:nvPr/>
        </p:nvPicPr>
        <p:blipFill>
          <a:blip r:embed="rId2"/>
          <a:stretch>
            <a:fillRect/>
          </a:stretch>
        </p:blipFill>
        <p:spPr>
          <a:xfrm>
            <a:off x="0" y="1618185"/>
            <a:ext cx="12192000" cy="3782490"/>
          </a:xfrm>
          <a:prstGeom prst="rect">
            <a:avLst/>
          </a:prstGeom>
        </p:spPr>
      </p:pic>
      <p:sp>
        <p:nvSpPr>
          <p:cNvPr id="3" name="TextBox 2">
            <a:extLst>
              <a:ext uri="{FF2B5EF4-FFF2-40B4-BE49-F238E27FC236}">
                <a16:creationId xmlns:a16="http://schemas.microsoft.com/office/drawing/2014/main" id="{D2AA8869-2E58-A6CA-DCA2-50976FCE71B0}"/>
              </a:ext>
            </a:extLst>
          </p:cNvPr>
          <p:cNvSpPr txBox="1"/>
          <p:nvPr/>
        </p:nvSpPr>
        <p:spPr>
          <a:xfrm>
            <a:off x="193964" y="912503"/>
            <a:ext cx="1126836" cy="369332"/>
          </a:xfrm>
          <a:prstGeom prst="rect">
            <a:avLst/>
          </a:prstGeom>
          <a:noFill/>
        </p:spPr>
        <p:txBody>
          <a:bodyPr wrap="square" rtlCol="0">
            <a:spAutoFit/>
          </a:bodyPr>
          <a:lstStyle/>
          <a:p>
            <a:r>
              <a:rPr lang="en-US" b="1" dirty="0"/>
              <a:t>Output:-</a:t>
            </a:r>
            <a:endParaRPr lang="en-IN" b="1" dirty="0"/>
          </a:p>
        </p:txBody>
      </p:sp>
    </p:spTree>
    <p:extLst>
      <p:ext uri="{BB962C8B-B14F-4D97-AF65-F5344CB8AC3E}">
        <p14:creationId xmlns:p14="http://schemas.microsoft.com/office/powerpoint/2010/main" val="3119785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5CB094-2F34-9A88-F065-EB6ABA45352E}"/>
              </a:ext>
            </a:extLst>
          </p:cNvPr>
          <p:cNvSpPr txBox="1"/>
          <p:nvPr/>
        </p:nvSpPr>
        <p:spPr>
          <a:xfrm>
            <a:off x="678872" y="237450"/>
            <a:ext cx="6096000" cy="646331"/>
          </a:xfrm>
          <a:prstGeom prst="rect">
            <a:avLst/>
          </a:prstGeom>
          <a:noFill/>
        </p:spPr>
        <p:txBody>
          <a:bodyPr wrap="square">
            <a:spAutoFit/>
          </a:bodyPr>
          <a:lstStyle/>
          <a:p>
            <a:pPr algn="l"/>
            <a:r>
              <a:rPr lang="en-US" b="1" dirty="0">
                <a:solidFill>
                  <a:srgbClr val="FF0000"/>
                </a:solidFill>
                <a:latin typeface="Manrope"/>
              </a:rPr>
              <a:t>E. </a:t>
            </a:r>
            <a:r>
              <a:rPr lang="en-US" b="1" i="0" dirty="0">
                <a:solidFill>
                  <a:srgbClr val="FF0000"/>
                </a:solidFill>
                <a:effectLst/>
                <a:latin typeface="Manrope"/>
              </a:rPr>
              <a:t>Email Engagement: </a:t>
            </a:r>
            <a:r>
              <a:rPr lang="en-US" b="0" i="0" dirty="0">
                <a:effectLst/>
                <a:latin typeface="Manrope"/>
              </a:rPr>
              <a:t>Users engaging with the email service.</a:t>
            </a:r>
            <a:br>
              <a:rPr lang="en-US" b="0" i="0" dirty="0">
                <a:effectLst/>
                <a:latin typeface="Manrope"/>
              </a:rPr>
            </a:br>
            <a:r>
              <a:rPr lang="en-US" b="1" i="0" dirty="0">
                <a:effectLst/>
                <a:latin typeface="Manrope"/>
              </a:rPr>
              <a:t>Task:</a:t>
            </a:r>
            <a:r>
              <a:rPr lang="en-US" b="0" i="0" dirty="0">
                <a:effectLst/>
                <a:latin typeface="Manrope"/>
              </a:rPr>
              <a:t> Calculate the email engagement metrics?</a:t>
            </a:r>
          </a:p>
        </p:txBody>
      </p:sp>
      <p:pic>
        <p:nvPicPr>
          <p:cNvPr id="5" name="Picture 4">
            <a:extLst>
              <a:ext uri="{FF2B5EF4-FFF2-40B4-BE49-F238E27FC236}">
                <a16:creationId xmlns:a16="http://schemas.microsoft.com/office/drawing/2014/main" id="{83AF8891-0139-64DD-785D-A64F2A16CCEE}"/>
              </a:ext>
            </a:extLst>
          </p:cNvPr>
          <p:cNvPicPr>
            <a:picLocks noChangeAspect="1"/>
          </p:cNvPicPr>
          <p:nvPr/>
        </p:nvPicPr>
        <p:blipFill>
          <a:blip r:embed="rId2"/>
          <a:stretch>
            <a:fillRect/>
          </a:stretch>
        </p:blipFill>
        <p:spPr>
          <a:xfrm>
            <a:off x="7204364" y="1686148"/>
            <a:ext cx="4830061" cy="3886537"/>
          </a:xfrm>
          <a:prstGeom prst="rect">
            <a:avLst/>
          </a:prstGeom>
        </p:spPr>
      </p:pic>
      <p:sp>
        <p:nvSpPr>
          <p:cNvPr id="7" name="TextBox 6">
            <a:extLst>
              <a:ext uri="{FF2B5EF4-FFF2-40B4-BE49-F238E27FC236}">
                <a16:creationId xmlns:a16="http://schemas.microsoft.com/office/drawing/2014/main" id="{0512E3B2-DC24-48DC-872C-5763A5D682CB}"/>
              </a:ext>
            </a:extLst>
          </p:cNvPr>
          <p:cNvSpPr txBox="1"/>
          <p:nvPr/>
        </p:nvSpPr>
        <p:spPr>
          <a:xfrm>
            <a:off x="678872" y="1285315"/>
            <a:ext cx="7232073" cy="5047536"/>
          </a:xfrm>
          <a:prstGeom prst="rect">
            <a:avLst/>
          </a:prstGeom>
          <a:noFill/>
        </p:spPr>
        <p:txBody>
          <a:bodyPr wrap="square">
            <a:spAutoFit/>
          </a:bodyPr>
          <a:lstStyle/>
          <a:p>
            <a:pPr algn="l"/>
            <a:endParaRPr lang="en-US" sz="1400" b="0" i="0" dirty="0">
              <a:effectLst/>
              <a:latin typeface="ff1"/>
            </a:endParaRPr>
          </a:p>
          <a:p>
            <a:pPr algn="l"/>
            <a:r>
              <a:rPr lang="en-US" sz="1400" b="0" i="0" dirty="0">
                <a:effectLst/>
                <a:latin typeface="ff1"/>
              </a:rPr>
              <a:t>SELECT Week, </a:t>
            </a:r>
          </a:p>
          <a:p>
            <a:pPr algn="l"/>
            <a:r>
              <a:rPr lang="en-US" sz="1400" b="0" i="0" dirty="0">
                <a:effectLst/>
                <a:latin typeface="ff1"/>
              </a:rPr>
              <a:t>ROUND((</a:t>
            </a:r>
            <a:r>
              <a:rPr lang="en-US" sz="1400" b="0" i="0" dirty="0" err="1">
                <a:effectLst/>
                <a:latin typeface="ff1"/>
              </a:rPr>
              <a:t>weekly_digest</a:t>
            </a:r>
            <a:r>
              <a:rPr lang="en-US" sz="1400" b="0" i="0" dirty="0">
                <a:effectLst/>
                <a:latin typeface="ff1"/>
              </a:rPr>
              <a:t>/total*100),2) AS "Weekly Digest Rate",</a:t>
            </a:r>
          </a:p>
          <a:p>
            <a:pPr algn="l"/>
            <a:r>
              <a:rPr lang="en-US" sz="1400" b="0" i="0" dirty="0">
                <a:effectLst/>
                <a:latin typeface="ff1"/>
              </a:rPr>
              <a:t>ROUND((</a:t>
            </a:r>
            <a:r>
              <a:rPr lang="en-US" sz="1400" b="0" i="0" dirty="0" err="1">
                <a:effectLst/>
                <a:latin typeface="ff1"/>
              </a:rPr>
              <a:t>email_opens</a:t>
            </a:r>
            <a:r>
              <a:rPr lang="en-US" sz="1400" b="0" i="0" dirty="0">
                <a:effectLst/>
                <a:latin typeface="ff1"/>
              </a:rPr>
              <a:t>/total*100),2) AS "Email Open Rate",</a:t>
            </a:r>
          </a:p>
          <a:p>
            <a:pPr algn="l"/>
            <a:r>
              <a:rPr lang="en-US" sz="1400" b="0" i="0" dirty="0">
                <a:effectLst/>
                <a:latin typeface="ff1"/>
              </a:rPr>
              <a:t>ROUND((</a:t>
            </a:r>
            <a:r>
              <a:rPr lang="en-US" sz="1400" b="0" i="0" dirty="0" err="1">
                <a:effectLst/>
                <a:latin typeface="ff1"/>
              </a:rPr>
              <a:t>email_clickthroughs</a:t>
            </a:r>
            <a:r>
              <a:rPr lang="en-US" sz="1400" b="0" i="0" dirty="0">
                <a:effectLst/>
                <a:latin typeface="ff1"/>
              </a:rPr>
              <a:t>/total*100),2) AS "Email Clickthrough Rate",</a:t>
            </a:r>
          </a:p>
          <a:p>
            <a:pPr algn="l"/>
            <a:r>
              <a:rPr lang="en-US" sz="1400" b="0" i="0" dirty="0">
                <a:effectLst/>
                <a:latin typeface="ff1"/>
              </a:rPr>
              <a:t>ROUND((</a:t>
            </a:r>
            <a:r>
              <a:rPr lang="en-US" sz="1400" b="0" i="0" dirty="0" err="1">
                <a:effectLst/>
                <a:latin typeface="ff1"/>
              </a:rPr>
              <a:t>reengagement_emails</a:t>
            </a:r>
            <a:r>
              <a:rPr lang="en-US" sz="1400" b="0" i="0" dirty="0">
                <a:effectLst/>
                <a:latin typeface="ff1"/>
              </a:rPr>
              <a:t>/total*100),2) AS "Reengagement Email Rate"</a:t>
            </a:r>
          </a:p>
          <a:p>
            <a:pPr algn="l"/>
            <a:r>
              <a:rPr lang="en-US" sz="1400" b="0" i="0" dirty="0">
                <a:effectLst/>
                <a:latin typeface="ff1"/>
              </a:rPr>
              <a:t>FROM </a:t>
            </a:r>
          </a:p>
          <a:p>
            <a:pPr algn="l"/>
            <a:r>
              <a:rPr lang="en-US" sz="1400" b="0" i="0" dirty="0">
                <a:effectLst/>
                <a:latin typeface="ff1"/>
              </a:rPr>
              <a:t>( </a:t>
            </a:r>
          </a:p>
          <a:p>
            <a:pPr algn="l"/>
            <a:r>
              <a:rPr lang="en-US" sz="1400" b="0" i="0" dirty="0">
                <a:effectLst/>
                <a:latin typeface="ff1"/>
              </a:rPr>
              <a:t>SELECT EXTRACT(WEEK FROM </a:t>
            </a:r>
            <a:r>
              <a:rPr lang="en-US" sz="1400" b="0" i="0" dirty="0" err="1">
                <a:effectLst/>
                <a:latin typeface="ff1"/>
              </a:rPr>
              <a:t>occurred_at</a:t>
            </a:r>
            <a:r>
              <a:rPr lang="en-US" sz="1400" dirty="0">
                <a:latin typeface="ff1"/>
              </a:rPr>
              <a:t>) AS WEEK,</a:t>
            </a:r>
            <a:endParaRPr lang="en-US" sz="1400" b="0" i="0" dirty="0">
              <a:effectLst/>
              <a:latin typeface="ff1"/>
            </a:endParaRPr>
          </a:p>
          <a:p>
            <a:pPr algn="l"/>
            <a:r>
              <a:rPr lang="en-US" sz="1400" b="0" i="0" dirty="0">
                <a:effectLst/>
                <a:latin typeface="ff1"/>
              </a:rPr>
              <a:t>COUNT(CASE WHEN action = '</a:t>
            </a:r>
            <a:r>
              <a:rPr lang="en-US" sz="1400" b="0" i="0" dirty="0" err="1">
                <a:effectLst/>
                <a:latin typeface="ff1"/>
              </a:rPr>
              <a:t>sent_weekly_digest</a:t>
            </a:r>
            <a:r>
              <a:rPr lang="en-US" sz="1400" b="0" i="0" dirty="0">
                <a:effectLst/>
                <a:latin typeface="ff1"/>
              </a:rPr>
              <a:t>’ THEN </a:t>
            </a:r>
            <a:r>
              <a:rPr lang="en-US" sz="1400" b="0" i="0" dirty="0" err="1">
                <a:effectLst/>
                <a:latin typeface="ff1"/>
              </a:rPr>
              <a:t>user_id</a:t>
            </a:r>
            <a:r>
              <a:rPr lang="en-US" sz="1400" b="0" i="0" dirty="0">
                <a:effectLst/>
                <a:latin typeface="ff1"/>
              </a:rPr>
              <a:t> </a:t>
            </a:r>
            <a:r>
              <a:rPr lang="en-US" sz="1400" dirty="0">
                <a:latin typeface="ff1"/>
              </a:rPr>
              <a:t> </a:t>
            </a:r>
            <a:r>
              <a:rPr lang="en-US" sz="1400" b="0" i="0" dirty="0">
                <a:effectLst/>
                <a:latin typeface="ff1"/>
              </a:rPr>
              <a:t>ELSE NULL END </a:t>
            </a:r>
            <a:r>
              <a:rPr lang="en-US" sz="1400" dirty="0">
                <a:latin typeface="ff1"/>
              </a:rPr>
              <a:t>) AS</a:t>
            </a:r>
            <a:endParaRPr lang="en-US" sz="1400" b="0" i="0" dirty="0">
              <a:effectLst/>
              <a:latin typeface="ff1"/>
            </a:endParaRPr>
          </a:p>
          <a:p>
            <a:pPr algn="l"/>
            <a:r>
              <a:rPr lang="en-US" sz="1400" b="0" i="0" dirty="0" err="1">
                <a:effectLst/>
                <a:latin typeface="ff1"/>
              </a:rPr>
              <a:t>weekly_digest</a:t>
            </a:r>
            <a:r>
              <a:rPr lang="en-US" sz="1400" b="0" i="0" dirty="0">
                <a:effectLst/>
                <a:latin typeface="ff1"/>
              </a:rPr>
              <a:t>, </a:t>
            </a:r>
          </a:p>
          <a:p>
            <a:pPr algn="l"/>
            <a:r>
              <a:rPr lang="en-US" sz="1400" b="0" i="0" dirty="0">
                <a:effectLst/>
                <a:latin typeface="ff1"/>
              </a:rPr>
              <a:t>COUNT(CASE WHEN action = '</a:t>
            </a:r>
            <a:r>
              <a:rPr lang="en-US" sz="1400" b="0" i="0" dirty="0" err="1">
                <a:effectLst/>
                <a:latin typeface="ff1"/>
              </a:rPr>
              <a:t>email_open</a:t>
            </a:r>
            <a:r>
              <a:rPr lang="en-US" sz="1400" b="0" i="0" dirty="0">
                <a:effectLst/>
                <a:latin typeface="ff1"/>
              </a:rPr>
              <a:t>’ THEN </a:t>
            </a:r>
            <a:r>
              <a:rPr lang="en-US" sz="1400" b="0" i="0" dirty="0" err="1">
                <a:effectLst/>
                <a:latin typeface="ff1"/>
              </a:rPr>
              <a:t>user_id</a:t>
            </a:r>
            <a:r>
              <a:rPr lang="en-US" sz="1400" b="0" i="0" dirty="0">
                <a:effectLst/>
                <a:latin typeface="ff1"/>
              </a:rPr>
              <a:t> </a:t>
            </a:r>
            <a:r>
              <a:rPr lang="en-US" sz="1400" dirty="0">
                <a:latin typeface="ff1"/>
              </a:rPr>
              <a:t> </a:t>
            </a:r>
            <a:r>
              <a:rPr lang="en-US" sz="1400" b="0" i="0" dirty="0">
                <a:effectLst/>
                <a:latin typeface="ff1"/>
              </a:rPr>
              <a:t>ELSE NULL END </a:t>
            </a:r>
            <a:r>
              <a:rPr lang="en-US" sz="1400" dirty="0">
                <a:latin typeface="ff1"/>
              </a:rPr>
              <a:t>) AS</a:t>
            </a:r>
            <a:endParaRPr lang="en-US" sz="1400" b="0" i="0" dirty="0">
              <a:effectLst/>
              <a:latin typeface="ff1"/>
            </a:endParaRPr>
          </a:p>
          <a:p>
            <a:pPr algn="l"/>
            <a:r>
              <a:rPr lang="en-US" sz="1400" b="0" i="0" dirty="0" err="1">
                <a:effectLst/>
                <a:latin typeface="ff1"/>
              </a:rPr>
              <a:t>email_opens</a:t>
            </a:r>
            <a:r>
              <a:rPr lang="en-US" sz="1400" b="0" i="0" dirty="0">
                <a:effectLst/>
                <a:latin typeface="ff1"/>
              </a:rPr>
              <a:t>, </a:t>
            </a:r>
          </a:p>
          <a:p>
            <a:r>
              <a:rPr lang="en-US" sz="1400" b="0" i="0" dirty="0">
                <a:effectLst/>
                <a:latin typeface="ff1"/>
              </a:rPr>
              <a:t>COUNT(CASE WHEN action = '</a:t>
            </a:r>
            <a:r>
              <a:rPr lang="en-US" sz="1400" b="0" i="0" dirty="0" err="1">
                <a:effectLst/>
                <a:latin typeface="ff1"/>
              </a:rPr>
              <a:t>email_clickthrough</a:t>
            </a:r>
            <a:r>
              <a:rPr lang="en-US" sz="1400" b="0" i="0" dirty="0">
                <a:effectLst/>
                <a:latin typeface="ff1"/>
              </a:rPr>
              <a:t>’ THEN </a:t>
            </a:r>
            <a:r>
              <a:rPr lang="en-US" sz="1400" b="0" i="0" dirty="0" err="1">
                <a:effectLst/>
                <a:latin typeface="ff1"/>
              </a:rPr>
              <a:t>user_id</a:t>
            </a:r>
            <a:r>
              <a:rPr lang="en-US" sz="1400" b="0" i="0" dirty="0">
                <a:effectLst/>
                <a:latin typeface="ff1"/>
              </a:rPr>
              <a:t> </a:t>
            </a:r>
            <a:r>
              <a:rPr lang="en-US" sz="1400" dirty="0">
                <a:latin typeface="ff1"/>
              </a:rPr>
              <a:t> </a:t>
            </a:r>
            <a:r>
              <a:rPr lang="en-US" sz="1400" b="0" i="0" dirty="0">
                <a:effectLst/>
                <a:latin typeface="ff1"/>
              </a:rPr>
              <a:t>ELSE NULL END </a:t>
            </a:r>
            <a:r>
              <a:rPr lang="en-US" sz="1400" dirty="0">
                <a:latin typeface="ff1"/>
              </a:rPr>
              <a:t>) AS</a:t>
            </a:r>
            <a:endParaRPr lang="en-US" sz="1400" b="0" i="0" dirty="0">
              <a:effectLst/>
              <a:latin typeface="ff1"/>
            </a:endParaRPr>
          </a:p>
          <a:p>
            <a:pPr algn="l"/>
            <a:r>
              <a:rPr lang="en-US" sz="1400" b="0" i="0" dirty="0" err="1">
                <a:effectLst/>
                <a:latin typeface="ff1"/>
              </a:rPr>
              <a:t>email_clickthroughs</a:t>
            </a:r>
            <a:r>
              <a:rPr lang="en-US" sz="1400" b="0" i="0" dirty="0">
                <a:effectLst/>
                <a:latin typeface="ff1"/>
              </a:rPr>
              <a:t>, </a:t>
            </a:r>
          </a:p>
          <a:p>
            <a:pPr algn="l"/>
            <a:r>
              <a:rPr lang="en-US" sz="1400" b="0" i="0" dirty="0">
                <a:effectLst/>
                <a:latin typeface="ff1"/>
              </a:rPr>
              <a:t>COUNT(CASE WHEN action = '</a:t>
            </a:r>
            <a:r>
              <a:rPr lang="en-US" sz="1400" b="0" i="0" dirty="0" err="1">
                <a:effectLst/>
                <a:latin typeface="ff1"/>
              </a:rPr>
              <a:t>sent_reengagement_email</a:t>
            </a:r>
            <a:r>
              <a:rPr lang="en-US" sz="1400" b="0" i="0" dirty="0">
                <a:effectLst/>
                <a:latin typeface="ff1"/>
              </a:rPr>
              <a:t>’ THEN </a:t>
            </a:r>
            <a:r>
              <a:rPr lang="en-US" sz="1400" b="0" i="0" dirty="0" err="1">
                <a:effectLst/>
                <a:latin typeface="ff1"/>
              </a:rPr>
              <a:t>user_id</a:t>
            </a:r>
            <a:r>
              <a:rPr lang="en-US" sz="1400" b="0" i="0" dirty="0">
                <a:effectLst/>
                <a:latin typeface="ff1"/>
              </a:rPr>
              <a:t> </a:t>
            </a:r>
            <a:r>
              <a:rPr lang="en-US" sz="1400" dirty="0">
                <a:latin typeface="ff1"/>
              </a:rPr>
              <a:t> </a:t>
            </a:r>
            <a:r>
              <a:rPr lang="en-US" sz="1400" b="0" i="0" dirty="0">
                <a:effectLst/>
                <a:latin typeface="ff1"/>
              </a:rPr>
              <a:t>ELSE NULL END </a:t>
            </a:r>
            <a:r>
              <a:rPr lang="en-US" sz="1400" dirty="0">
                <a:latin typeface="ff1"/>
              </a:rPr>
              <a:t>)</a:t>
            </a:r>
            <a:endParaRPr lang="en-US" sz="1400" b="0" i="0" dirty="0">
              <a:effectLst/>
              <a:latin typeface="ff1"/>
            </a:endParaRPr>
          </a:p>
          <a:p>
            <a:pPr algn="l"/>
            <a:r>
              <a:rPr lang="en-US" sz="1400" b="0" i="0" dirty="0">
                <a:effectLst/>
                <a:latin typeface="ff1"/>
              </a:rPr>
              <a:t>AS </a:t>
            </a:r>
            <a:r>
              <a:rPr lang="en-US" sz="1400" b="0" i="0" dirty="0" err="1">
                <a:effectLst/>
                <a:latin typeface="ff1"/>
              </a:rPr>
              <a:t>reengagement_emails</a:t>
            </a:r>
            <a:r>
              <a:rPr lang="en-US" sz="1400" b="0" i="0" dirty="0">
                <a:effectLst/>
                <a:latin typeface="ff1"/>
              </a:rPr>
              <a:t>, </a:t>
            </a:r>
          </a:p>
          <a:p>
            <a:pPr algn="l"/>
            <a:r>
              <a:rPr lang="en-US" sz="1400" b="0" i="0" dirty="0">
                <a:effectLst/>
                <a:latin typeface="ff1"/>
              </a:rPr>
              <a:t>COUNT(</a:t>
            </a:r>
            <a:r>
              <a:rPr lang="en-US" sz="1400" b="0" i="0" dirty="0" err="1">
                <a:effectLst/>
                <a:latin typeface="ff1"/>
              </a:rPr>
              <a:t>user_id</a:t>
            </a:r>
            <a:r>
              <a:rPr lang="en-US" sz="1400" b="0" i="0" dirty="0">
                <a:effectLst/>
                <a:latin typeface="ff1"/>
              </a:rPr>
              <a:t>) AS total</a:t>
            </a:r>
          </a:p>
          <a:p>
            <a:pPr algn="l"/>
            <a:r>
              <a:rPr lang="en-US" sz="1400" b="0" i="0" dirty="0">
                <a:effectLst/>
                <a:latin typeface="ff1"/>
              </a:rPr>
              <a:t>FROM </a:t>
            </a:r>
            <a:r>
              <a:rPr lang="en-US" sz="1400" b="0" i="0" dirty="0" err="1">
                <a:effectLst/>
                <a:latin typeface="ff1"/>
              </a:rPr>
              <a:t>email_events</a:t>
            </a:r>
            <a:r>
              <a:rPr lang="en-US" sz="1400" b="0" i="0" dirty="0">
                <a:effectLst/>
                <a:latin typeface="ff1"/>
              </a:rPr>
              <a:t> </a:t>
            </a:r>
          </a:p>
          <a:p>
            <a:pPr algn="l"/>
            <a:r>
              <a:rPr lang="en-US" sz="1400" b="0" i="0" dirty="0">
                <a:effectLst/>
                <a:latin typeface="ff1"/>
              </a:rPr>
              <a:t>GROUP BY 1 </a:t>
            </a:r>
          </a:p>
          <a:p>
            <a:pPr algn="l"/>
            <a:r>
              <a:rPr lang="en-US" sz="1400" b="0" i="0" dirty="0">
                <a:effectLst/>
                <a:latin typeface="ff1"/>
              </a:rPr>
              <a:t>) sub </a:t>
            </a:r>
          </a:p>
          <a:p>
            <a:pPr algn="l"/>
            <a:r>
              <a:rPr lang="en-US" sz="1400" b="0" i="0" dirty="0">
                <a:effectLst/>
                <a:latin typeface="ff1"/>
              </a:rPr>
              <a:t>GROUP BY 1 </a:t>
            </a:r>
          </a:p>
          <a:p>
            <a:pPr algn="l"/>
            <a:r>
              <a:rPr lang="en-US" sz="1400" b="0" i="0" dirty="0">
                <a:effectLst/>
                <a:latin typeface="ff1"/>
              </a:rPr>
              <a:t>ORDER BY 1;</a:t>
            </a:r>
          </a:p>
        </p:txBody>
      </p:sp>
      <p:sp>
        <p:nvSpPr>
          <p:cNvPr id="8" name="TextBox 7">
            <a:extLst>
              <a:ext uri="{FF2B5EF4-FFF2-40B4-BE49-F238E27FC236}">
                <a16:creationId xmlns:a16="http://schemas.microsoft.com/office/drawing/2014/main" id="{0F13A4DE-8746-9974-9B00-046C01BAC3DE}"/>
              </a:ext>
            </a:extLst>
          </p:cNvPr>
          <p:cNvSpPr txBox="1"/>
          <p:nvPr/>
        </p:nvSpPr>
        <p:spPr>
          <a:xfrm>
            <a:off x="678872" y="1116038"/>
            <a:ext cx="1126836" cy="338554"/>
          </a:xfrm>
          <a:prstGeom prst="rect">
            <a:avLst/>
          </a:prstGeom>
          <a:noFill/>
        </p:spPr>
        <p:txBody>
          <a:bodyPr wrap="square" rtlCol="0">
            <a:spAutoFit/>
          </a:bodyPr>
          <a:lstStyle/>
          <a:p>
            <a:r>
              <a:rPr lang="en-US" sz="1600" b="1" dirty="0"/>
              <a:t>Query:-</a:t>
            </a:r>
            <a:endParaRPr lang="en-IN" sz="1600" b="1" dirty="0"/>
          </a:p>
        </p:txBody>
      </p:sp>
    </p:spTree>
    <p:extLst>
      <p:ext uri="{BB962C8B-B14F-4D97-AF65-F5344CB8AC3E}">
        <p14:creationId xmlns:p14="http://schemas.microsoft.com/office/powerpoint/2010/main" val="3320283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Picture 14" descr="Graph on document with pen">
            <a:extLst>
              <a:ext uri="{FF2B5EF4-FFF2-40B4-BE49-F238E27FC236}">
                <a16:creationId xmlns:a16="http://schemas.microsoft.com/office/drawing/2014/main" id="{20E11046-F163-C53E-4799-B9B87428A8BB}"/>
              </a:ext>
            </a:extLst>
          </p:cNvPr>
          <p:cNvPicPr>
            <a:picLocks noChangeAspect="1"/>
          </p:cNvPicPr>
          <p:nvPr/>
        </p:nvPicPr>
        <p:blipFill rotWithShape="1">
          <a:blip r:embed="rId2">
            <a:alphaModFix amt="25000"/>
          </a:blip>
          <a:srcRect t="1510" b="14220"/>
          <a:stretch/>
        </p:blipFill>
        <p:spPr>
          <a:xfrm>
            <a:off x="20" y="10"/>
            <a:ext cx="12191980" cy="6857990"/>
          </a:xfrm>
          <a:prstGeom prst="rect">
            <a:avLst/>
          </a:prstGeom>
        </p:spPr>
      </p:pic>
      <p:sp>
        <p:nvSpPr>
          <p:cNvPr id="3" name="TextBox 2">
            <a:extLst>
              <a:ext uri="{FF2B5EF4-FFF2-40B4-BE49-F238E27FC236}">
                <a16:creationId xmlns:a16="http://schemas.microsoft.com/office/drawing/2014/main" id="{DDD84091-DEA4-AE74-E56C-40F396AB32C0}"/>
              </a:ext>
            </a:extLst>
          </p:cNvPr>
          <p:cNvSpPr txBox="1"/>
          <p:nvPr/>
        </p:nvSpPr>
        <p:spPr>
          <a:xfrm>
            <a:off x="762000" y="905893"/>
            <a:ext cx="1713342" cy="834831"/>
          </a:xfrm>
          <a:prstGeom prst="rect">
            <a:avLst/>
          </a:prstGeom>
        </p:spPr>
        <p:txBody>
          <a:bodyPr vert="horz" lIns="91440" tIns="45720" rIns="91440" bIns="45720" rtlCol="0" anchor="ctr">
            <a:normAutofit/>
          </a:bodyPr>
          <a:lstStyle/>
          <a:p>
            <a:pPr>
              <a:lnSpc>
                <a:spcPct val="80000"/>
              </a:lnSpc>
              <a:spcBef>
                <a:spcPct val="0"/>
              </a:spcBef>
              <a:spcAft>
                <a:spcPts val="600"/>
              </a:spcAft>
            </a:pPr>
            <a:r>
              <a:rPr lang="en-US" sz="4400" b="1" i="0" u="sng" cap="all" spc="100" dirty="0">
                <a:effectLst/>
                <a:latin typeface="+mj-lt"/>
                <a:ea typeface="+mj-ea"/>
                <a:cs typeface="+mj-cs"/>
              </a:rPr>
              <a:t>Result</a:t>
            </a:r>
            <a:r>
              <a:rPr lang="en-US" sz="5000" b="1" i="0" u="sng" cap="all" spc="100" dirty="0">
                <a:effectLst/>
                <a:latin typeface="+mj-lt"/>
                <a:ea typeface="+mj-ea"/>
                <a:cs typeface="+mj-cs"/>
              </a:rPr>
              <a:t> </a:t>
            </a:r>
            <a:endParaRPr lang="en-US" sz="5000" b="1" u="sng" cap="all" spc="100" dirty="0">
              <a:latin typeface="+mj-lt"/>
              <a:ea typeface="+mj-ea"/>
              <a:cs typeface="+mj-cs"/>
            </a:endParaRPr>
          </a:p>
        </p:txBody>
      </p:sp>
      <p:cxnSp>
        <p:nvCxnSpPr>
          <p:cNvPr id="21" name="Straight Connector 20">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C7CBDB1-074D-3EA6-000B-C2F46559C1C0}"/>
              </a:ext>
            </a:extLst>
          </p:cNvPr>
          <p:cNvSpPr txBox="1"/>
          <p:nvPr/>
        </p:nvSpPr>
        <p:spPr>
          <a:xfrm>
            <a:off x="628070" y="1750609"/>
            <a:ext cx="11471562" cy="1732097"/>
          </a:xfrm>
          <a:prstGeom prst="rect">
            <a:avLst/>
          </a:prstGeom>
        </p:spPr>
        <p:txBody>
          <a:bodyPr vert="horz" lIns="45720" tIns="45720" rIns="45720" bIns="45720" rtlCol="0">
            <a:normAutofit/>
          </a:bodyPr>
          <a:lstStyle/>
          <a:p>
            <a:pPr>
              <a:lnSpc>
                <a:spcPct val="90000"/>
              </a:lnSpc>
              <a:spcAft>
                <a:spcPts val="600"/>
              </a:spcAft>
              <a:buClr>
                <a:schemeClr val="accent1"/>
              </a:buClr>
            </a:pPr>
            <a:r>
              <a:rPr lang="en-US" b="1" i="0" dirty="0">
                <a:solidFill>
                  <a:srgbClr val="FFFF00"/>
                </a:solidFill>
                <a:effectLst/>
              </a:rPr>
              <a:t>How this project helped me</a:t>
            </a:r>
            <a:r>
              <a:rPr lang="en-US" b="0" i="0" dirty="0">
                <a:solidFill>
                  <a:srgbClr val="FFFF00"/>
                </a:solidFill>
                <a:effectLst/>
              </a:rPr>
              <a:t>:- </a:t>
            </a:r>
            <a:endParaRPr lang="en-US" i="0" dirty="0">
              <a:solidFill>
                <a:srgbClr val="FFFF00"/>
              </a:solidFill>
              <a:effectLst/>
            </a:endParaRPr>
          </a:p>
          <a:p>
            <a:pPr>
              <a:lnSpc>
                <a:spcPct val="90000"/>
              </a:lnSpc>
              <a:spcAft>
                <a:spcPts val="600"/>
              </a:spcAft>
              <a:buClr>
                <a:schemeClr val="accent1"/>
              </a:buClr>
            </a:pPr>
            <a:r>
              <a:rPr lang="en-US" i="0" dirty="0">
                <a:solidFill>
                  <a:srgbClr val="FFFFFF"/>
                </a:solidFill>
                <a:effectLst/>
              </a:rPr>
              <a:t>-This project helped me understand the importance of performance analytics.</a:t>
            </a:r>
            <a:br>
              <a:rPr lang="en-US" i="0" dirty="0">
                <a:solidFill>
                  <a:srgbClr val="FFFFFF"/>
                </a:solidFill>
                <a:effectLst/>
              </a:rPr>
            </a:br>
            <a:r>
              <a:rPr lang="en-US" i="0" dirty="0">
                <a:solidFill>
                  <a:srgbClr val="FFFFFF"/>
                </a:solidFill>
                <a:effectLst/>
              </a:rPr>
              <a:t>-From this work, I can understand how companies use metric spike as a secret weapon.</a:t>
            </a:r>
            <a:br>
              <a:rPr lang="en-US" i="0" dirty="0">
                <a:solidFill>
                  <a:srgbClr val="FFFFFF"/>
                </a:solidFill>
                <a:effectLst/>
              </a:rPr>
            </a:br>
            <a:r>
              <a:rPr lang="en-US" i="0" dirty="0">
                <a:solidFill>
                  <a:srgbClr val="FFFFFF"/>
                </a:solidFill>
                <a:effectLst/>
              </a:rPr>
              <a:t>-With knowledge and experience, they can use these leverage insights to identify returns that optimize their strategies </a:t>
            </a:r>
          </a:p>
          <a:p>
            <a:pPr>
              <a:lnSpc>
                <a:spcPct val="90000"/>
              </a:lnSpc>
              <a:spcAft>
                <a:spcPts val="600"/>
              </a:spcAft>
              <a:buClr>
                <a:schemeClr val="accent1"/>
              </a:buClr>
            </a:pPr>
            <a:r>
              <a:rPr lang="en-US" i="0" dirty="0">
                <a:solidFill>
                  <a:srgbClr val="FFFFFF"/>
                </a:solidFill>
                <a:effectLst/>
              </a:rPr>
              <a:t>and increase ROI.</a:t>
            </a:r>
            <a:endParaRPr lang="en-US" dirty="0">
              <a:solidFill>
                <a:srgbClr val="FFFFFF"/>
              </a:solidFill>
            </a:endParaRPr>
          </a:p>
        </p:txBody>
      </p:sp>
      <p:sp>
        <p:nvSpPr>
          <p:cNvPr id="9" name="TextBox 8">
            <a:extLst>
              <a:ext uri="{FF2B5EF4-FFF2-40B4-BE49-F238E27FC236}">
                <a16:creationId xmlns:a16="http://schemas.microsoft.com/office/drawing/2014/main" id="{2EBCD40F-BD9C-92CC-802D-C306008AB418}"/>
              </a:ext>
            </a:extLst>
          </p:cNvPr>
          <p:cNvSpPr txBox="1"/>
          <p:nvPr/>
        </p:nvSpPr>
        <p:spPr>
          <a:xfrm>
            <a:off x="554179" y="3449132"/>
            <a:ext cx="11471563" cy="1354217"/>
          </a:xfrm>
          <a:prstGeom prst="rect">
            <a:avLst/>
          </a:prstGeom>
          <a:noFill/>
        </p:spPr>
        <p:txBody>
          <a:bodyPr wrap="square">
            <a:spAutoFit/>
          </a:bodyPr>
          <a:lstStyle/>
          <a:p>
            <a:pPr>
              <a:spcAft>
                <a:spcPts val="600"/>
              </a:spcAft>
            </a:pPr>
            <a:r>
              <a:rPr lang="en-US" b="1" i="0" dirty="0">
                <a:solidFill>
                  <a:srgbClr val="FFFF00"/>
                </a:solidFill>
                <a:effectLst/>
              </a:rPr>
              <a:t>Challenges that I faced in this project:-</a:t>
            </a:r>
          </a:p>
          <a:p>
            <a:pPr>
              <a:spcAft>
                <a:spcPts val="600"/>
              </a:spcAft>
            </a:pPr>
            <a:r>
              <a:rPr lang="en-US" dirty="0"/>
              <a:t>The big problem was using Case Study 2 dataset because its data is huge and importing it into MY SQL Workbench is time-consuming. </a:t>
            </a:r>
          </a:p>
          <a:p>
            <a:pPr>
              <a:spcAft>
                <a:spcPts val="600"/>
              </a:spcAft>
            </a:pPr>
            <a:r>
              <a:rPr lang="en-US" dirty="0"/>
              <a:t>So, I used the LOAD DATA statement to solve this problem.</a:t>
            </a:r>
            <a:r>
              <a:rPr lang="en-US" b="1" i="0" dirty="0">
                <a:effectLst/>
              </a:rPr>
              <a:t>  </a:t>
            </a:r>
            <a:endParaRPr lang="en-IN" b="1" dirty="0"/>
          </a:p>
        </p:txBody>
      </p:sp>
      <p:sp>
        <p:nvSpPr>
          <p:cNvPr id="13" name="TextBox 12">
            <a:extLst>
              <a:ext uri="{FF2B5EF4-FFF2-40B4-BE49-F238E27FC236}">
                <a16:creationId xmlns:a16="http://schemas.microsoft.com/office/drawing/2014/main" id="{39DBE52D-99D8-5846-D3D7-EAB1F910472C}"/>
              </a:ext>
            </a:extLst>
          </p:cNvPr>
          <p:cNvSpPr txBox="1"/>
          <p:nvPr/>
        </p:nvSpPr>
        <p:spPr>
          <a:xfrm>
            <a:off x="554179" y="4803349"/>
            <a:ext cx="11166765" cy="1831271"/>
          </a:xfrm>
          <a:prstGeom prst="rect">
            <a:avLst/>
          </a:prstGeom>
          <a:noFill/>
        </p:spPr>
        <p:txBody>
          <a:bodyPr wrap="square">
            <a:spAutoFit/>
          </a:bodyPr>
          <a:lstStyle/>
          <a:p>
            <a:pPr>
              <a:spcAft>
                <a:spcPts val="600"/>
              </a:spcAft>
            </a:pPr>
            <a:r>
              <a:rPr lang="en-IN" b="1" dirty="0">
                <a:solidFill>
                  <a:srgbClr val="FFFF00"/>
                </a:solidFill>
              </a:rPr>
              <a:t>Conclusion:-</a:t>
            </a:r>
          </a:p>
          <a:p>
            <a:pPr algn="just">
              <a:spcAft>
                <a:spcPts val="600"/>
              </a:spcAft>
            </a:pPr>
            <a:r>
              <a:rPr lang="en-US" dirty="0"/>
              <a:t>Operational analytics solves the problem by synchronizing data in real-time. It has the ability to aggregate data from multiple sources into a unified, streamlined, and actionable solution that delivers real-time analytical models to create quality insights into customer profiles and company performance. This ensures that your routines and systems are efficient. When used correctly, performance appraisals can benefit our citizens and the world at large, and improve performance everywhere.</a:t>
            </a:r>
            <a:endParaRPr lang="en-IN" dirty="0"/>
          </a:p>
        </p:txBody>
      </p:sp>
    </p:spTree>
    <p:extLst>
      <p:ext uri="{BB962C8B-B14F-4D97-AF65-F5344CB8AC3E}">
        <p14:creationId xmlns:p14="http://schemas.microsoft.com/office/powerpoint/2010/main" val="237149354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0C786E-FDAD-4183-254B-75CCB5801E6C}"/>
              </a:ext>
            </a:extLst>
          </p:cNvPr>
          <p:cNvSpPr txBox="1"/>
          <p:nvPr/>
        </p:nvSpPr>
        <p:spPr>
          <a:xfrm>
            <a:off x="347662" y="197346"/>
            <a:ext cx="11687176" cy="2954655"/>
          </a:xfrm>
          <a:prstGeom prst="rect">
            <a:avLst/>
          </a:prstGeom>
          <a:noFill/>
        </p:spPr>
        <p:txBody>
          <a:bodyPr wrap="square" rtlCol="0">
            <a:spAutoFit/>
          </a:bodyPr>
          <a:lstStyle/>
          <a:p>
            <a:r>
              <a:rPr lang="en-US" sz="2400" b="1" u="sng" dirty="0">
                <a:solidFill>
                  <a:srgbClr val="FF0000"/>
                </a:solidFill>
                <a:latin typeface="Calibri" panose="020F0502020204030204" pitchFamily="34" charset="0"/>
                <a:cs typeface="Calibri" panose="020F0502020204030204" pitchFamily="34" charset="0"/>
              </a:rPr>
              <a:t>ABOUT PROJECT</a:t>
            </a:r>
          </a:p>
          <a:p>
            <a:endParaRPr lang="en-US" dirty="0">
              <a:solidFill>
                <a:srgbClr val="FF0000"/>
              </a:solidFill>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This project focuses on analyzing the data given to us in the dashboard. I have provided 2 different Case Studies with some datasets attached and I have to answer all those questions by running SQL Queries which are required by the operation team, marketing team, etc to predict the overall growth and decline of the company’s wealth. And give insights to improve on weak areas by improving productivity, better automation, effective workflow, etc.  </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In Case Study-1 </a:t>
            </a:r>
            <a:r>
              <a:rPr lang="en-US" dirty="0" err="1">
                <a:latin typeface="Calibri" panose="020F0502020204030204" pitchFamily="34" charset="0"/>
                <a:cs typeface="Calibri" panose="020F0502020204030204" pitchFamily="34" charset="0"/>
              </a:rPr>
              <a:t>job_data</a:t>
            </a:r>
            <a:r>
              <a:rPr lang="en-US" dirty="0">
                <a:latin typeface="Calibri" panose="020F0502020204030204" pitchFamily="34" charset="0"/>
                <a:cs typeface="Calibri" panose="020F0502020204030204" pitchFamily="34" charset="0"/>
              </a:rPr>
              <a:t> table is given while in Case Study-2 users, events, and </a:t>
            </a:r>
            <a:r>
              <a:rPr lang="en-US" dirty="0" err="1">
                <a:latin typeface="Calibri" panose="020F0502020204030204" pitchFamily="34" charset="0"/>
                <a:cs typeface="Calibri" panose="020F0502020204030204" pitchFamily="34" charset="0"/>
              </a:rPr>
              <a:t>email_events</a:t>
            </a:r>
            <a:r>
              <a:rPr lang="en-US" dirty="0">
                <a:latin typeface="Calibri" panose="020F0502020204030204" pitchFamily="34" charset="0"/>
                <a:cs typeface="Calibri" panose="020F0502020204030204" pitchFamily="34" charset="0"/>
              </a:rPr>
              <a:t> table is given.</a:t>
            </a:r>
          </a:p>
          <a:p>
            <a:pPr algn="just"/>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7984BB9-823A-19EF-0159-8C79474D5EC3}"/>
              </a:ext>
            </a:extLst>
          </p:cNvPr>
          <p:cNvSpPr txBox="1"/>
          <p:nvPr/>
        </p:nvSpPr>
        <p:spPr>
          <a:xfrm>
            <a:off x="347662" y="2690336"/>
            <a:ext cx="11768138" cy="3970318"/>
          </a:xfrm>
          <a:prstGeom prst="rect">
            <a:avLst/>
          </a:prstGeom>
          <a:noFill/>
        </p:spPr>
        <p:txBody>
          <a:bodyPr wrap="square">
            <a:spAutoFit/>
          </a:bodyPr>
          <a:lstStyle/>
          <a:p>
            <a:pPr algn="just"/>
            <a:r>
              <a:rPr lang="en-US" b="0" i="0" dirty="0">
                <a:effectLst/>
                <a:latin typeface="ff1"/>
              </a:rPr>
              <a:t>In Case Study 1 the insights are found based on: </a:t>
            </a:r>
          </a:p>
          <a:p>
            <a:pPr algn="just"/>
            <a:r>
              <a:rPr lang="en-US" b="0" i="0" dirty="0">
                <a:effectLst/>
                <a:latin typeface="ff3"/>
              </a:rPr>
              <a:t>1.</a:t>
            </a:r>
            <a:r>
              <a:rPr lang="en-US" b="0" i="0" dirty="0">
                <a:effectLst/>
                <a:latin typeface="ff4"/>
              </a:rPr>
              <a:t> </a:t>
            </a:r>
            <a:r>
              <a:rPr lang="en-US" b="1" i="0" dirty="0">
                <a:solidFill>
                  <a:srgbClr val="FF0000"/>
                </a:solidFill>
                <a:effectLst/>
                <a:latin typeface="ff3"/>
              </a:rPr>
              <a:t>Number of jobs reviewed: </a:t>
            </a:r>
            <a:r>
              <a:rPr lang="en-US" b="0" i="0" dirty="0">
                <a:effectLst/>
                <a:latin typeface="ff1"/>
              </a:rPr>
              <a:t>Amount of jobs reviewed over time. </a:t>
            </a:r>
            <a:endParaRPr lang="en-US" b="0" i="0" dirty="0">
              <a:effectLst/>
              <a:latin typeface="ff3"/>
            </a:endParaRPr>
          </a:p>
          <a:p>
            <a:pPr algn="just"/>
            <a:r>
              <a:rPr lang="en-US" b="0" i="0" dirty="0">
                <a:effectLst/>
                <a:latin typeface="ff3"/>
              </a:rPr>
              <a:t>2.</a:t>
            </a:r>
            <a:r>
              <a:rPr lang="en-US" b="0" i="0" dirty="0">
                <a:effectLst/>
                <a:latin typeface="ff4"/>
              </a:rPr>
              <a:t> </a:t>
            </a:r>
            <a:r>
              <a:rPr lang="en-US" b="1" i="0" dirty="0">
                <a:solidFill>
                  <a:srgbClr val="FF0000"/>
                </a:solidFill>
                <a:effectLst/>
                <a:latin typeface="ff3"/>
              </a:rPr>
              <a:t>Throughput:</a:t>
            </a:r>
            <a:r>
              <a:rPr lang="en-US" b="1" i="0" dirty="0">
                <a:solidFill>
                  <a:srgbClr val="FF0000"/>
                </a:solidFill>
                <a:effectLst/>
                <a:latin typeface="ff1"/>
              </a:rPr>
              <a:t> </a:t>
            </a:r>
            <a:r>
              <a:rPr lang="en-US" b="0" i="0" dirty="0">
                <a:effectLst/>
                <a:latin typeface="ff1"/>
              </a:rPr>
              <a:t>Calculate 7-day rolling average of throughput? For throughput, do you prefer daily metric or 7-day rolling and why?</a:t>
            </a:r>
          </a:p>
          <a:p>
            <a:pPr algn="just"/>
            <a:r>
              <a:rPr lang="en-US" b="0" i="0" dirty="0">
                <a:effectLst/>
                <a:latin typeface="ff3"/>
              </a:rPr>
              <a:t>3.</a:t>
            </a:r>
            <a:r>
              <a:rPr lang="en-US" b="0" i="0" dirty="0">
                <a:effectLst/>
                <a:latin typeface="ff4"/>
              </a:rPr>
              <a:t> </a:t>
            </a:r>
            <a:r>
              <a:rPr lang="en-US" b="1" i="0" dirty="0">
                <a:solidFill>
                  <a:srgbClr val="FF0000"/>
                </a:solidFill>
                <a:effectLst/>
                <a:latin typeface="ff3"/>
              </a:rPr>
              <a:t>Percentage share of each language: </a:t>
            </a:r>
            <a:r>
              <a:rPr lang="en-US" i="0" dirty="0">
                <a:effectLst/>
                <a:latin typeface="ff3"/>
              </a:rPr>
              <a:t>Share of each language for different contents.</a:t>
            </a:r>
          </a:p>
          <a:p>
            <a:pPr algn="just"/>
            <a:r>
              <a:rPr lang="en-US" b="0" i="0" dirty="0">
                <a:effectLst/>
                <a:latin typeface="ff3"/>
              </a:rPr>
              <a:t>4.</a:t>
            </a:r>
            <a:r>
              <a:rPr lang="en-US" b="0" i="0" dirty="0">
                <a:effectLst/>
                <a:latin typeface="ff4"/>
              </a:rPr>
              <a:t> </a:t>
            </a:r>
            <a:r>
              <a:rPr lang="en-US" b="1" i="0" dirty="0">
                <a:solidFill>
                  <a:srgbClr val="FF0000"/>
                </a:solidFill>
                <a:effectLst/>
                <a:latin typeface="ff3"/>
              </a:rPr>
              <a:t>Duplicate rows:</a:t>
            </a:r>
            <a:r>
              <a:rPr lang="en-US" b="1" i="0" dirty="0">
                <a:solidFill>
                  <a:srgbClr val="FF0000"/>
                </a:solidFill>
                <a:effectLst/>
                <a:latin typeface="ff1"/>
              </a:rPr>
              <a:t> </a:t>
            </a:r>
            <a:r>
              <a:rPr lang="en-US" b="0" i="0" dirty="0">
                <a:effectLst/>
                <a:latin typeface="ff1"/>
              </a:rPr>
              <a:t>Rows that have the same value present in them.</a:t>
            </a:r>
          </a:p>
          <a:p>
            <a:pPr algn="just"/>
            <a:endParaRPr lang="en-US" b="0" i="0" dirty="0">
              <a:effectLst/>
              <a:latin typeface="ff1"/>
            </a:endParaRPr>
          </a:p>
          <a:p>
            <a:pPr algn="just"/>
            <a:r>
              <a:rPr lang="en-US" b="0" i="0" dirty="0">
                <a:effectLst/>
                <a:latin typeface="ff1"/>
              </a:rPr>
              <a:t>In Case Study 2 the insights are found based on:</a:t>
            </a:r>
          </a:p>
          <a:p>
            <a:pPr algn="just"/>
            <a:r>
              <a:rPr lang="en-US" b="0" i="0" dirty="0">
                <a:effectLst/>
                <a:latin typeface="ff3"/>
              </a:rPr>
              <a:t>1.</a:t>
            </a:r>
            <a:r>
              <a:rPr lang="en-US" b="0" i="0" dirty="0">
                <a:effectLst/>
                <a:latin typeface="ff4"/>
              </a:rPr>
              <a:t> </a:t>
            </a:r>
            <a:r>
              <a:rPr lang="en-US" b="1" i="0" dirty="0">
                <a:solidFill>
                  <a:srgbClr val="FF0000"/>
                </a:solidFill>
                <a:effectLst/>
                <a:latin typeface="ff3"/>
              </a:rPr>
              <a:t>User Engagement:</a:t>
            </a:r>
            <a:r>
              <a:rPr lang="en-US" b="1" i="0" dirty="0">
                <a:solidFill>
                  <a:srgbClr val="FF0000"/>
                </a:solidFill>
                <a:effectLst/>
                <a:latin typeface="ff1"/>
              </a:rPr>
              <a:t> </a:t>
            </a:r>
            <a:r>
              <a:rPr lang="en-US" b="0" i="0" dirty="0">
                <a:effectLst/>
                <a:latin typeface="ff1"/>
              </a:rPr>
              <a:t>To measure the activeness of a user. Measuring if the user finds quality in a product/service. </a:t>
            </a:r>
          </a:p>
          <a:p>
            <a:pPr algn="just"/>
            <a:r>
              <a:rPr lang="en-US" b="0" i="0" dirty="0">
                <a:effectLst/>
                <a:latin typeface="ff3"/>
              </a:rPr>
              <a:t>2.</a:t>
            </a:r>
            <a:r>
              <a:rPr lang="en-US" b="0" i="0" dirty="0">
                <a:effectLst/>
                <a:latin typeface="ff4"/>
              </a:rPr>
              <a:t> </a:t>
            </a:r>
            <a:r>
              <a:rPr lang="en-US" b="1" i="0" dirty="0">
                <a:solidFill>
                  <a:srgbClr val="FF0000"/>
                </a:solidFill>
                <a:effectLst/>
                <a:latin typeface="ff3"/>
              </a:rPr>
              <a:t>User Growth:</a:t>
            </a:r>
            <a:r>
              <a:rPr lang="en-US" b="1" i="0" dirty="0">
                <a:solidFill>
                  <a:srgbClr val="FF0000"/>
                </a:solidFill>
                <a:effectLst/>
                <a:latin typeface="ff1"/>
              </a:rPr>
              <a:t> </a:t>
            </a:r>
            <a:r>
              <a:rPr lang="en-US" b="0" i="0" dirty="0">
                <a:effectLst/>
                <a:latin typeface="ff1"/>
              </a:rPr>
              <a:t>Amount of users growing over time for a product.</a:t>
            </a:r>
          </a:p>
          <a:p>
            <a:pPr algn="just"/>
            <a:r>
              <a:rPr lang="en-US" b="0" i="0" dirty="0">
                <a:effectLst/>
                <a:latin typeface="ff3"/>
              </a:rPr>
              <a:t>3.</a:t>
            </a:r>
            <a:r>
              <a:rPr lang="en-US" b="0" i="0" dirty="0">
                <a:effectLst/>
                <a:latin typeface="ff4"/>
              </a:rPr>
              <a:t> </a:t>
            </a:r>
            <a:r>
              <a:rPr lang="en-US" b="1" i="0" dirty="0">
                <a:solidFill>
                  <a:srgbClr val="FF0000"/>
                </a:solidFill>
                <a:effectLst/>
                <a:latin typeface="ff3"/>
              </a:rPr>
              <a:t>Weekly Retention:</a:t>
            </a:r>
            <a:r>
              <a:rPr lang="en-US" b="1" i="0" dirty="0">
                <a:solidFill>
                  <a:srgbClr val="FF0000"/>
                </a:solidFill>
                <a:effectLst/>
                <a:latin typeface="ff1"/>
              </a:rPr>
              <a:t> </a:t>
            </a:r>
            <a:r>
              <a:rPr lang="en-US" b="0" i="0" dirty="0">
                <a:effectLst/>
                <a:latin typeface="ff1"/>
              </a:rPr>
              <a:t>Users getting retained weekly after signing</a:t>
            </a:r>
          </a:p>
          <a:p>
            <a:pPr algn="just"/>
            <a:r>
              <a:rPr lang="en-US" b="0" i="0" dirty="0">
                <a:effectLst/>
                <a:latin typeface="ff3"/>
              </a:rPr>
              <a:t>4.</a:t>
            </a:r>
            <a:r>
              <a:rPr lang="en-US" b="0" i="0" dirty="0">
                <a:effectLst/>
                <a:latin typeface="ff4"/>
              </a:rPr>
              <a:t> </a:t>
            </a:r>
            <a:r>
              <a:rPr lang="en-US" b="1" i="0" dirty="0">
                <a:solidFill>
                  <a:srgbClr val="FF0000"/>
                </a:solidFill>
                <a:effectLst/>
                <a:latin typeface="ff3"/>
              </a:rPr>
              <a:t>Weekly Engagement:</a:t>
            </a:r>
            <a:r>
              <a:rPr lang="en-US" b="1" i="0" dirty="0">
                <a:solidFill>
                  <a:srgbClr val="FF0000"/>
                </a:solidFill>
                <a:effectLst/>
                <a:latin typeface="ff1"/>
              </a:rPr>
              <a:t> </a:t>
            </a:r>
            <a:r>
              <a:rPr lang="en-US" b="0" i="0" dirty="0">
                <a:effectLst/>
                <a:latin typeface="ff1"/>
              </a:rPr>
              <a:t>To measure the activeness of a user. Measuring if the user finds quality in a product/service weekly. </a:t>
            </a:r>
          </a:p>
          <a:p>
            <a:pPr algn="just"/>
            <a:r>
              <a:rPr lang="en-US" b="0" i="0" dirty="0">
                <a:effectLst/>
                <a:latin typeface="ff3"/>
              </a:rPr>
              <a:t>5.</a:t>
            </a:r>
            <a:r>
              <a:rPr lang="en-US" b="0" i="0" dirty="0">
                <a:effectLst/>
                <a:latin typeface="ff4"/>
              </a:rPr>
              <a:t> </a:t>
            </a:r>
            <a:r>
              <a:rPr lang="en-US" b="1" i="0" dirty="0">
                <a:solidFill>
                  <a:srgbClr val="FF0000"/>
                </a:solidFill>
                <a:effectLst/>
                <a:latin typeface="ff3"/>
              </a:rPr>
              <a:t>Email Engagement:</a:t>
            </a:r>
            <a:r>
              <a:rPr lang="en-US" b="1" i="0" dirty="0">
                <a:solidFill>
                  <a:srgbClr val="FF0000"/>
                </a:solidFill>
                <a:effectLst/>
                <a:latin typeface="ff1"/>
              </a:rPr>
              <a:t> </a:t>
            </a:r>
            <a:r>
              <a:rPr lang="en-US" b="0" i="0" dirty="0">
                <a:effectLst/>
                <a:latin typeface="ff1"/>
              </a:rPr>
              <a:t>Users engage with the email service.</a:t>
            </a:r>
          </a:p>
          <a:p>
            <a:pPr algn="just"/>
            <a:endParaRPr lang="en-US" b="0" i="0" dirty="0">
              <a:effectLst/>
              <a:latin typeface="ff3"/>
            </a:endParaRPr>
          </a:p>
        </p:txBody>
      </p:sp>
    </p:spTree>
    <p:extLst>
      <p:ext uri="{BB962C8B-B14F-4D97-AF65-F5344CB8AC3E}">
        <p14:creationId xmlns:p14="http://schemas.microsoft.com/office/powerpoint/2010/main" val="142311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9A31C7-2D56-EED4-ECFC-06EF800B90A7}"/>
              </a:ext>
            </a:extLst>
          </p:cNvPr>
          <p:cNvSpPr txBox="1"/>
          <p:nvPr/>
        </p:nvSpPr>
        <p:spPr>
          <a:xfrm>
            <a:off x="385762" y="218656"/>
            <a:ext cx="11420476" cy="2400657"/>
          </a:xfrm>
          <a:prstGeom prst="rect">
            <a:avLst/>
          </a:prstGeom>
          <a:noFill/>
        </p:spPr>
        <p:txBody>
          <a:bodyPr wrap="square">
            <a:spAutoFit/>
          </a:bodyPr>
          <a:lstStyle/>
          <a:p>
            <a:pPr algn="l"/>
            <a:r>
              <a:rPr lang="en-US" sz="2400" b="1" i="0" u="sng" dirty="0">
                <a:solidFill>
                  <a:srgbClr val="FF0000"/>
                </a:solidFill>
                <a:effectLst/>
                <a:latin typeface="Calibri" panose="020F0502020204030204" pitchFamily="34" charset="0"/>
                <a:cs typeface="Calibri" panose="020F0502020204030204" pitchFamily="34" charset="0"/>
              </a:rPr>
              <a:t>Project</a:t>
            </a:r>
            <a:r>
              <a:rPr lang="en-US" sz="2400" b="0" i="0" u="sng" dirty="0">
                <a:solidFill>
                  <a:srgbClr val="FF0000"/>
                </a:solidFill>
                <a:effectLst/>
                <a:latin typeface="Calibri" panose="020F0502020204030204" pitchFamily="34" charset="0"/>
                <a:cs typeface="Calibri" panose="020F0502020204030204" pitchFamily="34" charset="0"/>
              </a:rPr>
              <a:t> </a:t>
            </a:r>
            <a:r>
              <a:rPr lang="en-US" sz="2400" b="1" i="0" u="sng" dirty="0">
                <a:solidFill>
                  <a:srgbClr val="FF0000"/>
                </a:solidFill>
                <a:effectLst/>
                <a:latin typeface="Calibri" panose="020F0502020204030204" pitchFamily="34" charset="0"/>
                <a:cs typeface="Calibri" panose="020F0502020204030204" pitchFamily="34" charset="0"/>
              </a:rPr>
              <a:t>Approach</a:t>
            </a:r>
          </a:p>
          <a:p>
            <a:pPr algn="just"/>
            <a:endParaRPr lang="en-US" b="0" i="0" dirty="0">
              <a:solidFill>
                <a:srgbClr val="FF0000"/>
              </a:solidFill>
              <a:effectLst/>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This project is developed using MYSQL Workbench. First, I need to create database by using the dataset-1 table which was </a:t>
            </a:r>
          </a:p>
          <a:p>
            <a:pPr algn="just"/>
            <a:r>
              <a:rPr lang="en-US" b="0" i="0" dirty="0">
                <a:effectLst/>
                <a:latin typeface="Calibri" panose="020F0502020204030204" pitchFamily="34" charset="0"/>
                <a:cs typeface="Calibri" panose="020F0502020204030204" pitchFamily="34" charset="0"/>
              </a:rPr>
              <a:t>Given in the dashboard. Next, I will analyze and find the information that will help operation, marketing team, etc to comprehend questions like - Why is there a dip in daily engagement? Why sales is down? </a:t>
            </a:r>
            <a:r>
              <a:rPr lang="en-US" dirty="0">
                <a:latin typeface="Calibri" panose="020F0502020204030204" pitchFamily="34" charset="0"/>
                <a:cs typeface="Calibri" panose="020F0502020204030204" pitchFamily="34" charset="0"/>
              </a:rPr>
              <a:t>e</a:t>
            </a:r>
            <a:r>
              <a:rPr lang="en-US" b="0" i="0" dirty="0">
                <a:effectLst/>
                <a:latin typeface="Calibri" panose="020F0502020204030204" pitchFamily="34" charset="0"/>
                <a:cs typeface="Calibri" panose="020F0502020204030204" pitchFamily="34" charset="0"/>
              </a:rPr>
              <a:t>tc  </a:t>
            </a:r>
          </a:p>
          <a:p>
            <a:pPr algn="just"/>
            <a:r>
              <a:rPr lang="en-US" b="0" i="0" dirty="0">
                <a:effectLst/>
                <a:latin typeface="Calibri" panose="020F0502020204030204" pitchFamily="34" charset="0"/>
                <a:cs typeface="Calibri" panose="020F0502020204030204" pitchFamily="34" charset="0"/>
              </a:rPr>
              <a:t>Questions like these must be answered and for that, it’s necessary to investigate metric spike.</a:t>
            </a:r>
          </a:p>
          <a:p>
            <a:pPr algn="l"/>
            <a:endParaRPr lang="en-US" b="0" i="0" dirty="0">
              <a:solidFill>
                <a:srgbClr val="666666"/>
              </a:solidFill>
              <a:effectLst/>
              <a:latin typeface="ff1"/>
            </a:endParaRPr>
          </a:p>
        </p:txBody>
      </p:sp>
      <p:sp>
        <p:nvSpPr>
          <p:cNvPr id="5" name="TextBox 4">
            <a:extLst>
              <a:ext uri="{FF2B5EF4-FFF2-40B4-BE49-F238E27FC236}">
                <a16:creationId xmlns:a16="http://schemas.microsoft.com/office/drawing/2014/main" id="{E405A892-A683-8CB2-DBE8-B156C403727B}"/>
              </a:ext>
            </a:extLst>
          </p:cNvPr>
          <p:cNvSpPr txBox="1"/>
          <p:nvPr/>
        </p:nvSpPr>
        <p:spPr>
          <a:xfrm>
            <a:off x="385761" y="2428726"/>
            <a:ext cx="5148263" cy="461665"/>
          </a:xfrm>
          <a:prstGeom prst="rect">
            <a:avLst/>
          </a:prstGeom>
          <a:noFill/>
        </p:spPr>
        <p:txBody>
          <a:bodyPr wrap="square" rtlCol="0">
            <a:spAutoFit/>
          </a:bodyPr>
          <a:lstStyle/>
          <a:p>
            <a:r>
              <a:rPr lang="en-US" sz="2400" b="1" u="sng" dirty="0">
                <a:solidFill>
                  <a:srgbClr val="FF0000"/>
                </a:solidFill>
                <a:latin typeface="Calibri" panose="020F0502020204030204" pitchFamily="34" charset="0"/>
                <a:cs typeface="Calibri" panose="020F0502020204030204" pitchFamily="34" charset="0"/>
              </a:rPr>
              <a:t>Tech-Stack Used- </a:t>
            </a:r>
            <a:r>
              <a:rPr lang="en-US" sz="2000" b="1" dirty="0">
                <a:latin typeface="Calibri" panose="020F0502020204030204" pitchFamily="34" charset="0"/>
                <a:cs typeface="Calibri" panose="020F0502020204030204" pitchFamily="34" charset="0"/>
              </a:rPr>
              <a:t>MYSQL WORKBENCH 8.0</a:t>
            </a:r>
            <a:endParaRPr lang="en-IN" sz="2000"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DF1631B-95D0-8BE2-3B75-C553AE90FB8D}"/>
              </a:ext>
            </a:extLst>
          </p:cNvPr>
          <p:cNvSpPr txBox="1"/>
          <p:nvPr/>
        </p:nvSpPr>
        <p:spPr>
          <a:xfrm>
            <a:off x="385762" y="2905036"/>
            <a:ext cx="11420476" cy="1200329"/>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MY SQL is a visual editor software that unifies data modeling, SQL development, and database administration in one interface. It allows us to visualize, generate and manage data. </a:t>
            </a:r>
          </a:p>
          <a:p>
            <a:pPr algn="just"/>
            <a:r>
              <a:rPr lang="en-US" dirty="0">
                <a:latin typeface="Calibri" panose="020F0502020204030204" pitchFamily="34" charset="0"/>
                <a:cs typeface="Calibri" panose="020F0502020204030204" pitchFamily="34" charset="0"/>
              </a:rPr>
              <a:t>It is used to handle structured data. It is an open-source RDBMS that used SQL to interact with databases. </a:t>
            </a:r>
          </a:p>
          <a:p>
            <a:pPr algn="just"/>
            <a:r>
              <a:rPr lang="en-US" dirty="0">
                <a:latin typeface="Calibri" panose="020F0502020204030204" pitchFamily="34" charset="0"/>
                <a:cs typeface="Calibri" panose="020F0502020204030204" pitchFamily="34" charset="0"/>
              </a:rPr>
              <a:t>In MYSQL workbench we can easily move data to and from the SQL server also.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1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EF539465-2603-367D-8E93-8E878BB660C2}"/>
              </a:ext>
            </a:extLst>
          </p:cNvPr>
          <p:cNvPicPr>
            <a:picLocks noChangeAspect="1"/>
          </p:cNvPicPr>
          <p:nvPr/>
        </p:nvPicPr>
        <p:blipFill rotWithShape="1">
          <a:blip r:embed="rId2"/>
          <a:srcRect l="366" t="941" r="537"/>
          <a:stretch/>
        </p:blipFill>
        <p:spPr>
          <a:xfrm>
            <a:off x="2364509" y="2118879"/>
            <a:ext cx="7389091" cy="2677527"/>
          </a:xfrm>
          <a:prstGeom prst="rect">
            <a:avLst/>
          </a:prstGeom>
          <a:ln>
            <a:solidFill>
              <a:schemeClr val="accent5"/>
            </a:solid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3C5BE46-CBB4-D4A1-30ED-40DF04E023EC}"/>
              </a:ext>
            </a:extLst>
          </p:cNvPr>
          <p:cNvSpPr txBox="1"/>
          <p:nvPr/>
        </p:nvSpPr>
        <p:spPr>
          <a:xfrm>
            <a:off x="2627600" y="135836"/>
            <a:ext cx="6096000" cy="523220"/>
          </a:xfrm>
          <a:prstGeom prst="rect">
            <a:avLst/>
          </a:prstGeom>
          <a:noFill/>
        </p:spPr>
        <p:txBody>
          <a:bodyPr wrap="square">
            <a:spAutoFit/>
          </a:bodyPr>
          <a:lstStyle/>
          <a:p>
            <a:pPr algn="ctr"/>
            <a:r>
              <a:rPr lang="en-US" sz="2800" b="1" i="0" u="sng" dirty="0">
                <a:solidFill>
                  <a:srgbClr val="3C4858"/>
                </a:solidFill>
                <a:effectLst/>
                <a:latin typeface="Manrope"/>
              </a:rPr>
              <a:t>Case Study 1 (Job Data)</a:t>
            </a:r>
            <a:endParaRPr lang="en-IN" sz="2800" b="1" u="sng" dirty="0"/>
          </a:p>
        </p:txBody>
      </p:sp>
    </p:spTree>
    <p:extLst>
      <p:ext uri="{BB962C8B-B14F-4D97-AF65-F5344CB8AC3E}">
        <p14:creationId xmlns:p14="http://schemas.microsoft.com/office/powerpoint/2010/main" val="365039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7BAF332-D255-3BD1-9737-ACC6D401B857}"/>
              </a:ext>
            </a:extLst>
          </p:cNvPr>
          <p:cNvSpPr txBox="1"/>
          <p:nvPr/>
        </p:nvSpPr>
        <p:spPr>
          <a:xfrm>
            <a:off x="638418" y="336406"/>
            <a:ext cx="11886091" cy="756006"/>
          </a:xfrm>
          <a:prstGeom prst="rect">
            <a:avLst/>
          </a:prstGeom>
        </p:spPr>
        <p:txBody>
          <a:bodyPr vert="horz" lIns="91440" tIns="45720" rIns="91440" bIns="45720" rtlCol="0" anchor="t">
            <a:normAutofit/>
          </a:bodyPr>
          <a:lstStyle/>
          <a:p>
            <a:pPr>
              <a:lnSpc>
                <a:spcPct val="90000"/>
              </a:lnSpc>
              <a:spcAft>
                <a:spcPts val="600"/>
              </a:spcAft>
            </a:pPr>
            <a:r>
              <a:rPr lang="en-US" b="1" i="0" dirty="0">
                <a:effectLst/>
              </a:rPr>
              <a:t>A. Number of jobs reviewed: </a:t>
            </a:r>
            <a:r>
              <a:rPr lang="en-US" b="0" i="0" dirty="0">
                <a:effectLst/>
              </a:rPr>
              <a:t>Amount of jobs reviewed over time.</a:t>
            </a:r>
            <a:br>
              <a:rPr lang="en-US" b="0" i="0" dirty="0">
                <a:effectLst/>
              </a:rPr>
            </a:br>
            <a:r>
              <a:rPr lang="en-US" b="1" dirty="0"/>
              <a:t>T</a:t>
            </a:r>
            <a:r>
              <a:rPr lang="en-US" b="1" i="0" dirty="0">
                <a:effectLst/>
              </a:rPr>
              <a:t>ask:</a:t>
            </a:r>
            <a:r>
              <a:rPr lang="en-US" b="0" i="0" dirty="0">
                <a:effectLst/>
              </a:rPr>
              <a:t> Calculate the number of jobs reviewed per hour per day for November 2020? </a:t>
            </a:r>
          </a:p>
        </p:txBody>
      </p:sp>
      <p:grpSp>
        <p:nvGrpSpPr>
          <p:cNvPr id="21" name="Group 20">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2" name="Freeform: Shape 21">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2">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3">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4">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A01A4A4B-A7C0-3E56-E383-BAE3CDAD3BC1}"/>
              </a:ext>
            </a:extLst>
          </p:cNvPr>
          <p:cNvSpPr txBox="1"/>
          <p:nvPr/>
        </p:nvSpPr>
        <p:spPr>
          <a:xfrm>
            <a:off x="638418" y="1433487"/>
            <a:ext cx="1024128" cy="369332"/>
          </a:xfrm>
          <a:prstGeom prst="rect">
            <a:avLst/>
          </a:prstGeom>
          <a:noFill/>
        </p:spPr>
        <p:txBody>
          <a:bodyPr wrap="square">
            <a:spAutoFit/>
          </a:bodyPr>
          <a:lstStyle/>
          <a:p>
            <a:pPr defTabSz="612648">
              <a:spcAft>
                <a:spcPts val="600"/>
              </a:spcAft>
            </a:pPr>
            <a:r>
              <a:rPr lang="en-US" b="1" kern="1200" dirty="0">
                <a:solidFill>
                  <a:schemeClr val="tx1"/>
                </a:solidFill>
                <a:latin typeface="+mn-lt"/>
                <a:ea typeface="+mn-ea"/>
                <a:cs typeface="+mn-cs"/>
              </a:rPr>
              <a:t>Query</a:t>
            </a:r>
            <a:r>
              <a:rPr lang="en-US" kern="1200" dirty="0">
                <a:solidFill>
                  <a:schemeClr val="tx1"/>
                </a:solidFill>
                <a:latin typeface="+mn-lt"/>
                <a:ea typeface="+mn-ea"/>
                <a:cs typeface="+mn-cs"/>
              </a:rPr>
              <a:t> :-</a:t>
            </a:r>
            <a:endParaRPr lang="en-IN" sz="2800" dirty="0"/>
          </a:p>
        </p:txBody>
      </p:sp>
      <p:sp>
        <p:nvSpPr>
          <p:cNvPr id="12" name="TextBox 11">
            <a:extLst>
              <a:ext uri="{FF2B5EF4-FFF2-40B4-BE49-F238E27FC236}">
                <a16:creationId xmlns:a16="http://schemas.microsoft.com/office/drawing/2014/main" id="{47205BC6-A548-3351-A986-F5043A922529}"/>
              </a:ext>
            </a:extLst>
          </p:cNvPr>
          <p:cNvSpPr txBox="1"/>
          <p:nvPr/>
        </p:nvSpPr>
        <p:spPr>
          <a:xfrm>
            <a:off x="6957522" y="3185665"/>
            <a:ext cx="4142232" cy="369332"/>
          </a:xfrm>
          <a:prstGeom prst="rect">
            <a:avLst/>
          </a:prstGeom>
          <a:noFill/>
        </p:spPr>
        <p:txBody>
          <a:bodyPr wrap="square">
            <a:spAutoFit/>
          </a:bodyPr>
          <a:lstStyle/>
          <a:p>
            <a:pPr defTabSz="612648">
              <a:spcAft>
                <a:spcPts val="600"/>
              </a:spcAft>
            </a:pPr>
            <a:r>
              <a:rPr lang="en-US" b="1" kern="1200" dirty="0">
                <a:solidFill>
                  <a:schemeClr val="tx1"/>
                </a:solidFill>
                <a:latin typeface="+mn-lt"/>
                <a:ea typeface="+mn-ea"/>
                <a:cs typeface="+mn-cs"/>
              </a:rPr>
              <a:t>Output:-</a:t>
            </a:r>
            <a:endParaRPr lang="en-IN" sz="2800" dirty="0"/>
          </a:p>
        </p:txBody>
      </p:sp>
      <p:sp>
        <p:nvSpPr>
          <p:cNvPr id="3" name="TextBox 2">
            <a:extLst>
              <a:ext uri="{FF2B5EF4-FFF2-40B4-BE49-F238E27FC236}">
                <a16:creationId xmlns:a16="http://schemas.microsoft.com/office/drawing/2014/main" id="{53031577-21C2-4B6B-A19C-2DDFACC7C562}"/>
              </a:ext>
            </a:extLst>
          </p:cNvPr>
          <p:cNvSpPr txBox="1"/>
          <p:nvPr/>
        </p:nvSpPr>
        <p:spPr>
          <a:xfrm>
            <a:off x="1662547" y="1406448"/>
            <a:ext cx="8442036" cy="1477328"/>
          </a:xfrm>
          <a:prstGeom prst="rect">
            <a:avLst/>
          </a:prstGeom>
          <a:noFill/>
        </p:spPr>
        <p:txBody>
          <a:bodyPr wrap="square">
            <a:spAutoFit/>
          </a:bodyPr>
          <a:lstStyle/>
          <a:p>
            <a:r>
              <a:rPr lang="en-IN" dirty="0"/>
              <a:t>SELECT ds AS Dates, ROUND((Count(job_id)/SUM(time_spent))*3600)AS "Jobs Reviewed</a:t>
            </a:r>
          </a:p>
          <a:p>
            <a:r>
              <a:rPr lang="en-IN" dirty="0"/>
              <a:t>per Hour per Day“</a:t>
            </a:r>
          </a:p>
          <a:p>
            <a:r>
              <a:rPr lang="en-IN" dirty="0"/>
              <a:t>FROM job_data</a:t>
            </a:r>
          </a:p>
          <a:p>
            <a:r>
              <a:rPr lang="en-IN" dirty="0"/>
              <a:t>WHERE ds BETWEEN '2020-11-01' and '2020-11-30’</a:t>
            </a:r>
          </a:p>
          <a:p>
            <a:r>
              <a:rPr lang="en-IN" dirty="0"/>
              <a:t>GROUP BY ds;</a:t>
            </a:r>
          </a:p>
        </p:txBody>
      </p:sp>
      <p:pic>
        <p:nvPicPr>
          <p:cNvPr id="5" name="Picture 4">
            <a:extLst>
              <a:ext uri="{FF2B5EF4-FFF2-40B4-BE49-F238E27FC236}">
                <a16:creationId xmlns:a16="http://schemas.microsoft.com/office/drawing/2014/main" id="{5BE6D3DB-E8CD-E55F-7CCD-AB5AAFC6A261}"/>
              </a:ext>
            </a:extLst>
          </p:cNvPr>
          <p:cNvPicPr>
            <a:picLocks noChangeAspect="1"/>
          </p:cNvPicPr>
          <p:nvPr/>
        </p:nvPicPr>
        <p:blipFill>
          <a:blip r:embed="rId2"/>
          <a:stretch>
            <a:fillRect/>
          </a:stretch>
        </p:blipFill>
        <p:spPr>
          <a:xfrm>
            <a:off x="8075322" y="2988590"/>
            <a:ext cx="3478260" cy="2776998"/>
          </a:xfrm>
          <a:prstGeom prst="rect">
            <a:avLst/>
          </a:prstGeom>
        </p:spPr>
      </p:pic>
    </p:spTree>
    <p:extLst>
      <p:ext uri="{BB962C8B-B14F-4D97-AF65-F5344CB8AC3E}">
        <p14:creationId xmlns:p14="http://schemas.microsoft.com/office/powerpoint/2010/main" val="156953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C0D8C63-BA47-3040-FC7C-5D86428B9332}"/>
              </a:ext>
            </a:extLst>
          </p:cNvPr>
          <p:cNvSpPr txBox="1"/>
          <p:nvPr/>
        </p:nvSpPr>
        <p:spPr>
          <a:xfrm>
            <a:off x="359890" y="448063"/>
            <a:ext cx="12035309" cy="975473"/>
          </a:xfrm>
          <a:prstGeom prst="rect">
            <a:avLst/>
          </a:prstGeom>
        </p:spPr>
        <p:txBody>
          <a:bodyPr vert="horz" lIns="91440" tIns="45720" rIns="91440" bIns="45720" rtlCol="0" anchor="t">
            <a:normAutofit/>
          </a:bodyPr>
          <a:lstStyle/>
          <a:p>
            <a:pPr>
              <a:lnSpc>
                <a:spcPct val="90000"/>
              </a:lnSpc>
              <a:spcAft>
                <a:spcPts val="600"/>
              </a:spcAft>
            </a:pPr>
            <a:r>
              <a:rPr lang="en-US" b="1" i="0" dirty="0">
                <a:effectLst/>
              </a:rPr>
              <a:t>B. Throughput: </a:t>
            </a:r>
            <a:r>
              <a:rPr lang="en-US" b="0" i="0" dirty="0">
                <a:effectLst/>
              </a:rPr>
              <a:t>It is the no. of events happening per second.</a:t>
            </a:r>
            <a:br>
              <a:rPr lang="en-US" b="0" i="0" dirty="0">
                <a:effectLst/>
              </a:rPr>
            </a:br>
            <a:r>
              <a:rPr lang="en-US" b="1" i="0" dirty="0">
                <a:effectLst/>
              </a:rPr>
              <a:t>Task:</a:t>
            </a:r>
            <a:r>
              <a:rPr lang="en-US" b="0" i="0" dirty="0">
                <a:effectLst/>
              </a:rPr>
              <a:t> Let’s say the above metric is called throughput. Calculate 7-day rolling average of throughput? For throughput, do you prefer daily metric or 7-day rolling and why?</a:t>
            </a:r>
          </a:p>
        </p:txBody>
      </p:sp>
      <p:grpSp>
        <p:nvGrpSpPr>
          <p:cNvPr id="16" name="Group 1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7" name="Freeform: Shape 1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5EE14BC9-1F15-80A3-8A38-97CE5766E0C4}"/>
              </a:ext>
            </a:extLst>
          </p:cNvPr>
          <p:cNvSpPr txBox="1"/>
          <p:nvPr/>
        </p:nvSpPr>
        <p:spPr>
          <a:xfrm>
            <a:off x="423875" y="1649597"/>
            <a:ext cx="914728" cy="338554"/>
          </a:xfrm>
          <a:prstGeom prst="rect">
            <a:avLst/>
          </a:prstGeom>
          <a:noFill/>
        </p:spPr>
        <p:txBody>
          <a:bodyPr wrap="square">
            <a:spAutoFit/>
          </a:bodyPr>
          <a:lstStyle/>
          <a:p>
            <a:r>
              <a:rPr lang="en-IN" sz="1600" b="1" dirty="0"/>
              <a:t>Query:-</a:t>
            </a:r>
            <a:endParaRPr lang="en-IN" sz="1600" dirty="0"/>
          </a:p>
        </p:txBody>
      </p:sp>
      <p:sp>
        <p:nvSpPr>
          <p:cNvPr id="13" name="TextBox 12">
            <a:extLst>
              <a:ext uri="{FF2B5EF4-FFF2-40B4-BE49-F238E27FC236}">
                <a16:creationId xmlns:a16="http://schemas.microsoft.com/office/drawing/2014/main" id="{991C0127-208E-8965-BB05-A7A363231F5A}"/>
              </a:ext>
            </a:extLst>
          </p:cNvPr>
          <p:cNvSpPr txBox="1"/>
          <p:nvPr/>
        </p:nvSpPr>
        <p:spPr>
          <a:xfrm>
            <a:off x="451766" y="2314304"/>
            <a:ext cx="4142232" cy="338554"/>
          </a:xfrm>
          <a:prstGeom prst="rect">
            <a:avLst/>
          </a:prstGeom>
          <a:noFill/>
        </p:spPr>
        <p:txBody>
          <a:bodyPr wrap="square">
            <a:spAutoFit/>
          </a:bodyPr>
          <a:lstStyle/>
          <a:p>
            <a:pPr defTabSz="612648">
              <a:spcAft>
                <a:spcPts val="600"/>
              </a:spcAft>
            </a:pPr>
            <a:r>
              <a:rPr lang="en-US" sz="1600" b="1" kern="1200" dirty="0">
                <a:solidFill>
                  <a:schemeClr val="tx1"/>
                </a:solidFill>
                <a:latin typeface="+mn-lt"/>
                <a:ea typeface="+mn-ea"/>
                <a:cs typeface="+mn-cs"/>
              </a:rPr>
              <a:t>Output:-</a:t>
            </a:r>
            <a:endParaRPr lang="en-IN" sz="2400" dirty="0"/>
          </a:p>
        </p:txBody>
      </p:sp>
      <p:pic>
        <p:nvPicPr>
          <p:cNvPr id="3" name="Picture 2">
            <a:extLst>
              <a:ext uri="{FF2B5EF4-FFF2-40B4-BE49-F238E27FC236}">
                <a16:creationId xmlns:a16="http://schemas.microsoft.com/office/drawing/2014/main" id="{819484A9-07D4-2447-C056-5F7B01F4C4D6}"/>
              </a:ext>
            </a:extLst>
          </p:cNvPr>
          <p:cNvPicPr>
            <a:picLocks noChangeAspect="1"/>
          </p:cNvPicPr>
          <p:nvPr/>
        </p:nvPicPr>
        <p:blipFill>
          <a:blip r:embed="rId2"/>
          <a:stretch>
            <a:fillRect/>
          </a:stretch>
        </p:blipFill>
        <p:spPr>
          <a:xfrm>
            <a:off x="1499334" y="2307629"/>
            <a:ext cx="2047096" cy="816401"/>
          </a:xfrm>
          <a:prstGeom prst="rect">
            <a:avLst/>
          </a:prstGeom>
        </p:spPr>
      </p:pic>
      <p:sp>
        <p:nvSpPr>
          <p:cNvPr id="6" name="TextBox 5">
            <a:extLst>
              <a:ext uri="{FF2B5EF4-FFF2-40B4-BE49-F238E27FC236}">
                <a16:creationId xmlns:a16="http://schemas.microsoft.com/office/drawing/2014/main" id="{15A51719-A6D7-F348-D095-C196B5D6C4FB}"/>
              </a:ext>
            </a:extLst>
          </p:cNvPr>
          <p:cNvSpPr txBox="1"/>
          <p:nvPr/>
        </p:nvSpPr>
        <p:spPr>
          <a:xfrm>
            <a:off x="1447592" y="1574645"/>
            <a:ext cx="7804726" cy="584775"/>
          </a:xfrm>
          <a:prstGeom prst="rect">
            <a:avLst/>
          </a:prstGeom>
          <a:noFill/>
        </p:spPr>
        <p:txBody>
          <a:bodyPr wrap="square">
            <a:spAutoFit/>
          </a:bodyPr>
          <a:lstStyle/>
          <a:p>
            <a:r>
              <a:rPr lang="en-IN" sz="1600" dirty="0"/>
              <a:t>SELECT ROUND(COUNT(event)/SUM(time_spent), 2) AS "Weekly Throughput“</a:t>
            </a:r>
          </a:p>
          <a:p>
            <a:r>
              <a:rPr lang="en-IN" sz="1600" dirty="0"/>
              <a:t>FROM job_data;</a:t>
            </a:r>
          </a:p>
        </p:txBody>
      </p:sp>
      <p:sp>
        <p:nvSpPr>
          <p:cNvPr id="9" name="TextBox 8">
            <a:extLst>
              <a:ext uri="{FF2B5EF4-FFF2-40B4-BE49-F238E27FC236}">
                <a16:creationId xmlns:a16="http://schemas.microsoft.com/office/drawing/2014/main" id="{DD5E90D3-C065-0CF4-5F70-50BAE7026651}"/>
              </a:ext>
            </a:extLst>
          </p:cNvPr>
          <p:cNvSpPr txBox="1"/>
          <p:nvPr/>
        </p:nvSpPr>
        <p:spPr>
          <a:xfrm>
            <a:off x="1392068" y="3083724"/>
            <a:ext cx="3075468" cy="369332"/>
          </a:xfrm>
          <a:prstGeom prst="rect">
            <a:avLst/>
          </a:prstGeom>
          <a:noFill/>
        </p:spPr>
        <p:txBody>
          <a:bodyPr wrap="square">
            <a:spAutoFit/>
          </a:bodyPr>
          <a:lstStyle/>
          <a:p>
            <a:r>
              <a:rPr lang="en-US" b="0" i="0" dirty="0">
                <a:solidFill>
                  <a:srgbClr val="FF0000"/>
                </a:solidFill>
                <a:effectLst/>
                <a:latin typeface="ff1"/>
              </a:rPr>
              <a:t>The weekly throughput is </a:t>
            </a:r>
            <a:r>
              <a:rPr lang="en-US" b="0" i="0" dirty="0">
                <a:solidFill>
                  <a:srgbClr val="FF0000"/>
                </a:solidFill>
                <a:effectLst/>
                <a:latin typeface="ff3"/>
              </a:rPr>
              <a:t>0.03</a:t>
            </a:r>
            <a:endParaRPr lang="en-IN" dirty="0">
              <a:solidFill>
                <a:srgbClr val="FF0000"/>
              </a:solidFill>
            </a:endParaRPr>
          </a:p>
        </p:txBody>
      </p:sp>
      <p:pic>
        <p:nvPicPr>
          <p:cNvPr id="15" name="Picture 14">
            <a:extLst>
              <a:ext uri="{FF2B5EF4-FFF2-40B4-BE49-F238E27FC236}">
                <a16:creationId xmlns:a16="http://schemas.microsoft.com/office/drawing/2014/main" id="{967FDBF3-2FEC-956C-25D5-C4C03D136493}"/>
              </a:ext>
            </a:extLst>
          </p:cNvPr>
          <p:cNvPicPr>
            <a:picLocks noChangeAspect="1"/>
          </p:cNvPicPr>
          <p:nvPr/>
        </p:nvPicPr>
        <p:blipFill>
          <a:blip r:embed="rId3"/>
          <a:stretch>
            <a:fillRect/>
          </a:stretch>
        </p:blipFill>
        <p:spPr>
          <a:xfrm>
            <a:off x="1620222" y="4636655"/>
            <a:ext cx="2945885" cy="2078181"/>
          </a:xfrm>
          <a:prstGeom prst="rect">
            <a:avLst/>
          </a:prstGeom>
        </p:spPr>
      </p:pic>
      <p:sp>
        <p:nvSpPr>
          <p:cNvPr id="22" name="TextBox 21">
            <a:extLst>
              <a:ext uri="{FF2B5EF4-FFF2-40B4-BE49-F238E27FC236}">
                <a16:creationId xmlns:a16="http://schemas.microsoft.com/office/drawing/2014/main" id="{626F09A8-F57E-EF59-7BCC-EDAB292A920E}"/>
              </a:ext>
            </a:extLst>
          </p:cNvPr>
          <p:cNvSpPr txBox="1"/>
          <p:nvPr/>
        </p:nvSpPr>
        <p:spPr>
          <a:xfrm>
            <a:off x="1392069" y="3448438"/>
            <a:ext cx="8540018" cy="1077218"/>
          </a:xfrm>
          <a:prstGeom prst="rect">
            <a:avLst/>
          </a:prstGeom>
          <a:noFill/>
        </p:spPr>
        <p:txBody>
          <a:bodyPr wrap="square">
            <a:spAutoFit/>
          </a:bodyPr>
          <a:lstStyle/>
          <a:p>
            <a:r>
              <a:rPr lang="en-IN" sz="1600" dirty="0"/>
              <a:t>SELECT ds AS Dates, ROUND(COUNT(event)/SUM(time_spent), 2) AS "Daily Throughput“</a:t>
            </a:r>
          </a:p>
          <a:p>
            <a:r>
              <a:rPr lang="en-IN" sz="1600" dirty="0"/>
              <a:t>FROM job_data</a:t>
            </a:r>
          </a:p>
          <a:p>
            <a:r>
              <a:rPr lang="en-IN" sz="1600" dirty="0"/>
              <a:t>group by ds</a:t>
            </a:r>
          </a:p>
          <a:p>
            <a:r>
              <a:rPr lang="en-IN" sz="1600" dirty="0"/>
              <a:t>order by ds;</a:t>
            </a:r>
          </a:p>
        </p:txBody>
      </p:sp>
      <p:sp>
        <p:nvSpPr>
          <p:cNvPr id="23" name="TextBox 22">
            <a:extLst>
              <a:ext uri="{FF2B5EF4-FFF2-40B4-BE49-F238E27FC236}">
                <a16:creationId xmlns:a16="http://schemas.microsoft.com/office/drawing/2014/main" id="{EBB16199-909A-4AC4-9DD6-65F7439E5BFF}"/>
              </a:ext>
            </a:extLst>
          </p:cNvPr>
          <p:cNvSpPr txBox="1"/>
          <p:nvPr/>
        </p:nvSpPr>
        <p:spPr>
          <a:xfrm>
            <a:off x="423875" y="3486156"/>
            <a:ext cx="914728" cy="338554"/>
          </a:xfrm>
          <a:prstGeom prst="rect">
            <a:avLst/>
          </a:prstGeom>
          <a:noFill/>
        </p:spPr>
        <p:txBody>
          <a:bodyPr wrap="square">
            <a:spAutoFit/>
          </a:bodyPr>
          <a:lstStyle/>
          <a:p>
            <a:r>
              <a:rPr lang="en-IN" sz="1600" b="1" dirty="0"/>
              <a:t>Query:-</a:t>
            </a:r>
            <a:endParaRPr lang="en-IN" sz="1600" dirty="0"/>
          </a:p>
        </p:txBody>
      </p:sp>
      <p:sp>
        <p:nvSpPr>
          <p:cNvPr id="24" name="TextBox 23">
            <a:extLst>
              <a:ext uri="{FF2B5EF4-FFF2-40B4-BE49-F238E27FC236}">
                <a16:creationId xmlns:a16="http://schemas.microsoft.com/office/drawing/2014/main" id="{00686466-3776-7D88-C6C5-A072376EA176}"/>
              </a:ext>
            </a:extLst>
          </p:cNvPr>
          <p:cNvSpPr txBox="1"/>
          <p:nvPr/>
        </p:nvSpPr>
        <p:spPr>
          <a:xfrm>
            <a:off x="390458" y="4655665"/>
            <a:ext cx="1057134" cy="338554"/>
          </a:xfrm>
          <a:prstGeom prst="rect">
            <a:avLst/>
          </a:prstGeom>
          <a:noFill/>
        </p:spPr>
        <p:txBody>
          <a:bodyPr wrap="square">
            <a:spAutoFit/>
          </a:bodyPr>
          <a:lstStyle/>
          <a:p>
            <a:pPr defTabSz="612648">
              <a:spcAft>
                <a:spcPts val="600"/>
              </a:spcAft>
            </a:pPr>
            <a:r>
              <a:rPr lang="en-US" sz="1600" b="1" kern="1200" dirty="0">
                <a:solidFill>
                  <a:schemeClr val="tx1"/>
                </a:solidFill>
                <a:latin typeface="+mn-lt"/>
                <a:ea typeface="+mn-ea"/>
                <a:cs typeface="+mn-cs"/>
              </a:rPr>
              <a:t>Output:-</a:t>
            </a:r>
            <a:endParaRPr lang="en-IN" sz="2400" dirty="0"/>
          </a:p>
        </p:txBody>
      </p:sp>
      <p:sp>
        <p:nvSpPr>
          <p:cNvPr id="26" name="TextBox 25">
            <a:extLst>
              <a:ext uri="{FF2B5EF4-FFF2-40B4-BE49-F238E27FC236}">
                <a16:creationId xmlns:a16="http://schemas.microsoft.com/office/drawing/2014/main" id="{2763DDE1-1694-F0DF-8FD0-E63E1F4112E0}"/>
              </a:ext>
            </a:extLst>
          </p:cNvPr>
          <p:cNvSpPr txBox="1"/>
          <p:nvPr/>
        </p:nvSpPr>
        <p:spPr>
          <a:xfrm>
            <a:off x="4613143" y="4994219"/>
            <a:ext cx="7243535" cy="830997"/>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FF0000"/>
                </a:solidFill>
                <a:effectLst/>
                <a:latin typeface="ff1"/>
              </a:rPr>
              <a:t>Metrics will always go up and down on a weekly and daily basis. </a:t>
            </a:r>
          </a:p>
          <a:p>
            <a:pPr marL="285750" indent="-285750" algn="l">
              <a:buFont typeface="Arial" panose="020B0604020202020204" pitchFamily="34" charset="0"/>
              <a:buChar char="•"/>
            </a:pPr>
            <a:r>
              <a:rPr lang="en-US" sz="1600" dirty="0">
                <a:solidFill>
                  <a:srgbClr val="FF0000"/>
                </a:solidFill>
                <a:latin typeface="ff1"/>
              </a:rPr>
              <a:t>As a result rolling metrics are superb at showing if your metrics are trending up or down on a daily level. </a:t>
            </a:r>
            <a:endParaRPr lang="en-US" sz="1600" b="0" i="0" dirty="0">
              <a:solidFill>
                <a:srgbClr val="FF0000"/>
              </a:solidFill>
              <a:effectLst/>
              <a:latin typeface="ff1"/>
            </a:endParaRPr>
          </a:p>
        </p:txBody>
      </p:sp>
    </p:spTree>
    <p:extLst>
      <p:ext uri="{BB962C8B-B14F-4D97-AF65-F5344CB8AC3E}">
        <p14:creationId xmlns:p14="http://schemas.microsoft.com/office/powerpoint/2010/main" val="217259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solidFill>
                <a:schemeClr val="tx1"/>
              </a:solidFill>
            </a:endParaRPr>
          </a:p>
        </p:txBody>
      </p:sp>
      <p:sp>
        <p:nvSpPr>
          <p:cNvPr id="5" name="TextBox 4">
            <a:extLst>
              <a:ext uri="{FF2B5EF4-FFF2-40B4-BE49-F238E27FC236}">
                <a16:creationId xmlns:a16="http://schemas.microsoft.com/office/drawing/2014/main" id="{BEF58DD7-ABB4-F642-386F-0E47D5289A8C}"/>
              </a:ext>
            </a:extLst>
          </p:cNvPr>
          <p:cNvSpPr txBox="1"/>
          <p:nvPr/>
        </p:nvSpPr>
        <p:spPr>
          <a:xfrm>
            <a:off x="838200" y="365125"/>
            <a:ext cx="10515600" cy="93027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i="0" kern="1200" dirty="0">
                <a:solidFill>
                  <a:schemeClr val="tx1"/>
                </a:solidFill>
                <a:effectLst/>
                <a:ea typeface="+mj-ea"/>
                <a:cs typeface="+mj-cs"/>
              </a:rPr>
              <a:t>C. Percentage share of each language: Share of each language for different contents</a:t>
            </a:r>
            <a:r>
              <a:rPr lang="en-US" b="0" i="0" kern="1200" dirty="0">
                <a:solidFill>
                  <a:schemeClr val="tx1"/>
                </a:solidFill>
                <a:effectLst/>
                <a:latin typeface="+mj-lt"/>
                <a:ea typeface="+mj-ea"/>
                <a:cs typeface="+mj-cs"/>
              </a:rPr>
              <a:t>.</a:t>
            </a:r>
            <a:endParaRPr lang="en-US" sz="2800"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880AFA62-5EC5-85DE-4270-0885F3DF4514}"/>
              </a:ext>
            </a:extLst>
          </p:cNvPr>
          <p:cNvSpPr txBox="1"/>
          <p:nvPr/>
        </p:nvSpPr>
        <p:spPr>
          <a:xfrm>
            <a:off x="835152" y="1015298"/>
            <a:ext cx="6466456" cy="338554"/>
          </a:xfrm>
          <a:prstGeom prst="rect">
            <a:avLst/>
          </a:prstGeom>
          <a:noFill/>
        </p:spPr>
        <p:txBody>
          <a:bodyPr wrap="square">
            <a:spAutoFit/>
          </a:bodyPr>
          <a:lstStyle/>
          <a:p>
            <a:pPr defTabSz="749808">
              <a:spcAft>
                <a:spcPts val="600"/>
              </a:spcAft>
            </a:pPr>
            <a:r>
              <a:rPr lang="en-US" sz="1600" b="1" kern="1200" dirty="0">
                <a:latin typeface="Manrope"/>
                <a:ea typeface="+mn-ea"/>
                <a:cs typeface="+mn-cs"/>
              </a:rPr>
              <a:t>Task:</a:t>
            </a:r>
            <a:r>
              <a:rPr lang="en-US" sz="1600" kern="1200" dirty="0">
                <a:latin typeface="Manrope"/>
                <a:ea typeface="+mn-ea"/>
                <a:cs typeface="+mn-cs"/>
              </a:rPr>
              <a:t> Calculate the percentage share of each language in the last 30 days?</a:t>
            </a:r>
            <a:endParaRPr lang="en-IN" sz="2000" dirty="0"/>
          </a:p>
        </p:txBody>
      </p:sp>
      <p:sp>
        <p:nvSpPr>
          <p:cNvPr id="10" name="TextBox 9">
            <a:extLst>
              <a:ext uri="{FF2B5EF4-FFF2-40B4-BE49-F238E27FC236}">
                <a16:creationId xmlns:a16="http://schemas.microsoft.com/office/drawing/2014/main" id="{E8D585B7-9740-15B6-B6D8-BD2D87C74DEF}"/>
              </a:ext>
            </a:extLst>
          </p:cNvPr>
          <p:cNvSpPr txBox="1"/>
          <p:nvPr/>
        </p:nvSpPr>
        <p:spPr>
          <a:xfrm>
            <a:off x="835152" y="3582282"/>
            <a:ext cx="3399778" cy="338554"/>
          </a:xfrm>
          <a:prstGeom prst="rect">
            <a:avLst/>
          </a:prstGeom>
          <a:noFill/>
        </p:spPr>
        <p:txBody>
          <a:bodyPr wrap="square">
            <a:spAutoFit/>
          </a:bodyPr>
          <a:lstStyle/>
          <a:p>
            <a:pPr defTabSz="502371">
              <a:spcAft>
                <a:spcPts val="492"/>
              </a:spcAft>
            </a:pPr>
            <a:r>
              <a:rPr lang="en-US" sz="1600" b="1" kern="1200" dirty="0">
                <a:solidFill>
                  <a:schemeClr val="tx1"/>
                </a:solidFill>
                <a:latin typeface="+mn-lt"/>
                <a:ea typeface="+mn-ea"/>
                <a:cs typeface="+mn-cs"/>
              </a:rPr>
              <a:t>Output:-</a:t>
            </a:r>
            <a:endParaRPr lang="en-IN" sz="3200" dirty="0"/>
          </a:p>
        </p:txBody>
      </p:sp>
      <p:sp>
        <p:nvSpPr>
          <p:cNvPr id="11" name="TextBox 10">
            <a:extLst>
              <a:ext uri="{FF2B5EF4-FFF2-40B4-BE49-F238E27FC236}">
                <a16:creationId xmlns:a16="http://schemas.microsoft.com/office/drawing/2014/main" id="{470E63BD-3675-B885-0CD0-689442345F15}"/>
              </a:ext>
            </a:extLst>
          </p:cNvPr>
          <p:cNvSpPr txBox="1"/>
          <p:nvPr/>
        </p:nvSpPr>
        <p:spPr>
          <a:xfrm>
            <a:off x="742581" y="1896384"/>
            <a:ext cx="5113274" cy="319446"/>
          </a:xfrm>
          <a:prstGeom prst="rect">
            <a:avLst/>
          </a:prstGeom>
          <a:noFill/>
        </p:spPr>
        <p:txBody>
          <a:bodyPr wrap="square">
            <a:spAutoFit/>
          </a:bodyPr>
          <a:lstStyle/>
          <a:p>
            <a:pPr defTabSz="749808">
              <a:spcAft>
                <a:spcPts val="600"/>
              </a:spcAft>
            </a:pPr>
            <a:r>
              <a:rPr lang="en-IN" sz="1476" b="1" kern="1200" dirty="0">
                <a:solidFill>
                  <a:schemeClr val="tx1"/>
                </a:solidFill>
                <a:latin typeface="+mn-lt"/>
                <a:ea typeface="+mn-ea"/>
                <a:cs typeface="+mn-cs"/>
              </a:rPr>
              <a:t>Query:-</a:t>
            </a:r>
            <a:endParaRPr lang="en-IN" dirty="0"/>
          </a:p>
        </p:txBody>
      </p:sp>
      <p:sp>
        <p:nvSpPr>
          <p:cNvPr id="3" name="TextBox 2">
            <a:extLst>
              <a:ext uri="{FF2B5EF4-FFF2-40B4-BE49-F238E27FC236}">
                <a16:creationId xmlns:a16="http://schemas.microsoft.com/office/drawing/2014/main" id="{448D9A0F-BAEF-C60D-401E-6282ACB6C43D}"/>
              </a:ext>
            </a:extLst>
          </p:cNvPr>
          <p:cNvSpPr txBox="1"/>
          <p:nvPr/>
        </p:nvSpPr>
        <p:spPr>
          <a:xfrm>
            <a:off x="1552604" y="5559366"/>
            <a:ext cx="6096000" cy="369332"/>
          </a:xfrm>
          <a:prstGeom prst="rect">
            <a:avLst/>
          </a:prstGeom>
          <a:noFill/>
        </p:spPr>
        <p:txBody>
          <a:bodyPr wrap="square">
            <a:spAutoFit/>
          </a:bodyPr>
          <a:lstStyle/>
          <a:p>
            <a:r>
              <a:rPr lang="en-US" b="0" i="0" dirty="0">
                <a:solidFill>
                  <a:srgbClr val="FF0000"/>
                </a:solidFill>
                <a:effectLst/>
                <a:latin typeface="ff1"/>
              </a:rPr>
              <a:t>Persian language is the highest with 37.5% total. </a:t>
            </a:r>
            <a:endParaRPr lang="en-IN" dirty="0">
              <a:solidFill>
                <a:srgbClr val="FF0000"/>
              </a:solidFill>
            </a:endParaRPr>
          </a:p>
        </p:txBody>
      </p:sp>
      <p:sp>
        <p:nvSpPr>
          <p:cNvPr id="12" name="TextBox 11">
            <a:extLst>
              <a:ext uri="{FF2B5EF4-FFF2-40B4-BE49-F238E27FC236}">
                <a16:creationId xmlns:a16="http://schemas.microsoft.com/office/drawing/2014/main" id="{80B5BAFA-CBFE-E735-910E-45504DF59286}"/>
              </a:ext>
            </a:extLst>
          </p:cNvPr>
          <p:cNvSpPr txBox="1"/>
          <p:nvPr/>
        </p:nvSpPr>
        <p:spPr>
          <a:xfrm>
            <a:off x="1454727" y="1909104"/>
            <a:ext cx="10598728" cy="1200329"/>
          </a:xfrm>
          <a:prstGeom prst="rect">
            <a:avLst/>
          </a:prstGeom>
          <a:noFill/>
        </p:spPr>
        <p:txBody>
          <a:bodyPr wrap="square">
            <a:spAutoFit/>
          </a:bodyPr>
          <a:lstStyle/>
          <a:p>
            <a:r>
              <a:rPr lang="en-IN" dirty="0"/>
              <a:t>SELECT language As Languages, ROUND(100*COUNT(*)/total,2) As Percentage</a:t>
            </a:r>
          </a:p>
          <a:p>
            <a:r>
              <a:rPr lang="en-IN" dirty="0"/>
              <a:t>from job_data</a:t>
            </a:r>
          </a:p>
          <a:p>
            <a:r>
              <a:rPr lang="en-IN" dirty="0"/>
              <a:t>CROSS JOIN (SELECT COUNT(*) AS total FROM job_data) sub</a:t>
            </a:r>
          </a:p>
          <a:p>
            <a:r>
              <a:rPr lang="en-IN" dirty="0"/>
              <a:t>GROUP BY language;</a:t>
            </a:r>
          </a:p>
        </p:txBody>
      </p:sp>
      <p:pic>
        <p:nvPicPr>
          <p:cNvPr id="14" name="Picture 13">
            <a:extLst>
              <a:ext uri="{FF2B5EF4-FFF2-40B4-BE49-F238E27FC236}">
                <a16:creationId xmlns:a16="http://schemas.microsoft.com/office/drawing/2014/main" id="{048A4DE7-3E07-0566-7152-FBC2F7895303}"/>
              </a:ext>
            </a:extLst>
          </p:cNvPr>
          <p:cNvPicPr>
            <a:picLocks noChangeAspect="1"/>
          </p:cNvPicPr>
          <p:nvPr/>
        </p:nvPicPr>
        <p:blipFill>
          <a:blip r:embed="rId2"/>
          <a:stretch>
            <a:fillRect/>
          </a:stretch>
        </p:blipFill>
        <p:spPr>
          <a:xfrm>
            <a:off x="1997831" y="3561658"/>
            <a:ext cx="2602773" cy="1914815"/>
          </a:xfrm>
          <a:prstGeom prst="rect">
            <a:avLst/>
          </a:prstGeom>
        </p:spPr>
      </p:pic>
    </p:spTree>
    <p:extLst>
      <p:ext uri="{BB962C8B-B14F-4D97-AF65-F5344CB8AC3E}">
        <p14:creationId xmlns:p14="http://schemas.microsoft.com/office/powerpoint/2010/main" val="269006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67609E4-CE52-F93F-4B9F-4B858F4527ED}"/>
              </a:ext>
            </a:extLst>
          </p:cNvPr>
          <p:cNvSpPr txBox="1"/>
          <p:nvPr/>
        </p:nvSpPr>
        <p:spPr>
          <a:xfrm>
            <a:off x="353985" y="2518029"/>
            <a:ext cx="4818888" cy="3547872"/>
          </a:xfrm>
          <a:prstGeom prst="rect">
            <a:avLst/>
          </a:prstGeom>
        </p:spPr>
        <p:txBody>
          <a:bodyPr vert="horz" lIns="91440" tIns="45720" rIns="91440" bIns="45720" rtlCol="0" anchor="t">
            <a:normAutofit/>
          </a:bodyPr>
          <a:lstStyle/>
          <a:p>
            <a:pPr>
              <a:lnSpc>
                <a:spcPct val="90000"/>
              </a:lnSpc>
              <a:spcAft>
                <a:spcPts val="600"/>
              </a:spcAft>
            </a:pPr>
            <a:r>
              <a:rPr lang="en-US" sz="2000" b="1" dirty="0"/>
              <a:t>D</a:t>
            </a:r>
            <a:r>
              <a:rPr lang="en-US" sz="2000" b="1" i="0" dirty="0">
                <a:effectLst/>
              </a:rPr>
              <a:t>. Duplicate rows: </a:t>
            </a:r>
            <a:r>
              <a:rPr lang="en-US" sz="2000" b="0" i="0" dirty="0">
                <a:effectLst/>
              </a:rPr>
              <a:t>Rows that have the same value present in them.</a:t>
            </a:r>
            <a:br>
              <a:rPr lang="en-US" sz="2000" b="0" i="0" dirty="0">
                <a:effectLst/>
              </a:rPr>
            </a:br>
            <a:r>
              <a:rPr lang="en-US" sz="2000" b="1" dirty="0"/>
              <a:t>T</a:t>
            </a:r>
            <a:r>
              <a:rPr lang="en-US" sz="2000" b="1" i="0" dirty="0">
                <a:effectLst/>
              </a:rPr>
              <a:t>ask:</a:t>
            </a:r>
            <a:r>
              <a:rPr lang="en-US" sz="2000" b="0" i="0" dirty="0">
                <a:effectLst/>
              </a:rPr>
              <a:t> Let’s say you see some duplicate rows in the data. How will you display duplicates from the table?</a:t>
            </a:r>
          </a:p>
        </p:txBody>
      </p:sp>
      <p:sp>
        <p:nvSpPr>
          <p:cNvPr id="8" name="TextBox 7">
            <a:extLst>
              <a:ext uri="{FF2B5EF4-FFF2-40B4-BE49-F238E27FC236}">
                <a16:creationId xmlns:a16="http://schemas.microsoft.com/office/drawing/2014/main" id="{8A9F8035-C01A-0E95-4ED5-2316CF202E68}"/>
              </a:ext>
            </a:extLst>
          </p:cNvPr>
          <p:cNvSpPr txBox="1"/>
          <p:nvPr/>
        </p:nvSpPr>
        <p:spPr>
          <a:xfrm>
            <a:off x="6253558" y="1650804"/>
            <a:ext cx="5630013" cy="1308050"/>
          </a:xfrm>
          <a:prstGeom prst="rect">
            <a:avLst/>
          </a:prstGeom>
          <a:noFill/>
        </p:spPr>
        <p:txBody>
          <a:bodyPr wrap="square">
            <a:spAutoFit/>
          </a:bodyPr>
          <a:lstStyle/>
          <a:p>
            <a:pPr defTabSz="530352">
              <a:spcAft>
                <a:spcPts val="600"/>
              </a:spcAft>
            </a:pPr>
            <a:r>
              <a:rPr lang="en-US" sz="1600" dirty="0"/>
              <a:t>SELECT actors_id, Count(*) As Duplicates</a:t>
            </a:r>
          </a:p>
          <a:p>
            <a:pPr defTabSz="530352">
              <a:spcAft>
                <a:spcPts val="600"/>
              </a:spcAft>
            </a:pPr>
            <a:r>
              <a:rPr lang="en-US" sz="1600" dirty="0"/>
              <a:t>FROM job_data </a:t>
            </a:r>
          </a:p>
          <a:p>
            <a:pPr defTabSz="530352">
              <a:spcAft>
                <a:spcPts val="600"/>
              </a:spcAft>
            </a:pPr>
            <a:r>
              <a:rPr lang="en-US" sz="1600" dirty="0"/>
              <a:t>GROUP BY actors_id</a:t>
            </a:r>
          </a:p>
          <a:p>
            <a:pPr defTabSz="530352">
              <a:spcAft>
                <a:spcPts val="600"/>
              </a:spcAft>
            </a:pPr>
            <a:r>
              <a:rPr lang="en-US" sz="1600" dirty="0"/>
              <a:t>HAVING COUNT(*) &gt; 1; </a:t>
            </a:r>
            <a:endParaRPr lang="en-IN" sz="1600" dirty="0"/>
          </a:p>
        </p:txBody>
      </p:sp>
      <p:sp>
        <p:nvSpPr>
          <p:cNvPr id="11" name="TextBox 10">
            <a:extLst>
              <a:ext uri="{FF2B5EF4-FFF2-40B4-BE49-F238E27FC236}">
                <a16:creationId xmlns:a16="http://schemas.microsoft.com/office/drawing/2014/main" id="{6D5BE831-65F8-202B-FEB6-3E98AF093D58}"/>
              </a:ext>
            </a:extLst>
          </p:cNvPr>
          <p:cNvSpPr txBox="1"/>
          <p:nvPr/>
        </p:nvSpPr>
        <p:spPr>
          <a:xfrm>
            <a:off x="5346957" y="3716912"/>
            <a:ext cx="1192389" cy="338554"/>
          </a:xfrm>
          <a:prstGeom prst="rect">
            <a:avLst/>
          </a:prstGeom>
          <a:noFill/>
        </p:spPr>
        <p:txBody>
          <a:bodyPr wrap="square">
            <a:spAutoFit/>
          </a:bodyPr>
          <a:lstStyle/>
          <a:p>
            <a:pPr defTabSz="291375">
              <a:spcAft>
                <a:spcPts val="285"/>
              </a:spcAft>
            </a:pPr>
            <a:r>
              <a:rPr lang="en-US" sz="1600" b="1" kern="1200" dirty="0">
                <a:solidFill>
                  <a:schemeClr val="tx1"/>
                </a:solidFill>
                <a:latin typeface="+mn-lt"/>
                <a:ea typeface="+mn-ea"/>
                <a:cs typeface="+mn-cs"/>
              </a:rPr>
              <a:t>Output:-</a:t>
            </a:r>
            <a:endParaRPr lang="en-IN" sz="6000" dirty="0"/>
          </a:p>
        </p:txBody>
      </p:sp>
      <p:sp>
        <p:nvSpPr>
          <p:cNvPr id="12" name="TextBox 11">
            <a:extLst>
              <a:ext uri="{FF2B5EF4-FFF2-40B4-BE49-F238E27FC236}">
                <a16:creationId xmlns:a16="http://schemas.microsoft.com/office/drawing/2014/main" id="{213C4F33-5B73-1A58-2C3D-17958C2BE458}"/>
              </a:ext>
            </a:extLst>
          </p:cNvPr>
          <p:cNvSpPr txBox="1"/>
          <p:nvPr/>
        </p:nvSpPr>
        <p:spPr>
          <a:xfrm>
            <a:off x="5412510" y="1673790"/>
            <a:ext cx="1126836" cy="369332"/>
          </a:xfrm>
          <a:prstGeom prst="rect">
            <a:avLst/>
          </a:prstGeom>
          <a:noFill/>
        </p:spPr>
        <p:txBody>
          <a:bodyPr wrap="square" rtlCol="0">
            <a:spAutoFit/>
          </a:bodyPr>
          <a:lstStyle/>
          <a:p>
            <a:r>
              <a:rPr lang="en-US" b="1" dirty="0"/>
              <a:t>Query:-</a:t>
            </a:r>
            <a:endParaRPr lang="en-IN" b="1" dirty="0"/>
          </a:p>
        </p:txBody>
      </p:sp>
      <p:pic>
        <p:nvPicPr>
          <p:cNvPr id="14" name="Picture 13">
            <a:extLst>
              <a:ext uri="{FF2B5EF4-FFF2-40B4-BE49-F238E27FC236}">
                <a16:creationId xmlns:a16="http://schemas.microsoft.com/office/drawing/2014/main" id="{9517FBFE-827E-C21C-E7AD-FF4BA02B9322}"/>
              </a:ext>
            </a:extLst>
          </p:cNvPr>
          <p:cNvPicPr>
            <a:picLocks noChangeAspect="1"/>
          </p:cNvPicPr>
          <p:nvPr/>
        </p:nvPicPr>
        <p:blipFill>
          <a:blip r:embed="rId2"/>
          <a:stretch>
            <a:fillRect/>
          </a:stretch>
        </p:blipFill>
        <p:spPr>
          <a:xfrm>
            <a:off x="6400143" y="3682396"/>
            <a:ext cx="2865178" cy="746140"/>
          </a:xfrm>
          <a:prstGeom prst="rect">
            <a:avLst/>
          </a:prstGeom>
        </p:spPr>
      </p:pic>
    </p:spTree>
    <p:extLst>
      <p:ext uri="{BB962C8B-B14F-4D97-AF65-F5344CB8AC3E}">
        <p14:creationId xmlns:p14="http://schemas.microsoft.com/office/powerpoint/2010/main" val="726155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7E21CE-8D65-D0F3-ADF0-43C2B99DE4A8}"/>
              </a:ext>
            </a:extLst>
          </p:cNvPr>
          <p:cNvSpPr txBox="1"/>
          <p:nvPr/>
        </p:nvSpPr>
        <p:spPr>
          <a:xfrm>
            <a:off x="3277178" y="0"/>
            <a:ext cx="6179128" cy="523220"/>
          </a:xfrm>
          <a:prstGeom prst="rect">
            <a:avLst/>
          </a:prstGeom>
          <a:noFill/>
        </p:spPr>
        <p:txBody>
          <a:bodyPr wrap="square">
            <a:spAutoFit/>
          </a:bodyPr>
          <a:lstStyle/>
          <a:p>
            <a:pPr algn="ctr"/>
            <a:r>
              <a:rPr lang="en-US" sz="2800" b="1" i="0" u="sng" dirty="0">
                <a:solidFill>
                  <a:srgbClr val="3C4858"/>
                </a:solidFill>
                <a:effectLst/>
                <a:latin typeface="Manrope"/>
              </a:rPr>
              <a:t>Case Study 2 (Investigating metric spike)</a:t>
            </a:r>
            <a:endParaRPr lang="en-IN" sz="2800" u="sng" dirty="0"/>
          </a:p>
        </p:txBody>
      </p:sp>
      <p:pic>
        <p:nvPicPr>
          <p:cNvPr id="2050" name="Picture 2">
            <a:extLst>
              <a:ext uri="{FF2B5EF4-FFF2-40B4-BE49-F238E27FC236}">
                <a16:creationId xmlns:a16="http://schemas.microsoft.com/office/drawing/2014/main" id="{EF050ED8-7FE0-4621-7338-AEB4A4E46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91" y="523220"/>
            <a:ext cx="5825259" cy="29724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46F653B-D111-5E31-1C5D-B65930CFF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667" y="523220"/>
            <a:ext cx="5972060" cy="619190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7BCA9E4-9570-8323-3FB9-E4F1ED45E5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91" y="3495675"/>
            <a:ext cx="5825259" cy="3219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47100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_rels/theme6.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6.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7.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8.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9.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Ion Boardroom</Template>
  <TotalTime>615</TotalTime>
  <Words>1987</Words>
  <Application>Microsoft Office PowerPoint</Application>
  <PresentationFormat>Widescreen</PresentationFormat>
  <Paragraphs>154</Paragraphs>
  <Slides>15</Slides>
  <Notes>0</Notes>
  <HiddenSlides>0</HiddenSlides>
  <MMClips>0</MMClips>
  <ScaleCrop>false</ScaleCrop>
  <HeadingPairs>
    <vt:vector size="6" baseType="variant">
      <vt:variant>
        <vt:lpstr>Fonts Used</vt:lpstr>
      </vt:variant>
      <vt:variant>
        <vt:i4>14</vt:i4>
      </vt:variant>
      <vt:variant>
        <vt:lpstr>Theme</vt:lpstr>
      </vt:variant>
      <vt:variant>
        <vt:i4>9</vt:i4>
      </vt:variant>
      <vt:variant>
        <vt:lpstr>Slide Titles</vt:lpstr>
      </vt:variant>
      <vt:variant>
        <vt:i4>15</vt:i4>
      </vt:variant>
    </vt:vector>
  </HeadingPairs>
  <TitlesOfParts>
    <vt:vector size="38" baseType="lpstr">
      <vt:lpstr>Arial</vt:lpstr>
      <vt:lpstr>Calibri</vt:lpstr>
      <vt:lpstr>Calibri Light</vt:lpstr>
      <vt:lpstr>Century Gothic</vt:lpstr>
      <vt:lpstr>Corbel</vt:lpstr>
      <vt:lpstr>ff1</vt:lpstr>
      <vt:lpstr>ff3</vt:lpstr>
      <vt:lpstr>ff4</vt:lpstr>
      <vt:lpstr>Gill Sans MT</vt:lpstr>
      <vt:lpstr>Manrope</vt:lpstr>
      <vt:lpstr>Trebuchet MS</vt:lpstr>
      <vt:lpstr>Tw Cen MT</vt:lpstr>
      <vt:lpstr>Tw Cen MT Condensed</vt:lpstr>
      <vt:lpstr>Wingdings 3</vt:lpstr>
      <vt:lpstr>Office Theme</vt:lpstr>
      <vt:lpstr>Ion Boardroom</vt:lpstr>
      <vt:lpstr>Slice</vt:lpstr>
      <vt:lpstr>Facet</vt:lpstr>
      <vt:lpstr>Integral</vt:lpstr>
      <vt:lpstr>Circuit</vt:lpstr>
      <vt:lpstr>Gallery</vt:lpstr>
      <vt:lpstr>Wisp</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Gupta</dc:creator>
  <cp:lastModifiedBy>Piyush Gupta</cp:lastModifiedBy>
  <cp:revision>9</cp:revision>
  <dcterms:created xsi:type="dcterms:W3CDTF">2023-06-22T10:30:55Z</dcterms:created>
  <dcterms:modified xsi:type="dcterms:W3CDTF">2023-06-23T14:59:35Z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2023-06-22T11:18:46Z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bf977ad6-812b-4c5a-ab68-c9096d411148</vt:lpwstr>
  </property>
  <property fmtid="{D5CDD505-2E9C-101B-9397-08002B2CF9AE}" pid="7" name="MSIP_Label_defa4170-0d19-0005-0004-bc88714345d2_ActionId">
    <vt:lpwstr>9a5a0cf4-209d-4482-beac-2f1007afa34b</vt:lpwstr>
  </property>
  <property fmtid="{D5CDD505-2E9C-101B-9397-08002B2CF9AE}" pid="8" name="MSIP_Label_defa4170-0d19-0005-0004-bc88714345d2_ContentBits">
    <vt:lpwstr>0</vt:lpwstr>
  </property>
</Properties>
</file>