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19" Type="http://schemas.openxmlformats.org/officeDocument/2006/relationships/font" Target="fonts/Montserrat-italic.fntdata"/><Relationship Id="rId18"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8f23b19931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8f23b19931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8f23b19931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8f23b19931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6fa3c898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6fa3c89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6fa3c898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6fa3c8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6fa3c898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6fa3c8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hyperlink" Target="https://www.geeksforgeeks.org/database-objects-in-dbms/?ref=lbp" TargetMode="External"/><Relationship Id="rId4" Type="http://schemas.openxmlformats.org/officeDocument/2006/relationships/hyperlink" Target="https://www.geeksforgeeks.org/structured-query-language/?ref=lbp" TargetMode="External"/><Relationship Id="rId5" Type="http://schemas.openxmlformats.org/officeDocument/2006/relationships/hyperlink" Target="https://stackoverflow.com/questions/74459117/how-insert-multiple-file-in-database-in-same-row" TargetMode="External"/><Relationship Id="rId6" Type="http://schemas.openxmlformats.org/officeDocument/2006/relationships/hyperlink" Target="https://stackoverflow.com/questions/74459052/sql-server-trying-to-rephrase-a-query" TargetMode="External"/><Relationship Id="rId7" Type="http://schemas.openxmlformats.org/officeDocument/2006/relationships/hyperlink" Target="https://www.javatpoint.com/java-sw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hyperlink" Target="https://github.com/PiyushGG18/Airline-Booking.gi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17275" y="11752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00">
                <a:latin typeface="Georgia"/>
                <a:ea typeface="Georgia"/>
                <a:cs typeface="Georgia"/>
                <a:sym typeface="Georgia"/>
              </a:rPr>
              <a:t>OOM Mini Project:</a:t>
            </a:r>
            <a:endParaRPr b="1" sz="2900">
              <a:latin typeface="Georgia"/>
              <a:ea typeface="Georgia"/>
              <a:cs typeface="Georgia"/>
              <a:sym typeface="Georgia"/>
            </a:endParaRPr>
          </a:p>
          <a:p>
            <a:pPr indent="0" lvl="0" marL="0" rtl="0" algn="l">
              <a:lnSpc>
                <a:spcPct val="20000"/>
              </a:lnSpc>
              <a:spcBef>
                <a:spcPts val="0"/>
              </a:spcBef>
              <a:spcAft>
                <a:spcPts val="0"/>
              </a:spcAft>
              <a:buSzPts val="990"/>
              <a:buNone/>
            </a:pPr>
            <a:r>
              <a:t/>
            </a:r>
            <a:endParaRPr b="1" sz="2900">
              <a:latin typeface="Georgia"/>
              <a:ea typeface="Georgia"/>
              <a:cs typeface="Georgia"/>
              <a:sym typeface="Georgia"/>
            </a:endParaRPr>
          </a:p>
          <a:p>
            <a:pPr indent="0" lvl="0" marL="0" rtl="0" algn="l">
              <a:spcBef>
                <a:spcPts val="0"/>
              </a:spcBef>
              <a:spcAft>
                <a:spcPts val="0"/>
              </a:spcAft>
              <a:buSzPts val="990"/>
              <a:buNone/>
            </a:pPr>
            <a:r>
              <a:rPr b="1" lang="en" sz="2900">
                <a:solidFill>
                  <a:srgbClr val="999999"/>
                </a:solidFill>
                <a:latin typeface="Georgia"/>
                <a:ea typeface="Georgia"/>
                <a:cs typeface="Georgia"/>
                <a:sym typeface="Georgia"/>
              </a:rPr>
              <a:t>Airline Booking System</a:t>
            </a:r>
            <a:endParaRPr b="1" sz="2700">
              <a:solidFill>
                <a:srgbClr val="999999"/>
              </a:solidFill>
              <a:latin typeface="Georgia"/>
              <a:ea typeface="Georgia"/>
              <a:cs typeface="Georgia"/>
              <a:sym typeface="Georgia"/>
            </a:endParaRPr>
          </a:p>
        </p:txBody>
      </p:sp>
      <p:sp>
        <p:nvSpPr>
          <p:cNvPr id="135" name="Google Shape;135;p13"/>
          <p:cNvSpPr txBox="1"/>
          <p:nvPr>
            <p:ph idx="1" type="subTitle"/>
          </p:nvPr>
        </p:nvSpPr>
        <p:spPr>
          <a:xfrm>
            <a:off x="3482050" y="2571738"/>
            <a:ext cx="3699300" cy="1150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latin typeface="Merriweather"/>
                <a:ea typeface="Merriweather"/>
                <a:cs typeface="Merriweather"/>
                <a:sym typeface="Merriweather"/>
              </a:rPr>
              <a:t>Presented by: Group 14</a:t>
            </a:r>
            <a:endParaRPr b="1">
              <a:latin typeface="Merriweather"/>
              <a:ea typeface="Merriweather"/>
              <a:cs typeface="Merriweather"/>
              <a:sym typeface="Merriweather"/>
            </a:endParaRPr>
          </a:p>
          <a:p>
            <a:pPr indent="0" lvl="0" marL="0" rtl="0" algn="l">
              <a:spcBef>
                <a:spcPts val="0"/>
              </a:spcBef>
              <a:spcAft>
                <a:spcPts val="0"/>
              </a:spcAft>
              <a:buNone/>
            </a:pPr>
            <a:r>
              <a:t/>
            </a:r>
            <a:endParaRPr b="1">
              <a:latin typeface="Merriweather"/>
              <a:ea typeface="Merriweather"/>
              <a:cs typeface="Merriweather"/>
              <a:sym typeface="Merriweather"/>
            </a:endParaRPr>
          </a:p>
          <a:p>
            <a:pPr indent="0" lvl="0" marL="0" rtl="0" algn="l">
              <a:spcBef>
                <a:spcPts val="0"/>
              </a:spcBef>
              <a:spcAft>
                <a:spcPts val="0"/>
              </a:spcAft>
              <a:buNone/>
            </a:pPr>
            <a:r>
              <a:rPr b="1" lang="en">
                <a:latin typeface="Merriweather"/>
                <a:ea typeface="Merriweather"/>
                <a:cs typeface="Merriweather"/>
                <a:sym typeface="Merriweather"/>
              </a:rPr>
              <a:t>Sarthak Madhamshettiwar</a:t>
            </a:r>
            <a:r>
              <a:rPr b="1" lang="en">
                <a:latin typeface="Merriweather"/>
                <a:ea typeface="Merriweather"/>
                <a:cs typeface="Merriweather"/>
                <a:sym typeface="Merriweather"/>
              </a:rPr>
              <a:t> • IIT2021023 (Sec-C)</a:t>
            </a:r>
            <a:endParaRPr b="1">
              <a:latin typeface="Merriweather"/>
              <a:ea typeface="Merriweather"/>
              <a:cs typeface="Merriweather"/>
              <a:sym typeface="Merriweather"/>
            </a:endParaRPr>
          </a:p>
          <a:p>
            <a:pPr indent="0" lvl="0" marL="0" rtl="0" algn="l">
              <a:lnSpc>
                <a:spcPct val="80000"/>
              </a:lnSpc>
              <a:spcBef>
                <a:spcPts val="0"/>
              </a:spcBef>
              <a:spcAft>
                <a:spcPts val="0"/>
              </a:spcAft>
              <a:buNone/>
            </a:pPr>
            <a:r>
              <a:t/>
            </a:r>
            <a:endParaRPr b="1">
              <a:latin typeface="Merriweather"/>
              <a:ea typeface="Merriweather"/>
              <a:cs typeface="Merriweather"/>
              <a:sym typeface="Merriweather"/>
            </a:endParaRPr>
          </a:p>
          <a:p>
            <a:pPr indent="0" lvl="0" marL="0" rtl="0" algn="l">
              <a:lnSpc>
                <a:spcPct val="100000"/>
              </a:lnSpc>
              <a:spcBef>
                <a:spcPts val="0"/>
              </a:spcBef>
              <a:spcAft>
                <a:spcPts val="0"/>
              </a:spcAft>
              <a:buNone/>
            </a:pPr>
            <a:r>
              <a:rPr b="1" lang="en">
                <a:latin typeface="Merriweather"/>
                <a:ea typeface="Merriweather"/>
                <a:cs typeface="Merriweather"/>
                <a:sym typeface="Merriweather"/>
              </a:rPr>
              <a:t>Saikat Sadhukhan • IIT2021261 (Sec-C)</a:t>
            </a:r>
            <a:endParaRPr b="1">
              <a:latin typeface="Merriweather"/>
              <a:ea typeface="Merriweather"/>
              <a:cs typeface="Merriweather"/>
              <a:sym typeface="Merriweather"/>
            </a:endParaRPr>
          </a:p>
          <a:p>
            <a:pPr indent="0" lvl="0" marL="0" rtl="0" algn="l">
              <a:lnSpc>
                <a:spcPct val="80000"/>
              </a:lnSpc>
              <a:spcBef>
                <a:spcPts val="0"/>
              </a:spcBef>
              <a:spcAft>
                <a:spcPts val="0"/>
              </a:spcAft>
              <a:buNone/>
            </a:pPr>
            <a:r>
              <a:t/>
            </a:r>
            <a:endParaRPr b="1">
              <a:latin typeface="Merriweather"/>
              <a:ea typeface="Merriweather"/>
              <a:cs typeface="Merriweather"/>
              <a:sym typeface="Merriweather"/>
            </a:endParaRPr>
          </a:p>
          <a:p>
            <a:pPr indent="0" lvl="0" marL="0" rtl="0" algn="l">
              <a:lnSpc>
                <a:spcPct val="100000"/>
              </a:lnSpc>
              <a:spcBef>
                <a:spcPts val="0"/>
              </a:spcBef>
              <a:spcAft>
                <a:spcPts val="0"/>
              </a:spcAft>
              <a:buNone/>
            </a:pPr>
            <a:r>
              <a:rPr b="1" lang="en">
                <a:latin typeface="Merriweather"/>
                <a:ea typeface="Merriweather"/>
                <a:cs typeface="Merriweather"/>
                <a:sym typeface="Merriweather"/>
              </a:rPr>
              <a:t>Piyush Gawade • IIB2021041 (Sec-C)</a:t>
            </a:r>
            <a:endParaRPr b="1">
              <a:latin typeface="Merriweather"/>
              <a:ea typeface="Merriweather"/>
              <a:cs typeface="Merriweather"/>
              <a:sym typeface="Merriweather"/>
            </a:endParaRPr>
          </a:p>
        </p:txBody>
      </p:sp>
      <p:sp>
        <p:nvSpPr>
          <p:cNvPr id="136" name="Google Shape;136;p13"/>
          <p:cNvSpPr txBox="1"/>
          <p:nvPr/>
        </p:nvSpPr>
        <p:spPr>
          <a:xfrm>
            <a:off x="5742850" y="4031975"/>
            <a:ext cx="3236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Georgia"/>
                <a:ea typeface="Georgia"/>
                <a:cs typeface="Georgia"/>
                <a:sym typeface="Georgia"/>
              </a:rPr>
              <a:t>Guided By:</a:t>
            </a:r>
            <a:endParaRPr sz="1200">
              <a:solidFill>
                <a:schemeClr val="lt1"/>
              </a:solidFill>
              <a:latin typeface="Georgia"/>
              <a:ea typeface="Georgia"/>
              <a:cs typeface="Georgia"/>
              <a:sym typeface="Georgia"/>
            </a:endParaRPr>
          </a:p>
          <a:p>
            <a:pPr indent="0" lvl="0" marL="0" rtl="0" algn="l">
              <a:spcBef>
                <a:spcPts val="0"/>
              </a:spcBef>
              <a:spcAft>
                <a:spcPts val="0"/>
              </a:spcAft>
              <a:buNone/>
            </a:pPr>
            <a:r>
              <a:rPr lang="en" sz="1200">
                <a:solidFill>
                  <a:schemeClr val="lt1"/>
                </a:solidFill>
                <a:latin typeface="Georgia"/>
                <a:ea typeface="Georgia"/>
                <a:cs typeface="Georgia"/>
                <a:sym typeface="Georgia"/>
              </a:rPr>
              <a:t>Proff. O.P. Vyas Sir</a:t>
            </a:r>
            <a:endParaRPr sz="1200">
              <a:solidFill>
                <a:schemeClr val="lt1"/>
              </a:solidFill>
              <a:latin typeface="Georgia"/>
              <a:ea typeface="Georgia"/>
              <a:cs typeface="Georgia"/>
              <a:sym typeface="Georgia"/>
            </a:endParaRPr>
          </a:p>
          <a:p>
            <a:pPr indent="0" lvl="0" marL="0" rtl="0" algn="l">
              <a:spcBef>
                <a:spcPts val="0"/>
              </a:spcBef>
              <a:spcAft>
                <a:spcPts val="0"/>
              </a:spcAft>
              <a:buNone/>
            </a:pPr>
            <a:r>
              <a:rPr lang="en" sz="1200">
                <a:solidFill>
                  <a:schemeClr val="lt1"/>
                </a:solidFill>
                <a:latin typeface="Georgia"/>
                <a:ea typeface="Georgia"/>
                <a:cs typeface="Georgia"/>
                <a:sym typeface="Georgia"/>
              </a:rPr>
              <a:t>Bagesh Kumar Sir, Ayush Sinha Sir and Harshit Gupta Sir</a:t>
            </a:r>
            <a:endParaRPr sz="1200">
              <a:solidFill>
                <a:schemeClr val="lt1"/>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22"/>
          <p:cNvPicPr preferRelativeResize="0"/>
          <p:nvPr/>
        </p:nvPicPr>
        <p:blipFill>
          <a:blip r:embed="rId3">
            <a:alphaModFix/>
          </a:blip>
          <a:stretch>
            <a:fillRect/>
          </a:stretch>
        </p:blipFill>
        <p:spPr>
          <a:xfrm>
            <a:off x="533800" y="1460075"/>
            <a:ext cx="7780800" cy="31744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nvSpPr>
        <p:spPr>
          <a:xfrm>
            <a:off x="1536500" y="632050"/>
            <a:ext cx="5372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Georgia"/>
                <a:ea typeface="Georgia"/>
                <a:cs typeface="Georgia"/>
                <a:sym typeface="Georgia"/>
              </a:rPr>
              <a:t>References</a:t>
            </a:r>
            <a:endParaRPr sz="2400">
              <a:solidFill>
                <a:schemeClr val="lt1"/>
              </a:solidFill>
              <a:latin typeface="Georgia"/>
              <a:ea typeface="Georgia"/>
              <a:cs typeface="Georgia"/>
              <a:sym typeface="Georgia"/>
            </a:endParaRPr>
          </a:p>
        </p:txBody>
      </p:sp>
      <p:sp>
        <p:nvSpPr>
          <p:cNvPr id="204" name="Google Shape;204;p23"/>
          <p:cNvSpPr txBox="1"/>
          <p:nvPr/>
        </p:nvSpPr>
        <p:spPr>
          <a:xfrm>
            <a:off x="1503825" y="1634575"/>
            <a:ext cx="62769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666666"/>
              </a:buClr>
              <a:buSzPts val="1400"/>
              <a:buFont typeface="Georgia"/>
              <a:buChar char="●"/>
            </a:pPr>
            <a:r>
              <a:rPr lang="en" u="sng">
                <a:solidFill>
                  <a:schemeClr val="hlink"/>
                </a:solidFill>
                <a:latin typeface="Georgia"/>
                <a:ea typeface="Georgia"/>
                <a:cs typeface="Georgia"/>
                <a:sym typeface="Georgia"/>
                <a:hlinkClick r:id="rId3"/>
              </a:rPr>
              <a:t>https://www.geeksforgeeks.org/database-objects-in-dbms/?ref=lbp</a:t>
            </a:r>
            <a:endParaRPr>
              <a:solidFill>
                <a:srgbClr val="666666"/>
              </a:solidFill>
              <a:latin typeface="Georgia"/>
              <a:ea typeface="Georgia"/>
              <a:cs typeface="Georgia"/>
              <a:sym typeface="Georgia"/>
            </a:endParaRPr>
          </a:p>
          <a:p>
            <a:pPr indent="0" lvl="0" marL="457200" rtl="0" algn="l">
              <a:spcBef>
                <a:spcPts val="0"/>
              </a:spcBef>
              <a:spcAft>
                <a:spcPts val="0"/>
              </a:spcAft>
              <a:buNone/>
            </a:pPr>
            <a:r>
              <a:t/>
            </a:r>
            <a:endParaRPr>
              <a:solidFill>
                <a:srgbClr val="666666"/>
              </a:solidFill>
              <a:latin typeface="Georgia"/>
              <a:ea typeface="Georgia"/>
              <a:cs typeface="Georgia"/>
              <a:sym typeface="Georgia"/>
            </a:endParaRPr>
          </a:p>
          <a:p>
            <a:pPr indent="-317500" lvl="0" marL="457200" rtl="0" algn="l">
              <a:spcBef>
                <a:spcPts val="0"/>
              </a:spcBef>
              <a:spcAft>
                <a:spcPts val="0"/>
              </a:spcAft>
              <a:buClr>
                <a:srgbClr val="666666"/>
              </a:buClr>
              <a:buSzPts val="1400"/>
              <a:buFont typeface="Georgia"/>
              <a:buChar char="●"/>
            </a:pPr>
            <a:r>
              <a:rPr lang="en" u="sng">
                <a:solidFill>
                  <a:schemeClr val="hlink"/>
                </a:solidFill>
                <a:latin typeface="Georgia"/>
                <a:ea typeface="Georgia"/>
                <a:cs typeface="Georgia"/>
                <a:sym typeface="Georgia"/>
                <a:hlinkClick r:id="rId4"/>
              </a:rPr>
              <a:t>https://www.geeksforgeeks.org/structured-query-language/?ref=lbp</a:t>
            </a:r>
            <a:endParaRPr>
              <a:solidFill>
                <a:srgbClr val="666666"/>
              </a:solidFill>
              <a:latin typeface="Georgia"/>
              <a:ea typeface="Georgia"/>
              <a:cs typeface="Georgia"/>
              <a:sym typeface="Georgia"/>
            </a:endParaRPr>
          </a:p>
          <a:p>
            <a:pPr indent="0" lvl="0" marL="457200" rtl="0" algn="l">
              <a:spcBef>
                <a:spcPts val="0"/>
              </a:spcBef>
              <a:spcAft>
                <a:spcPts val="0"/>
              </a:spcAft>
              <a:buNone/>
            </a:pPr>
            <a:r>
              <a:t/>
            </a:r>
            <a:endParaRPr>
              <a:solidFill>
                <a:srgbClr val="666666"/>
              </a:solidFill>
              <a:latin typeface="Georgia"/>
              <a:ea typeface="Georgia"/>
              <a:cs typeface="Georgia"/>
              <a:sym typeface="Georgia"/>
            </a:endParaRPr>
          </a:p>
          <a:p>
            <a:pPr indent="-317500" lvl="0" marL="457200" rtl="0" algn="l">
              <a:spcBef>
                <a:spcPts val="0"/>
              </a:spcBef>
              <a:spcAft>
                <a:spcPts val="0"/>
              </a:spcAft>
              <a:buClr>
                <a:srgbClr val="666666"/>
              </a:buClr>
              <a:buSzPts val="1400"/>
              <a:buFont typeface="Georgia"/>
              <a:buChar char="●"/>
            </a:pPr>
            <a:r>
              <a:rPr lang="en" u="sng">
                <a:solidFill>
                  <a:schemeClr val="hlink"/>
                </a:solidFill>
                <a:latin typeface="Georgia"/>
                <a:ea typeface="Georgia"/>
                <a:cs typeface="Georgia"/>
                <a:sym typeface="Georgia"/>
                <a:hlinkClick r:id="rId5"/>
              </a:rPr>
              <a:t>https://stackoverflow.com/questions/74459117/how-insert-multiple-file-in-database-in-same-row</a:t>
            </a:r>
            <a:endParaRPr>
              <a:solidFill>
                <a:srgbClr val="666666"/>
              </a:solidFill>
              <a:latin typeface="Georgia"/>
              <a:ea typeface="Georgia"/>
              <a:cs typeface="Georgia"/>
              <a:sym typeface="Georgia"/>
            </a:endParaRPr>
          </a:p>
          <a:p>
            <a:pPr indent="0" lvl="0" marL="457200" rtl="0" algn="l">
              <a:spcBef>
                <a:spcPts val="0"/>
              </a:spcBef>
              <a:spcAft>
                <a:spcPts val="0"/>
              </a:spcAft>
              <a:buNone/>
            </a:pPr>
            <a:r>
              <a:t/>
            </a:r>
            <a:endParaRPr>
              <a:solidFill>
                <a:srgbClr val="666666"/>
              </a:solidFill>
              <a:latin typeface="Georgia"/>
              <a:ea typeface="Georgia"/>
              <a:cs typeface="Georgia"/>
              <a:sym typeface="Georgia"/>
            </a:endParaRPr>
          </a:p>
          <a:p>
            <a:pPr indent="-317500" lvl="0" marL="457200" rtl="0" algn="l">
              <a:spcBef>
                <a:spcPts val="0"/>
              </a:spcBef>
              <a:spcAft>
                <a:spcPts val="0"/>
              </a:spcAft>
              <a:buClr>
                <a:srgbClr val="666666"/>
              </a:buClr>
              <a:buSzPts val="1400"/>
              <a:buFont typeface="Georgia"/>
              <a:buChar char="●"/>
            </a:pPr>
            <a:r>
              <a:rPr lang="en" u="sng">
                <a:solidFill>
                  <a:schemeClr val="hlink"/>
                </a:solidFill>
                <a:latin typeface="Georgia"/>
                <a:ea typeface="Georgia"/>
                <a:cs typeface="Georgia"/>
                <a:sym typeface="Georgia"/>
                <a:hlinkClick r:id="rId6"/>
              </a:rPr>
              <a:t>https://stackoverflow.com/questions/74459052/sql-server-trying-to-rephrase-a-query</a:t>
            </a:r>
            <a:endParaRPr>
              <a:solidFill>
                <a:srgbClr val="666666"/>
              </a:solidFill>
              <a:latin typeface="Georgia"/>
              <a:ea typeface="Georgia"/>
              <a:cs typeface="Georgia"/>
              <a:sym typeface="Georgia"/>
            </a:endParaRPr>
          </a:p>
          <a:p>
            <a:pPr indent="0" lvl="0" marL="457200" rtl="0" algn="l">
              <a:spcBef>
                <a:spcPts val="0"/>
              </a:spcBef>
              <a:spcAft>
                <a:spcPts val="0"/>
              </a:spcAft>
              <a:buNone/>
            </a:pPr>
            <a:r>
              <a:t/>
            </a:r>
            <a:endParaRPr>
              <a:solidFill>
                <a:srgbClr val="666666"/>
              </a:solidFill>
              <a:latin typeface="Georgia"/>
              <a:ea typeface="Georgia"/>
              <a:cs typeface="Georgia"/>
              <a:sym typeface="Georgia"/>
            </a:endParaRPr>
          </a:p>
          <a:p>
            <a:pPr indent="-317500" lvl="0" marL="457200" rtl="0" algn="l">
              <a:spcBef>
                <a:spcPts val="0"/>
              </a:spcBef>
              <a:spcAft>
                <a:spcPts val="0"/>
              </a:spcAft>
              <a:buClr>
                <a:srgbClr val="666666"/>
              </a:buClr>
              <a:buSzPts val="1400"/>
              <a:buFont typeface="Georgia"/>
              <a:buChar char="●"/>
            </a:pPr>
            <a:r>
              <a:rPr lang="en" u="sng">
                <a:solidFill>
                  <a:schemeClr val="hlink"/>
                </a:solidFill>
                <a:latin typeface="Georgia"/>
                <a:ea typeface="Georgia"/>
                <a:cs typeface="Georgia"/>
                <a:sym typeface="Georgia"/>
                <a:hlinkClick r:id="rId7"/>
              </a:rPr>
              <a:t>https://www.javatpoint.com/java-swing</a:t>
            </a:r>
            <a:endParaRPr>
              <a:solidFill>
                <a:srgbClr val="666666"/>
              </a:solidFill>
              <a:latin typeface="Georgia"/>
              <a:ea typeface="Georgia"/>
              <a:cs typeface="Georgia"/>
              <a:sym typeface="Georgia"/>
            </a:endParaRPr>
          </a:p>
          <a:p>
            <a:pPr indent="0" lvl="0" marL="457200" rtl="0" algn="l">
              <a:spcBef>
                <a:spcPts val="0"/>
              </a:spcBef>
              <a:spcAft>
                <a:spcPts val="0"/>
              </a:spcAft>
              <a:buNone/>
            </a:pPr>
            <a:r>
              <a:t/>
            </a:r>
            <a:endParaRPr>
              <a:solidFill>
                <a:srgbClr val="666666"/>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265500" y="1912650"/>
            <a:ext cx="4045200" cy="13182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b="1" lang="en" sz="3200">
                <a:solidFill>
                  <a:srgbClr val="999999"/>
                </a:solidFill>
                <a:latin typeface="Georgia"/>
                <a:ea typeface="Georgia"/>
                <a:cs typeface="Georgia"/>
                <a:sym typeface="Georgia"/>
              </a:rPr>
              <a:t>Abstract</a:t>
            </a:r>
            <a:endParaRPr sz="4100">
              <a:solidFill>
                <a:srgbClr val="999999"/>
              </a:solidFill>
              <a:latin typeface="Georgia"/>
              <a:ea typeface="Georgia"/>
              <a:cs typeface="Georgia"/>
              <a:sym typeface="Georgia"/>
            </a:endParaRPr>
          </a:p>
        </p:txBody>
      </p:sp>
      <p:sp>
        <p:nvSpPr>
          <p:cNvPr id="142" name="Google Shape;142;p14"/>
          <p:cNvSpPr txBox="1"/>
          <p:nvPr>
            <p:ph idx="2" type="body"/>
          </p:nvPr>
        </p:nvSpPr>
        <p:spPr>
          <a:xfrm>
            <a:off x="3857625" y="708350"/>
            <a:ext cx="5056200" cy="3498000"/>
          </a:xfrm>
          <a:prstGeom prst="rect">
            <a:avLst/>
          </a:prstGeom>
        </p:spPr>
        <p:txBody>
          <a:bodyPr anchorCtr="0" anchor="t" bIns="91425" lIns="91425" spcFirstLastPara="1" rIns="91425" wrap="square" tIns="91425">
            <a:noAutofit/>
          </a:bodyPr>
          <a:lstStyle/>
          <a:p>
            <a:pPr indent="457200" lvl="0" marL="0" rtl="0" algn="just">
              <a:spcBef>
                <a:spcPts val="1400"/>
              </a:spcBef>
              <a:spcAft>
                <a:spcPts val="0"/>
              </a:spcAft>
              <a:buNone/>
            </a:pPr>
            <a:r>
              <a:rPr b="1" lang="en">
                <a:solidFill>
                  <a:schemeClr val="dk2"/>
                </a:solidFill>
                <a:latin typeface="Georgia"/>
                <a:ea typeface="Georgia"/>
                <a:cs typeface="Georgia"/>
                <a:sym typeface="Georgia"/>
              </a:rPr>
              <a:t>The main objective of this application is to decrease the manual mistakes engaged in the commercial airline booking process and create it practical for the clients to book the routes as when they require such that they can implement this application to create bookings, change bookings or terminate a particular booking.</a:t>
            </a:r>
            <a:endParaRPr b="1">
              <a:solidFill>
                <a:schemeClr val="dk2"/>
              </a:solidFill>
              <a:latin typeface="Georgia"/>
              <a:ea typeface="Georgia"/>
              <a:cs typeface="Georgia"/>
              <a:sym typeface="Georgia"/>
            </a:endParaRPr>
          </a:p>
          <a:p>
            <a:pPr indent="457200" lvl="0" marL="0" rtl="0" algn="just">
              <a:spcBef>
                <a:spcPts val="1400"/>
              </a:spcBef>
              <a:spcAft>
                <a:spcPts val="800"/>
              </a:spcAft>
              <a:buNone/>
            </a:pPr>
            <a:r>
              <a:rPr lang="en">
                <a:solidFill>
                  <a:schemeClr val="dk2"/>
                </a:solidFill>
                <a:latin typeface="Georgia"/>
                <a:ea typeface="Georgia"/>
                <a:cs typeface="Georgia"/>
                <a:sym typeface="Georgia"/>
              </a:rPr>
              <a:t>T</a:t>
            </a:r>
            <a:r>
              <a:rPr b="1" lang="en">
                <a:solidFill>
                  <a:schemeClr val="dk2"/>
                </a:solidFill>
                <a:latin typeface="Georgia"/>
                <a:ea typeface="Georgia"/>
                <a:cs typeface="Georgia"/>
                <a:sym typeface="Georgia"/>
              </a:rPr>
              <a:t>he name of the application is “AIRLINE BOOKING SYSTEM”. This application provides alternatives for watching different routes available with different timings for a particular time frame and provides clients with the service to publication a admission, change or terminate a particular reservation but it does not offer the clients with information of price of the admission and it does not allow the client to alter a particular aspect of his reservation and he/she can change all his information. The software keep generating timely message regarding schedule related updates to users.</a:t>
            </a:r>
            <a:endParaRPr b="1" sz="16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Georgia"/>
                <a:ea typeface="Georgia"/>
                <a:cs typeface="Georgia"/>
                <a:sym typeface="Georgia"/>
              </a:rPr>
              <a:t>Technology used</a:t>
            </a:r>
            <a:endParaRPr b="1">
              <a:latin typeface="Georgia"/>
              <a:ea typeface="Georgia"/>
              <a:cs typeface="Georgia"/>
              <a:sym typeface="Georgia"/>
            </a:endParaRPr>
          </a:p>
        </p:txBody>
      </p:sp>
      <p:sp>
        <p:nvSpPr>
          <p:cNvPr id="148" name="Google Shape;148;p1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solidFill>
                  <a:schemeClr val="dk1"/>
                </a:solidFill>
                <a:latin typeface="Georgia"/>
                <a:ea typeface="Georgia"/>
                <a:cs typeface="Georgia"/>
                <a:sym typeface="Georgia"/>
              </a:rPr>
              <a:t>Accomplishment 1</a:t>
            </a:r>
            <a:endParaRPr b="1" sz="2100">
              <a:solidFill>
                <a:schemeClr val="dk1"/>
              </a:solidFill>
              <a:latin typeface="Georgia"/>
              <a:ea typeface="Georgia"/>
              <a:cs typeface="Georgia"/>
              <a:sym typeface="Georgia"/>
            </a:endParaRPr>
          </a:p>
          <a:p>
            <a:pPr indent="-330200" lvl="0" marL="457200" rtl="0" algn="l">
              <a:spcBef>
                <a:spcPts val="1200"/>
              </a:spcBef>
              <a:spcAft>
                <a:spcPts val="0"/>
              </a:spcAft>
              <a:buSzPts val="1600"/>
              <a:buFont typeface="Georgia"/>
              <a:buChar char="●"/>
            </a:pPr>
            <a:r>
              <a:rPr lang="en" sz="1600">
                <a:latin typeface="Georgia"/>
                <a:ea typeface="Georgia"/>
                <a:cs typeface="Georgia"/>
                <a:sym typeface="Georgia"/>
              </a:rPr>
              <a:t>Core Java</a:t>
            </a: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en" sz="1600">
                <a:latin typeface="Georgia"/>
                <a:ea typeface="Georgia"/>
                <a:cs typeface="Georgia"/>
                <a:sym typeface="Georgia"/>
              </a:rPr>
              <a:t>Java Swing (GUI)</a:t>
            </a:r>
            <a:endParaRPr sz="1600">
              <a:latin typeface="Georgia"/>
              <a:ea typeface="Georgia"/>
              <a:cs typeface="Georgia"/>
              <a:sym typeface="Georgia"/>
            </a:endParaRPr>
          </a:p>
          <a:p>
            <a:pPr indent="0" lvl="0" marL="0" rtl="0" algn="l">
              <a:spcBef>
                <a:spcPts val="1200"/>
              </a:spcBef>
              <a:spcAft>
                <a:spcPts val="0"/>
              </a:spcAft>
              <a:buNone/>
            </a:pPr>
            <a:r>
              <a:rPr lang="en" sz="1600">
                <a:latin typeface="Georgia"/>
                <a:ea typeface="Georgia"/>
                <a:cs typeface="Georgia"/>
                <a:sym typeface="Georgia"/>
              </a:rPr>
              <a:t>	</a:t>
            </a:r>
            <a:endParaRPr sz="1600">
              <a:latin typeface="Georgia"/>
              <a:ea typeface="Georgia"/>
              <a:cs typeface="Georgia"/>
              <a:sym typeface="Georgia"/>
            </a:endParaRPr>
          </a:p>
          <a:p>
            <a:pPr indent="0" lvl="0" marL="0" rtl="0" algn="l">
              <a:spcBef>
                <a:spcPts val="1200"/>
              </a:spcBef>
              <a:spcAft>
                <a:spcPts val="0"/>
              </a:spcAft>
              <a:buNone/>
            </a:pPr>
            <a:r>
              <a:rPr lang="en" sz="1600">
                <a:latin typeface="Georgia"/>
                <a:ea typeface="Georgia"/>
                <a:cs typeface="Georgia"/>
                <a:sym typeface="Georgia"/>
              </a:rPr>
              <a:t>	</a:t>
            </a:r>
            <a:endParaRPr sz="1600">
              <a:latin typeface="Georgia"/>
              <a:ea typeface="Georgia"/>
              <a:cs typeface="Georgia"/>
              <a:sym typeface="Georgia"/>
            </a:endParaRPr>
          </a:p>
          <a:p>
            <a:pPr indent="-330200" lvl="0" marL="457200" rtl="0" algn="l">
              <a:spcBef>
                <a:spcPts val="1200"/>
              </a:spcBef>
              <a:spcAft>
                <a:spcPts val="0"/>
              </a:spcAft>
              <a:buSzPts val="1600"/>
              <a:buFont typeface="Georgia"/>
              <a:buChar char="●"/>
            </a:pPr>
            <a:r>
              <a:rPr lang="en" sz="1600">
                <a:latin typeface="Georgia"/>
                <a:ea typeface="Georgia"/>
                <a:cs typeface="Georgia"/>
                <a:sym typeface="Georgia"/>
              </a:rPr>
              <a:t>Apache NetBeans IDE 15</a:t>
            </a:r>
            <a:endParaRPr sz="1600">
              <a:latin typeface="Georgia"/>
              <a:ea typeface="Georgia"/>
              <a:cs typeface="Georgia"/>
              <a:sym typeface="Georgia"/>
            </a:endParaRPr>
          </a:p>
        </p:txBody>
      </p:sp>
      <p:sp>
        <p:nvSpPr>
          <p:cNvPr id="149" name="Google Shape;149;p1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Clr>
                <a:schemeClr val="dk2"/>
              </a:buClr>
              <a:buSzPts val="1100"/>
              <a:buNone/>
            </a:pPr>
            <a:r>
              <a:rPr b="1" lang="en" sz="1900">
                <a:solidFill>
                  <a:srgbClr val="999999"/>
                </a:solidFill>
                <a:latin typeface="Georgia"/>
                <a:ea typeface="Georgia"/>
                <a:cs typeface="Georgia"/>
                <a:sym typeface="Georgia"/>
              </a:rPr>
              <a:t>Backend:</a:t>
            </a:r>
            <a:r>
              <a:rPr b="1" lang="en" sz="2100">
                <a:solidFill>
                  <a:schemeClr val="dk1"/>
                </a:solidFill>
                <a:latin typeface="Georgia"/>
                <a:ea typeface="Georgia"/>
                <a:cs typeface="Georgia"/>
                <a:sym typeface="Georgia"/>
              </a:rPr>
              <a:t>2</a:t>
            </a:r>
            <a:endParaRPr b="1" sz="2100">
              <a:solidFill>
                <a:schemeClr val="dk1"/>
              </a:solidFill>
              <a:latin typeface="Georgia"/>
              <a:ea typeface="Georgia"/>
              <a:cs typeface="Georgia"/>
              <a:sym typeface="Georgia"/>
            </a:endParaRPr>
          </a:p>
          <a:p>
            <a:pPr indent="-330200" lvl="0" marL="457200" rtl="0" algn="l">
              <a:spcBef>
                <a:spcPts val="1200"/>
              </a:spcBef>
              <a:spcAft>
                <a:spcPts val="0"/>
              </a:spcAft>
              <a:buSzPts val="1600"/>
              <a:buFont typeface="Georgia"/>
              <a:buChar char="●"/>
            </a:pPr>
            <a:r>
              <a:rPr lang="en" sz="1800">
                <a:latin typeface="Georgia"/>
                <a:ea typeface="Georgia"/>
                <a:cs typeface="Georgia"/>
                <a:sym typeface="Georgia"/>
              </a:rPr>
              <a:t>SQL Database</a:t>
            </a:r>
            <a:endParaRPr sz="1800">
              <a:latin typeface="Georgia"/>
              <a:ea typeface="Georgia"/>
              <a:cs typeface="Georgia"/>
              <a:sym typeface="Georgia"/>
            </a:endParaRPr>
          </a:p>
          <a:p>
            <a:pPr indent="-342900" lvl="0" marL="457200" rtl="0" algn="l">
              <a:spcBef>
                <a:spcPts val="0"/>
              </a:spcBef>
              <a:spcAft>
                <a:spcPts val="0"/>
              </a:spcAft>
              <a:buSzPts val="1800"/>
              <a:buFont typeface="Georgia"/>
              <a:buChar char="●"/>
            </a:pPr>
            <a:r>
              <a:rPr lang="en" sz="1800">
                <a:latin typeface="Georgia"/>
                <a:ea typeface="Georgia"/>
                <a:cs typeface="Georgia"/>
                <a:sym typeface="Georgia"/>
              </a:rPr>
              <a:t>php-Admin</a:t>
            </a:r>
            <a:endParaRPr sz="1800">
              <a:latin typeface="Georgia"/>
              <a:ea typeface="Georgia"/>
              <a:cs typeface="Georgia"/>
              <a:sym typeface="Georgia"/>
            </a:endParaRPr>
          </a:p>
        </p:txBody>
      </p:sp>
      <p:sp>
        <p:nvSpPr>
          <p:cNvPr id="150" name="Google Shape;150;p15"/>
          <p:cNvSpPr txBox="1"/>
          <p:nvPr/>
        </p:nvSpPr>
        <p:spPr>
          <a:xfrm>
            <a:off x="1732650" y="1567550"/>
            <a:ext cx="1732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999999"/>
                </a:solidFill>
                <a:latin typeface="Georgia"/>
                <a:ea typeface="Georgia"/>
                <a:cs typeface="Georgia"/>
                <a:sym typeface="Georgia"/>
              </a:rPr>
              <a:t>Frontend:</a:t>
            </a:r>
            <a:endParaRPr b="1" sz="1900">
              <a:solidFill>
                <a:srgbClr val="999999"/>
              </a:solidFill>
              <a:latin typeface="Georgia"/>
              <a:ea typeface="Georgia"/>
              <a:cs typeface="Georgia"/>
              <a:sym typeface="Georgia"/>
            </a:endParaRPr>
          </a:p>
        </p:txBody>
      </p:sp>
      <p:sp>
        <p:nvSpPr>
          <p:cNvPr id="151" name="Google Shape;151;p15"/>
          <p:cNvSpPr txBox="1"/>
          <p:nvPr/>
        </p:nvSpPr>
        <p:spPr>
          <a:xfrm>
            <a:off x="1819850" y="3160225"/>
            <a:ext cx="1732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999999"/>
                </a:solidFill>
                <a:latin typeface="Georgia"/>
                <a:ea typeface="Georgia"/>
                <a:cs typeface="Georgia"/>
                <a:sym typeface="Georgia"/>
              </a:rPr>
              <a:t>IDE:</a:t>
            </a:r>
            <a:endParaRPr b="1" sz="1900">
              <a:solidFill>
                <a:srgbClr val="999999"/>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Georgia"/>
                <a:ea typeface="Georgia"/>
                <a:cs typeface="Georgia"/>
                <a:sym typeface="Georgia"/>
              </a:rPr>
              <a:t>Key Objectives</a:t>
            </a:r>
            <a:endParaRPr b="1">
              <a:latin typeface="Georgia"/>
              <a:ea typeface="Georgia"/>
              <a:cs typeface="Georgia"/>
              <a:sym typeface="Georgia"/>
            </a:endParaRPr>
          </a:p>
        </p:txBody>
      </p:sp>
      <p:sp>
        <p:nvSpPr>
          <p:cNvPr id="157" name="Google Shape;157;p16"/>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b="1" lang="en" sz="1900">
                <a:solidFill>
                  <a:srgbClr val="999999"/>
                </a:solidFill>
                <a:latin typeface="Georgia"/>
                <a:ea typeface="Georgia"/>
                <a:cs typeface="Georgia"/>
                <a:sym typeface="Georgia"/>
              </a:rPr>
              <a:t>User can :-</a:t>
            </a:r>
            <a:endParaRPr b="1" sz="1900">
              <a:solidFill>
                <a:srgbClr val="999999"/>
              </a:solidFill>
              <a:latin typeface="Georgia"/>
              <a:ea typeface="Georgia"/>
              <a:cs typeface="Georgia"/>
              <a:sym typeface="Georgia"/>
            </a:endParaRPr>
          </a:p>
          <a:p>
            <a:pPr indent="-330200" lvl="0" marL="457200" rtl="0" algn="l">
              <a:spcBef>
                <a:spcPts val="1200"/>
              </a:spcBef>
              <a:spcAft>
                <a:spcPts val="0"/>
              </a:spcAft>
              <a:buSzPts val="1600"/>
              <a:buFont typeface="Georgia"/>
              <a:buChar char="●"/>
            </a:pPr>
            <a:r>
              <a:rPr lang="en" sz="1600">
                <a:latin typeface="Georgia"/>
                <a:ea typeface="Georgia"/>
                <a:cs typeface="Georgia"/>
                <a:sym typeface="Georgia"/>
              </a:rPr>
              <a:t>Register/ Login</a:t>
            </a: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en" sz="1600">
                <a:latin typeface="Georgia"/>
                <a:ea typeface="Georgia"/>
                <a:cs typeface="Georgia"/>
                <a:sym typeface="Georgia"/>
              </a:rPr>
              <a:t>Book Ticket</a:t>
            </a: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en" sz="1600">
                <a:latin typeface="Georgia"/>
                <a:ea typeface="Georgia"/>
                <a:cs typeface="Georgia"/>
                <a:sym typeface="Georgia"/>
              </a:rPr>
              <a:t>Check Flight details</a:t>
            </a: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en" sz="1600">
                <a:latin typeface="Georgia"/>
                <a:ea typeface="Georgia"/>
                <a:cs typeface="Georgia"/>
                <a:sym typeface="Georgia"/>
              </a:rPr>
              <a:t>Cancel Ticket</a:t>
            </a:r>
            <a:endParaRPr sz="1600">
              <a:latin typeface="Georgia"/>
              <a:ea typeface="Georgia"/>
              <a:cs typeface="Georgia"/>
              <a:sym typeface="Georgia"/>
            </a:endParaRPr>
          </a:p>
          <a:p>
            <a:pPr indent="0" lvl="0" marL="457200" rtl="0" algn="l">
              <a:spcBef>
                <a:spcPts val="1200"/>
              </a:spcBef>
              <a:spcAft>
                <a:spcPts val="1200"/>
              </a:spcAft>
              <a:buNone/>
            </a:pPr>
            <a:r>
              <a:t/>
            </a:r>
            <a:endParaRPr sz="1600">
              <a:latin typeface="Georgia"/>
              <a:ea typeface="Georgia"/>
              <a:cs typeface="Georgia"/>
              <a:sym typeface="Georgia"/>
            </a:endParaRPr>
          </a:p>
        </p:txBody>
      </p:sp>
      <p:sp>
        <p:nvSpPr>
          <p:cNvPr id="158" name="Google Shape;158;p16"/>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b="1" lang="en" sz="1900">
                <a:solidFill>
                  <a:srgbClr val="999999"/>
                </a:solidFill>
                <a:latin typeface="Georgia"/>
                <a:ea typeface="Georgia"/>
                <a:cs typeface="Georgia"/>
                <a:sym typeface="Georgia"/>
              </a:rPr>
              <a:t>Admin can:-</a:t>
            </a:r>
            <a:r>
              <a:rPr b="1" lang="en" sz="2100">
                <a:solidFill>
                  <a:schemeClr val="dk1"/>
                </a:solidFill>
                <a:latin typeface="Georgia"/>
                <a:ea typeface="Georgia"/>
                <a:cs typeface="Georgia"/>
                <a:sym typeface="Georgia"/>
              </a:rPr>
              <a:t>2</a:t>
            </a:r>
            <a:endParaRPr b="1" sz="2100">
              <a:solidFill>
                <a:schemeClr val="dk1"/>
              </a:solidFill>
              <a:latin typeface="Georgia"/>
              <a:ea typeface="Georgia"/>
              <a:cs typeface="Georgia"/>
              <a:sym typeface="Georgia"/>
            </a:endParaRPr>
          </a:p>
          <a:p>
            <a:pPr indent="-330200" lvl="0" marL="457200" rtl="0" algn="l">
              <a:spcBef>
                <a:spcPts val="1200"/>
              </a:spcBef>
              <a:spcAft>
                <a:spcPts val="0"/>
              </a:spcAft>
              <a:buSzPts val="1600"/>
              <a:buFont typeface="Georgia"/>
              <a:buChar char="●"/>
            </a:pPr>
            <a:r>
              <a:rPr lang="en" sz="1600">
                <a:latin typeface="Georgia"/>
                <a:ea typeface="Georgia"/>
                <a:cs typeface="Georgia"/>
                <a:sym typeface="Georgia"/>
              </a:rPr>
              <a:t>Login</a:t>
            </a: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en" sz="1600">
                <a:latin typeface="Georgia"/>
                <a:ea typeface="Georgia"/>
                <a:cs typeface="Georgia"/>
                <a:sym typeface="Georgia"/>
              </a:rPr>
              <a:t>Enter/ Edit Airline details</a:t>
            </a: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en" sz="1600">
                <a:latin typeface="Georgia"/>
                <a:ea typeface="Georgia"/>
                <a:cs typeface="Georgia"/>
                <a:sym typeface="Georgia"/>
              </a:rPr>
              <a:t>View Information of all passengers</a:t>
            </a: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en" sz="1600">
                <a:latin typeface="Georgia"/>
                <a:ea typeface="Georgia"/>
                <a:cs typeface="Georgia"/>
                <a:sym typeface="Georgia"/>
              </a:rPr>
              <a:t>Check Payment details</a:t>
            </a:r>
            <a:endParaRPr sz="1600">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3682500" cy="68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Georgia"/>
                <a:ea typeface="Georgia"/>
                <a:cs typeface="Georgia"/>
                <a:sym typeface="Georgia"/>
              </a:rPr>
              <a:t>UML Diagrams:</a:t>
            </a:r>
            <a:endParaRPr b="1">
              <a:latin typeface="Georgia"/>
              <a:ea typeface="Georgia"/>
              <a:cs typeface="Georgia"/>
              <a:sym typeface="Georgia"/>
            </a:endParaRPr>
          </a:p>
        </p:txBody>
      </p:sp>
      <p:sp>
        <p:nvSpPr>
          <p:cNvPr id="164" name="Google Shape;164;p17"/>
          <p:cNvSpPr txBox="1"/>
          <p:nvPr/>
        </p:nvSpPr>
        <p:spPr>
          <a:xfrm>
            <a:off x="1362150" y="1013625"/>
            <a:ext cx="2495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999999"/>
                </a:solidFill>
                <a:latin typeface="Georgia"/>
                <a:ea typeface="Georgia"/>
                <a:cs typeface="Georgia"/>
                <a:sym typeface="Georgia"/>
              </a:rPr>
              <a:t>Use-Case Diagram</a:t>
            </a:r>
            <a:endParaRPr b="1" sz="1900">
              <a:solidFill>
                <a:srgbClr val="999999"/>
              </a:solidFill>
              <a:latin typeface="Georgia"/>
              <a:ea typeface="Georgia"/>
              <a:cs typeface="Georgia"/>
              <a:sym typeface="Georgia"/>
            </a:endParaRPr>
          </a:p>
        </p:txBody>
      </p:sp>
      <p:pic>
        <p:nvPicPr>
          <p:cNvPr id="165" name="Google Shape;165;p17"/>
          <p:cNvPicPr preferRelativeResize="0"/>
          <p:nvPr/>
        </p:nvPicPr>
        <p:blipFill>
          <a:blip r:embed="rId3">
            <a:alphaModFix/>
          </a:blip>
          <a:stretch>
            <a:fillRect/>
          </a:stretch>
        </p:blipFill>
        <p:spPr>
          <a:xfrm>
            <a:off x="2276900" y="1490625"/>
            <a:ext cx="5547575" cy="33480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nvSpPr>
        <p:spPr>
          <a:xfrm>
            <a:off x="931775" y="347875"/>
            <a:ext cx="2932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999999"/>
                </a:solidFill>
                <a:latin typeface="Georgia"/>
                <a:ea typeface="Georgia"/>
                <a:cs typeface="Georgia"/>
                <a:sym typeface="Georgia"/>
              </a:rPr>
              <a:t>Class Diagram</a:t>
            </a:r>
            <a:endParaRPr b="1" sz="1900">
              <a:solidFill>
                <a:srgbClr val="999999"/>
              </a:solidFill>
              <a:latin typeface="Georgia"/>
              <a:ea typeface="Georgia"/>
              <a:cs typeface="Georgia"/>
              <a:sym typeface="Georgia"/>
            </a:endParaRPr>
          </a:p>
        </p:txBody>
      </p:sp>
      <p:pic>
        <p:nvPicPr>
          <p:cNvPr id="171" name="Google Shape;171;p18"/>
          <p:cNvPicPr preferRelativeResize="0"/>
          <p:nvPr/>
        </p:nvPicPr>
        <p:blipFill>
          <a:blip r:embed="rId3">
            <a:alphaModFix/>
          </a:blip>
          <a:stretch>
            <a:fillRect/>
          </a:stretch>
        </p:blipFill>
        <p:spPr>
          <a:xfrm>
            <a:off x="1441175" y="874575"/>
            <a:ext cx="6870426" cy="39707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nvSpPr>
        <p:spPr>
          <a:xfrm>
            <a:off x="596350" y="347875"/>
            <a:ext cx="2323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999999"/>
                </a:solidFill>
                <a:latin typeface="Georgia"/>
                <a:ea typeface="Georgia"/>
                <a:cs typeface="Georgia"/>
                <a:sym typeface="Georgia"/>
              </a:rPr>
              <a:t>CRC Diagram</a:t>
            </a:r>
            <a:endParaRPr b="1" sz="1900">
              <a:solidFill>
                <a:srgbClr val="999999"/>
              </a:solidFill>
              <a:latin typeface="Georgia"/>
              <a:ea typeface="Georgia"/>
              <a:cs typeface="Georgia"/>
              <a:sym typeface="Georgia"/>
            </a:endParaRPr>
          </a:p>
        </p:txBody>
      </p:sp>
      <p:pic>
        <p:nvPicPr>
          <p:cNvPr id="177" name="Google Shape;177;p19"/>
          <p:cNvPicPr preferRelativeResize="0"/>
          <p:nvPr/>
        </p:nvPicPr>
        <p:blipFill>
          <a:blip r:embed="rId3">
            <a:alphaModFix/>
          </a:blip>
          <a:stretch>
            <a:fillRect/>
          </a:stretch>
        </p:blipFill>
        <p:spPr>
          <a:xfrm>
            <a:off x="136675" y="968425"/>
            <a:ext cx="2919601" cy="3625100"/>
          </a:xfrm>
          <a:prstGeom prst="rect">
            <a:avLst/>
          </a:prstGeom>
          <a:noFill/>
          <a:ln>
            <a:noFill/>
          </a:ln>
        </p:spPr>
      </p:pic>
      <p:pic>
        <p:nvPicPr>
          <p:cNvPr id="178" name="Google Shape;178;p19"/>
          <p:cNvPicPr preferRelativeResize="0"/>
          <p:nvPr/>
        </p:nvPicPr>
        <p:blipFill>
          <a:blip r:embed="rId4">
            <a:alphaModFix/>
          </a:blip>
          <a:stretch>
            <a:fillRect/>
          </a:stretch>
        </p:blipFill>
        <p:spPr>
          <a:xfrm>
            <a:off x="3267500" y="961625"/>
            <a:ext cx="2919601" cy="3638700"/>
          </a:xfrm>
          <a:prstGeom prst="rect">
            <a:avLst/>
          </a:prstGeom>
          <a:noFill/>
          <a:ln>
            <a:noFill/>
          </a:ln>
        </p:spPr>
      </p:pic>
      <p:pic>
        <p:nvPicPr>
          <p:cNvPr id="179" name="Google Shape;179;p19"/>
          <p:cNvPicPr preferRelativeResize="0"/>
          <p:nvPr/>
        </p:nvPicPr>
        <p:blipFill>
          <a:blip r:embed="rId5">
            <a:alphaModFix/>
          </a:blip>
          <a:stretch>
            <a:fillRect/>
          </a:stretch>
        </p:blipFill>
        <p:spPr>
          <a:xfrm>
            <a:off x="6289600" y="961625"/>
            <a:ext cx="2717725" cy="2666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297500" y="393750"/>
            <a:ext cx="7038900" cy="65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999999"/>
                </a:solidFill>
                <a:latin typeface="Georgia"/>
                <a:ea typeface="Georgia"/>
                <a:cs typeface="Georgia"/>
                <a:sym typeface="Georgia"/>
              </a:rPr>
              <a:t>Code:</a:t>
            </a:r>
            <a:endParaRPr b="1">
              <a:solidFill>
                <a:srgbClr val="999999"/>
              </a:solidFill>
              <a:latin typeface="Georgia"/>
              <a:ea typeface="Georgia"/>
              <a:cs typeface="Georgia"/>
              <a:sym typeface="Georgia"/>
            </a:endParaRPr>
          </a:p>
        </p:txBody>
      </p:sp>
      <p:pic>
        <p:nvPicPr>
          <p:cNvPr id="185" name="Google Shape;185;p20"/>
          <p:cNvPicPr preferRelativeResize="0"/>
          <p:nvPr/>
        </p:nvPicPr>
        <p:blipFill>
          <a:blip r:embed="rId3">
            <a:alphaModFix/>
          </a:blip>
          <a:stretch>
            <a:fillRect/>
          </a:stretch>
        </p:blipFill>
        <p:spPr>
          <a:xfrm>
            <a:off x="1402825" y="1046250"/>
            <a:ext cx="6338352" cy="3225626"/>
          </a:xfrm>
          <a:prstGeom prst="rect">
            <a:avLst/>
          </a:prstGeom>
          <a:noFill/>
          <a:ln>
            <a:noFill/>
          </a:ln>
        </p:spPr>
      </p:pic>
      <p:sp>
        <p:nvSpPr>
          <p:cNvPr id="186" name="Google Shape;186;p20"/>
          <p:cNvSpPr txBox="1"/>
          <p:nvPr/>
        </p:nvSpPr>
        <p:spPr>
          <a:xfrm>
            <a:off x="610250" y="4544150"/>
            <a:ext cx="719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Georgia"/>
                <a:ea typeface="Georgia"/>
                <a:cs typeface="Georgia"/>
                <a:sym typeface="Georgia"/>
              </a:rPr>
              <a:t>Full Code Repo: </a:t>
            </a:r>
            <a:r>
              <a:rPr b="1" lang="en" u="sng">
                <a:solidFill>
                  <a:schemeClr val="hlink"/>
                </a:solidFill>
                <a:latin typeface="Georgia"/>
                <a:ea typeface="Georgia"/>
                <a:cs typeface="Georgia"/>
                <a:sym typeface="Georgia"/>
                <a:hlinkClick r:id="rId4"/>
              </a:rPr>
              <a:t>https://github.com/PiyushGG18/Airline-Booking.git</a:t>
            </a:r>
            <a:endParaRPr b="1">
              <a:solidFill>
                <a:schemeClr val="lt1"/>
              </a:solidFill>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nvSpPr>
        <p:spPr>
          <a:xfrm>
            <a:off x="1340350" y="370500"/>
            <a:ext cx="4740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Georgia"/>
                <a:ea typeface="Georgia"/>
                <a:cs typeface="Georgia"/>
                <a:sym typeface="Georgia"/>
              </a:rPr>
              <a:t>Project</a:t>
            </a:r>
            <a:r>
              <a:rPr b="1" lang="en" sz="2400">
                <a:solidFill>
                  <a:schemeClr val="lt1"/>
                </a:solidFill>
                <a:latin typeface="Georgia"/>
                <a:ea typeface="Georgia"/>
                <a:cs typeface="Georgia"/>
                <a:sym typeface="Georgia"/>
              </a:rPr>
              <a:t> Screenshots</a:t>
            </a:r>
            <a:endParaRPr b="1" sz="2400">
              <a:solidFill>
                <a:schemeClr val="lt1"/>
              </a:solidFill>
              <a:latin typeface="Georgia"/>
              <a:ea typeface="Georgia"/>
              <a:cs typeface="Georgia"/>
              <a:sym typeface="Georgia"/>
            </a:endParaRPr>
          </a:p>
        </p:txBody>
      </p:sp>
      <p:pic>
        <p:nvPicPr>
          <p:cNvPr id="192" name="Google Shape;192;p21"/>
          <p:cNvPicPr preferRelativeResize="0"/>
          <p:nvPr/>
        </p:nvPicPr>
        <p:blipFill>
          <a:blip r:embed="rId3">
            <a:alphaModFix/>
          </a:blip>
          <a:stretch>
            <a:fillRect/>
          </a:stretch>
        </p:blipFill>
        <p:spPr>
          <a:xfrm>
            <a:off x="206900" y="1338500"/>
            <a:ext cx="3443850" cy="2333876"/>
          </a:xfrm>
          <a:prstGeom prst="rect">
            <a:avLst/>
          </a:prstGeom>
          <a:noFill/>
          <a:ln>
            <a:noFill/>
          </a:ln>
        </p:spPr>
      </p:pic>
      <p:pic>
        <p:nvPicPr>
          <p:cNvPr id="193" name="Google Shape;193;p21"/>
          <p:cNvPicPr preferRelativeResize="0"/>
          <p:nvPr/>
        </p:nvPicPr>
        <p:blipFill rotWithShape="1">
          <a:blip r:embed="rId4">
            <a:alphaModFix/>
          </a:blip>
          <a:srcRect b="0" l="1220" r="-1219" t="0"/>
          <a:stretch/>
        </p:blipFill>
        <p:spPr>
          <a:xfrm>
            <a:off x="3715775" y="1072625"/>
            <a:ext cx="5358649" cy="355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