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9" r:id="rId3"/>
    <p:sldId id="271" r:id="rId4"/>
    <p:sldId id="263" r:id="rId5"/>
    <p:sldId id="264" r:id="rId6"/>
    <p:sldId id="269" r:id="rId7"/>
    <p:sldId id="281" r:id="rId8"/>
    <p:sldId id="272" r:id="rId9"/>
    <p:sldId id="265" r:id="rId10"/>
    <p:sldId id="266" r:id="rId11"/>
    <p:sldId id="259" r:id="rId12"/>
    <p:sldId id="276" r:id="rId13"/>
    <p:sldId id="277" r:id="rId14"/>
    <p:sldId id="274" r:id="rId15"/>
    <p:sldId id="275" r:id="rId16"/>
    <p:sldId id="267" r:id="rId17"/>
    <p:sldId id="273" r:id="rId18"/>
    <p:sldId id="260" r:id="rId19"/>
    <p:sldId id="261" r:id="rId20"/>
    <p:sldId id="282" r:id="rId21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05A1F9-1063-F4D6-AB2D-68B7AE06C0E1}" v="972" dt="2021-11-19T18:28:37.598"/>
    <p1510:client id="{0698CE6A-6C1A-F46D-EBBF-F0152A4B92A6}" v="37" dt="2021-11-19T18:24:30.604"/>
    <p1510:client id="{094E8262-C6B6-30A1-0A09-CC510D5DAA39}" v="10" dt="2021-11-18T12:57:22.254"/>
    <p1510:client id="{1314F794-F62C-3D70-F1AB-C08FFC38184F}" v="9" dt="2021-11-19T13:36:05.314"/>
    <p1510:client id="{2AACFBBF-0F26-3EFC-BB0D-809B5B631A20}" v="1638" dt="2021-11-17T13:10:38.504"/>
    <p1510:client id="{2D8BCA62-8773-DD43-306E-C1DF65C1CEDF}" v="19" dt="2021-11-18T14:44:57.515"/>
    <p1510:client id="{3BB546AC-7717-4469-ACCA-342FAF548B2D}" v="32" dt="2021-10-26T17:57:37.533"/>
    <p1510:client id="{43B1C84F-3398-6BC7-F52A-67FA7B25FECD}" v="11" dt="2021-11-19T13:07:35.760"/>
    <p1510:client id="{4F8BAFAA-F743-FA18-2CBB-76C886673147}" v="1057" dt="2021-11-18T11:44:39.439"/>
    <p1510:client id="{50F39AB1-D29F-BB4C-C8CA-5C0D8FC430A8}" v="278" dt="2021-11-19T17:53:07.871"/>
    <p1510:client id="{586D22F7-0119-3772-ADF8-2E24FEF9AB58}" v="23" dt="2021-11-19T15:23:13.571"/>
    <p1510:client id="{58DF7069-CE8B-E902-4A89-017B2BDBF845}" v="229" dt="2021-11-19T18:26:54.129"/>
    <p1510:client id="{5A074527-DEFB-B76C-38BD-CE9F99165842}" v="19" dt="2021-11-18T17:09:40.175"/>
    <p1510:client id="{5A720340-0A68-44D2-B4E3-80F42D396E03}" v="29" dt="2021-10-26T17:04:14.202"/>
    <p1510:client id="{5CF6CCF4-A755-6944-F765-27B081B0C268}" v="5" dt="2021-11-18T16:42:14.229"/>
    <p1510:client id="{5D5CBA58-7880-D3D8-2EBA-F9C4979D8588}" v="256" dt="2021-11-17T17:49:45.873"/>
    <p1510:client id="{5FF5A40B-353D-4089-A1F1-035C7DBE70D3}" v="5" dt="2021-10-26T18:12:58.077"/>
    <p1510:client id="{641E5C1A-860E-1CAF-1FB2-05D67A6C7FFB}" v="673" dt="2021-10-26T18:18:57.926"/>
    <p1510:client id="{661FF3CA-C1A0-420C-B24F-04F81062DA44}" v="13" dt="2021-10-26T17:13:54.966"/>
    <p1510:client id="{79AA6A86-75E8-4733-4466-692D7218C1B9}" v="1" dt="2021-11-18T13:29:34.983"/>
    <p1510:client id="{7F7322C1-A9BA-D6E9-D06F-2B2FB5B26E45}" v="30" dt="2021-11-18T14:22:02.571"/>
    <p1510:client id="{89346DC7-07CE-927B-250C-51055A99CAE7}" v="69" dt="2021-11-20T04:15:59.348"/>
    <p1510:client id="{8A68BA21-3F64-41FE-7267-738544254C6A}" v="278" dt="2021-11-19T17:00:24.333"/>
    <p1510:client id="{9CC4BD60-0536-43A2-8A87-B56AD3EC6D2A}" v="59" dt="2021-10-27T03:39:40.313"/>
    <p1510:client id="{9E24F5E9-0081-4389-A566-313F0812BF53}" v="151" dt="2021-10-26T17:45:25.666"/>
    <p1510:client id="{9F0B8790-05CD-0320-9EEA-6F95296F5141}" v="275" dt="2021-11-17T13:39:22.341"/>
    <p1510:client id="{A112AF56-EF9C-1D61-0B7A-EBF6C7066307}" v="4" dt="2021-11-17T05:15:27.462"/>
    <p1510:client id="{A56FB6D0-6CD4-3387-B279-FE71EE17D743}" v="543" dt="2021-11-18T13:42:28.950"/>
    <p1510:client id="{A7047E65-B129-4D8A-9CE3-4C72E29F0700}" v="118" dt="2021-10-26T11:24:07.640"/>
    <p1510:client id="{A73ABEA8-DE83-27DE-3E16-AA24379DA3C9}" v="85" dt="2021-11-18T10:42:10.743"/>
    <p1510:client id="{C1F1CAB3-260C-3A02-2FAA-599AE9F1AC0E}" v="32" dt="2021-11-19T06:43:13.672"/>
    <p1510:client id="{C2229909-7FEB-4EAF-A66C-1733E815E676}" v="3" dt="2021-10-27T03:45:07.538"/>
    <p1510:client id="{C5F93B3F-DDAE-3EDD-5D4D-C2738070E789}" v="262" dt="2021-11-17T17:12:40.565"/>
    <p1510:client id="{D1030F96-0C1A-414C-8A6E-30C866E15D8B}" v="1" dt="2021-10-26T17:14:23.419"/>
    <p1510:client id="{D3939381-47CD-4AAC-9162-46E3BC350336}" v="1" dt="2021-10-27T03:42:15.723"/>
    <p1510:client id="{D3D6E405-CEDB-4E00-9201-4F1B81235847}" v="20" dt="2021-10-26T18:10:21.879"/>
    <p1510:client id="{D564D1D4-E1E8-594C-AFAC-621AE9767AE0}" v="8" dt="2021-11-20T02:25:16.623"/>
    <p1510:client id="{D8FCE5A5-C150-4609-D394-AEFD2057437C}" v="15" dt="2021-11-18T10:23:52.139"/>
    <p1510:client id="{DB2C442C-FBE3-4FCB-BB1F-A7A6153D727A}" v="122" dt="2021-10-26T18:12:31.640"/>
    <p1510:client id="{E754022E-8178-0F42-A67A-B1A8F09B22F0}" v="374" dt="2021-10-27T04:07:27.663"/>
    <p1510:client id="{F411CBBC-289B-4997-AEBE-ACD522553F36}" v="452" dt="2021-10-26T17:31:30.259"/>
    <p1510:client id="{F841C78D-3768-2B2F-4713-0DC0AC942D7C}" v="861" dt="2021-11-18T14:29:37.676"/>
    <p1510:client id="{F9515822-1BFC-450F-BB81-D9E172CAA106}" v="2" dt="2021-10-27T04:09:17.879"/>
    <p1510:client id="{FB8D5BC3-567E-B861-C7B1-C9A64BF2024C}" v="11" dt="2021-11-19T09:07:44.40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–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E3FDE45-AF77-4B5C-9715-49D594BDF05E}" styleName="Light Style 1 –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21/11/2021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21/11/2021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21/11/2021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21/11/2021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21/11/2021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21/11/2021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21/11/2021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21/11/2021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21/11/2021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21/11/2021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21/11/2021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GB" smtClean="0"/>
              <a:t>21/11/2021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research.google.com/audioset/download_strong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musikalkemist/AudioSignalProcessingForML&#8203;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musikalkemist/AudioSignalProcessingForML&#8203;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musikalkemist/AudioSignalProcessingForML&#8203;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wABJDTKFhm4?feature=oembed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1k4Uf7K_TMU?feature=oembed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mdpi.com/2076-3417/10/20/7379/pdf" TargetMode="External"/><Relationship Id="rId3" Type="http://schemas.openxmlformats.org/officeDocument/2006/relationships/hyperlink" Target="https://cwfis.cfs.nrcan.gc.ca/background/summary/fwi" TargetMode="External"/><Relationship Id="rId7" Type="http://schemas.openxmlformats.org/officeDocument/2006/relationships/hyperlink" Target="https://ieeexplore.ieee.org/document/9297054" TargetMode="External"/><Relationship Id="rId2" Type="http://schemas.openxmlformats.org/officeDocument/2006/relationships/hyperlink" Target="https://doi.org/10.1016/j.jksuci.2019.01.016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youtu.be/spUNpyF58BY" TargetMode="External"/><Relationship Id="rId5" Type="http://schemas.openxmlformats.org/officeDocument/2006/relationships/hyperlink" Target="https://www.hilarispublisher.com/open-access/acoustic-signal-classification-for-deforestation-monitoring-tree-cutting-problem-jcsb-1000268.pdf" TargetMode="External"/><Relationship Id="rId10" Type="http://schemas.openxmlformats.org/officeDocument/2006/relationships/hyperlink" Target="https://ieeexplore.ieee.org/abstract/document/5695809?casa_token=Hsw_ZmxU9g8AAAAA:4PhXIvNUee1HabxiXjn34FD3v8HVZIN9aAoq2QIn2OM4cI2eKdYcq30Kc_BNvG9kZ_KF57tqk-c" TargetMode="External"/><Relationship Id="rId4" Type="http://schemas.openxmlformats.org/officeDocument/2006/relationships/hyperlink" Target="https://link.springer.com/article/10.1007/s11069-020-04351-8" TargetMode="External"/><Relationship Id="rId9" Type="http://schemas.openxmlformats.org/officeDocument/2006/relationships/hyperlink" Target="http://www.insightsociety.org/ojaseit/index.php/ijaseit/article/download/8849/2220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abstract/document/5695809?casa_token=Hsw_ZmxU9g8AAAAA:4PhXIvNUee1HabxiXjn34FD3v8HVZIN9aAoq2QIn2OM4cI2eKdYcq30Kc_BNvG9kZ_KF57tqk-c" TargetMode="External"/><Relationship Id="rId2" Type="http://schemas.openxmlformats.org/officeDocument/2006/relationships/hyperlink" Target="https://link.springer.com/article/10.1007/s11069-020-04351-8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dpi.com/2076-3417/10/20/7379/pdf" TargetMode="External"/><Relationship Id="rId2" Type="http://schemas.openxmlformats.org/officeDocument/2006/relationships/hyperlink" Target="http://www.insightsociety.org/ojaseit/index.php/ijaseit/article/download/8849/2220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hilarispublisher.com/open-access/acoustic-signal-classification-for-deforestation-monitoring-tree-cutting-problem-jcsb-1000268.pdf" TargetMode="External"/><Relationship Id="rId4" Type="http://schemas.openxmlformats.org/officeDocument/2006/relationships/hyperlink" Target="https://doi.org/10.1016/j.jksuci.2019.01.016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archive.ics.uci.edu/ml/datasets/Algerian+Forest+Fires+Dataset++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7250" y="455613"/>
            <a:ext cx="10467975" cy="1435100"/>
          </a:xfrm>
        </p:spPr>
        <p:txBody>
          <a:bodyPr>
            <a:normAutofit/>
          </a:bodyPr>
          <a:lstStyle/>
          <a:p>
            <a:pPr algn="r"/>
            <a:r>
              <a:rPr lang="en-GB" sz="4800">
                <a:ea typeface="+mj-lt"/>
                <a:cs typeface="+mj-lt"/>
              </a:rPr>
              <a:t>Forest Conservation Using Chainsaw Detection And Forest Fire Prediction</a:t>
            </a:r>
            <a:endParaRPr lang="en-US" sz="4800">
              <a:cs typeface="Calibri Light" panose="020F0302020204030204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48550" y="5011738"/>
            <a:ext cx="2209800" cy="153193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GB" sz="1800">
                <a:cs typeface="Calibri"/>
              </a:rPr>
              <a:t>Abhinav Dudeja</a:t>
            </a:r>
            <a:endParaRPr lang="en-US"/>
          </a:p>
          <a:p>
            <a:pPr algn="l"/>
            <a:r>
              <a:rPr lang="en-GB" sz="1800">
                <a:cs typeface="Calibri"/>
              </a:rPr>
              <a:t>21111001</a:t>
            </a:r>
          </a:p>
          <a:p>
            <a:pPr algn="l"/>
            <a:r>
              <a:rPr lang="en-GB" sz="1800">
                <a:cs typeface="Calibri"/>
              </a:rPr>
              <a:t>Arpan Kapoor</a:t>
            </a:r>
          </a:p>
          <a:p>
            <a:pPr algn="l"/>
            <a:r>
              <a:rPr lang="en-GB" sz="1800">
                <a:cs typeface="Calibri"/>
              </a:rPr>
              <a:t>21111016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03EB821C-98A6-4D92-82BC-80C0A7414A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720314" y="1847570"/>
            <a:ext cx="7810500" cy="55771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13E3248-78E2-4B35-B9B1-DB881E901320}"/>
              </a:ext>
            </a:extLst>
          </p:cNvPr>
          <p:cNvSpPr txBox="1"/>
          <p:nvPr/>
        </p:nvSpPr>
        <p:spPr>
          <a:xfrm>
            <a:off x="9944100" y="5010150"/>
            <a:ext cx="1943100" cy="185178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GB">
                <a:ea typeface="+mn-lt"/>
                <a:cs typeface="+mn-lt"/>
              </a:rPr>
              <a:t>Manish Kumar</a:t>
            </a:r>
            <a:endParaRPr lang="en-US">
              <a:ea typeface="+mn-lt"/>
              <a:cs typeface="+mn-lt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GB">
                <a:ea typeface="+mn-lt"/>
                <a:cs typeface="+mn-lt"/>
              </a:rPr>
              <a:t>21111037</a:t>
            </a:r>
            <a:endParaRPr lang="en-US">
              <a:ea typeface="+mn-lt"/>
              <a:cs typeface="+mn-lt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GB">
                <a:ea typeface="+mn-lt"/>
                <a:cs typeface="+mn-lt"/>
              </a:rPr>
              <a:t>Piyush Gangle</a:t>
            </a:r>
            <a:endParaRPr lang="en-US">
              <a:ea typeface="+mn-lt"/>
              <a:cs typeface="+mn-lt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GB">
                <a:ea typeface="+mn-lt"/>
                <a:cs typeface="+mn-lt"/>
              </a:rPr>
              <a:t>21111046</a:t>
            </a:r>
            <a:endParaRPr lang="en-US">
              <a:ea typeface="+mn-lt"/>
              <a:cs typeface="+mn-lt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GB"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FAF42A-A621-4F4F-8D25-5DB1E982C1E7}"/>
              </a:ext>
            </a:extLst>
          </p:cNvPr>
          <p:cNvSpPr txBox="1"/>
          <p:nvPr/>
        </p:nvSpPr>
        <p:spPr>
          <a:xfrm>
            <a:off x="8286750" y="4438650"/>
            <a:ext cx="2743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000">
                <a:ea typeface="+mn-lt"/>
                <a:cs typeface="+mn-lt"/>
              </a:rPr>
              <a:t>By IoT Embed Group</a:t>
            </a:r>
            <a:endParaRPr lang="en-US" sz="20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32538DE-262E-44DD-B58D-9296DFBE98F4}"/>
              </a:ext>
            </a:extLst>
          </p:cNvPr>
          <p:cNvSpPr/>
          <p:nvPr/>
        </p:nvSpPr>
        <p:spPr>
          <a:xfrm>
            <a:off x="-542925" y="6715125"/>
            <a:ext cx="12887325" cy="23812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7FD55A-64D0-4F6B-9946-C0A9831C8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EA2B3-E00C-481A-9A04-5DF8BB64C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076" y="365125"/>
            <a:ext cx="10635724" cy="1345355"/>
          </a:xfrm>
        </p:spPr>
        <p:txBody>
          <a:bodyPr/>
          <a:lstStyle/>
          <a:p>
            <a:r>
              <a:rPr lang="en-US">
                <a:cs typeface="Calibri Light"/>
              </a:rPr>
              <a:t>Forest Fire Weather Indices</a:t>
            </a:r>
            <a:endParaRPr lang="en-US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A92A0A-BBEA-4B19-A0D8-022D76FB0A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845" y="1718595"/>
            <a:ext cx="10578935" cy="491358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200">
                <a:cs typeface="Calibri"/>
              </a:rPr>
              <a:t>The startup of the Forest fire weather system takes place when the temperature goes above 12</a:t>
            </a:r>
            <a:r>
              <a:rPr lang="en-US" sz="2200" b="1">
                <a:ea typeface="+mn-lt"/>
                <a:cs typeface="+mn-lt"/>
              </a:rPr>
              <a:t>°</a:t>
            </a:r>
            <a:r>
              <a:rPr lang="en-US" sz="2200">
                <a:cs typeface="Calibri"/>
              </a:rPr>
              <a:t>C for </a:t>
            </a:r>
            <a:r>
              <a:rPr lang="en-US" sz="2200">
                <a:ea typeface="+mn-lt"/>
                <a:cs typeface="+mn-lt"/>
              </a:rPr>
              <a:t>consecutively three days. Initially FFMC</a:t>
            </a:r>
            <a:r>
              <a:rPr lang="en-US" sz="2200">
                <a:cs typeface="Calibri"/>
              </a:rPr>
              <a:t> = 85, DMC = 6, DC = 15</a:t>
            </a:r>
            <a:endParaRPr lang="en-US" sz="2200" b="1">
              <a:ea typeface="+mn-lt"/>
              <a:cs typeface="+mn-lt"/>
            </a:endParaRPr>
          </a:p>
          <a:p>
            <a:pPr marL="0" indent="0">
              <a:buNone/>
            </a:pPr>
            <a:endParaRPr lang="en-US" sz="2200">
              <a:cs typeface="Calibri"/>
            </a:endParaRPr>
          </a:p>
          <a:p>
            <a:r>
              <a:rPr lang="en-US" sz="2200">
                <a:cs typeface="Calibri"/>
              </a:rPr>
              <a:t>FFMC (Fine Fuel Moisture Code) - </a:t>
            </a:r>
            <a:r>
              <a:rPr lang="en-US" sz="2200">
                <a:ea typeface="+mn-lt"/>
                <a:cs typeface="+mn-lt"/>
              </a:rPr>
              <a:t> rating of the moisture content of litter and fine fuels.</a:t>
            </a:r>
            <a:endParaRPr lang="en-US" sz="2200">
              <a:cs typeface="Calibri"/>
            </a:endParaRPr>
          </a:p>
          <a:p>
            <a:r>
              <a:rPr lang="en-US" sz="2200">
                <a:cs typeface="Calibri"/>
              </a:rPr>
              <a:t>DMC (Duff Moisture Code) - </a:t>
            </a:r>
            <a:r>
              <a:rPr lang="en-US" sz="2200">
                <a:ea typeface="+mn-lt"/>
                <a:cs typeface="+mn-lt"/>
              </a:rPr>
              <a:t> rating of the moisture content of medium sized fuel (branches and small sticks).</a:t>
            </a:r>
          </a:p>
          <a:p>
            <a:r>
              <a:rPr lang="en-US" sz="2200">
                <a:cs typeface="Calibri"/>
              </a:rPr>
              <a:t>DC (Drought Code) - rating of the moisture content of large sized fuel (logs).</a:t>
            </a:r>
          </a:p>
          <a:p>
            <a:r>
              <a:rPr lang="en-US" sz="2200">
                <a:cs typeface="Calibri"/>
              </a:rPr>
              <a:t>ISI (Initial Spread Index) -</a:t>
            </a:r>
            <a:r>
              <a:rPr lang="en-US" sz="2200">
                <a:ea typeface="+mn-lt"/>
                <a:cs typeface="+mn-lt"/>
              </a:rPr>
              <a:t> rating of the expected rate of fire spread.</a:t>
            </a:r>
          </a:p>
          <a:p>
            <a:r>
              <a:rPr lang="en-US" sz="2200">
                <a:cs typeface="Calibri"/>
              </a:rPr>
              <a:t>BUI (Build Up Index) -</a:t>
            </a:r>
            <a:r>
              <a:rPr lang="en-US" sz="2200">
                <a:ea typeface="+mn-lt"/>
                <a:cs typeface="+mn-lt"/>
              </a:rPr>
              <a:t> rating of the total amount of fuel available  for combustion.</a:t>
            </a:r>
          </a:p>
          <a:p>
            <a:r>
              <a:rPr lang="en-US" sz="2200">
                <a:cs typeface="Calibri"/>
              </a:rPr>
              <a:t>FWI (Fire Weather Index) - </a:t>
            </a:r>
            <a:r>
              <a:rPr lang="en-US" sz="2200">
                <a:ea typeface="+mn-lt"/>
                <a:cs typeface="+mn-lt"/>
              </a:rPr>
              <a:t>rating of fire intensity.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A2E8B4-D5AE-46E4-B1EA-E59BE13FC973}"/>
              </a:ext>
            </a:extLst>
          </p:cNvPr>
          <p:cNvSpPr/>
          <p:nvPr/>
        </p:nvSpPr>
        <p:spPr>
          <a:xfrm>
            <a:off x="-542925" y="6715125"/>
            <a:ext cx="12887325" cy="23812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4B8976-9D8F-4EE8-AC2B-366EE2476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1191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1AC7D-9552-4FD7-9289-D99106A88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771"/>
            <a:ext cx="10515600" cy="1325563"/>
          </a:xfrm>
        </p:spPr>
        <p:txBody>
          <a:bodyPr/>
          <a:lstStyle/>
          <a:p>
            <a:r>
              <a:rPr lang="en-GB">
                <a:cs typeface="Calibri Light"/>
              </a:rPr>
              <a:t>Chainsaw detection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4C1555-C11C-4175-9385-6236A9EB5A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1194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>
                <a:cs typeface="Calibri"/>
              </a:rPr>
              <a:t>Dataset: </a:t>
            </a:r>
            <a:r>
              <a:rPr lang="en-GB">
                <a:cs typeface="Calibri"/>
                <a:hlinkClick r:id="rId2"/>
              </a:rPr>
              <a:t>Google Research AudioSet</a:t>
            </a:r>
            <a:endParaRPr lang="en-GB">
              <a:latin typeface="Consolas"/>
              <a:cs typeface="Calibri"/>
            </a:endParaRPr>
          </a:p>
          <a:p>
            <a:pPr lvl="1"/>
            <a:r>
              <a:rPr lang="en-GB">
                <a:cs typeface="Calibri"/>
              </a:rPr>
              <a:t>431 audio samples of chainsaw</a:t>
            </a:r>
          </a:p>
          <a:p>
            <a:pPr lvl="1"/>
            <a:r>
              <a:rPr lang="en-GB">
                <a:cs typeface="Calibri"/>
              </a:rPr>
              <a:t>1486 audio samples of rain, thunderstorm, wind and wild animals</a:t>
            </a:r>
          </a:p>
          <a:p>
            <a:pPr lvl="1"/>
            <a:r>
              <a:rPr lang="en-GB">
                <a:cs typeface="Calibri"/>
              </a:rPr>
              <a:t>10 second strongly labelled samples of YouTube videos</a:t>
            </a:r>
          </a:p>
          <a:p>
            <a:pPr lvl="1"/>
            <a:r>
              <a:rPr lang="en-GB">
                <a:cs typeface="Calibri"/>
              </a:rPr>
              <a:t>Downloaded using </a:t>
            </a:r>
            <a:r>
              <a:rPr lang="en-GB">
                <a:latin typeface="Consolas"/>
                <a:cs typeface="Calibri"/>
              </a:rPr>
              <a:t>youtube-dl</a:t>
            </a:r>
            <a:r>
              <a:rPr lang="en-GB">
                <a:cs typeface="Calibri"/>
              </a:rPr>
              <a:t>, </a:t>
            </a:r>
            <a:r>
              <a:rPr lang="en-GB">
                <a:latin typeface="Consolas"/>
                <a:cs typeface="Calibri"/>
              </a:rPr>
              <a:t>python</a:t>
            </a:r>
            <a:r>
              <a:rPr lang="en-GB" sz="2000">
                <a:latin typeface="Consolas"/>
                <a:cs typeface="Calibri"/>
              </a:rPr>
              <a:t> </a:t>
            </a:r>
            <a:r>
              <a:rPr lang="en-GB">
                <a:cs typeface="Calibri"/>
              </a:rPr>
              <a:t>and </a:t>
            </a:r>
            <a:r>
              <a:rPr lang="en-GB">
                <a:latin typeface="Consolas"/>
                <a:cs typeface="Calibri"/>
              </a:rPr>
              <a:t>ffmpeg</a:t>
            </a:r>
          </a:p>
          <a:p>
            <a:r>
              <a:rPr lang="en-GB">
                <a:cs typeface="Calibri"/>
              </a:rPr>
              <a:t>Audio samples loaded into python using </a:t>
            </a:r>
            <a:r>
              <a:rPr lang="en-GB" sz="2400">
                <a:latin typeface="Consolas"/>
                <a:cs typeface="Calibri"/>
              </a:rPr>
              <a:t>librosa</a:t>
            </a:r>
            <a:r>
              <a:rPr lang="en-GB" sz="2400">
                <a:latin typeface="Calibri"/>
                <a:cs typeface="Calibri"/>
              </a:rPr>
              <a:t> </a:t>
            </a:r>
            <a:r>
              <a:rPr lang="en-GB">
                <a:latin typeface="Calibri"/>
                <a:cs typeface="Calibri"/>
              </a:rPr>
              <a:t>at a sample rate of 22050Hz</a:t>
            </a:r>
          </a:p>
          <a:p>
            <a:pPr lvl="1"/>
            <a:endParaRPr lang="en-GB">
              <a:cs typeface="Calibri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21C36AE-8479-4AC2-8E7F-F03BB2FDC78B}"/>
              </a:ext>
            </a:extLst>
          </p:cNvPr>
          <p:cNvSpPr/>
          <p:nvPr/>
        </p:nvSpPr>
        <p:spPr>
          <a:xfrm>
            <a:off x="-542925" y="6715125"/>
            <a:ext cx="12887325" cy="23812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FEF0FC3C-3414-471A-9D9B-6E4DB9DF76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7293" y="4060002"/>
            <a:ext cx="4982308" cy="2641779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2C5F0-6E10-4DE2-BFE1-720EBDC60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11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654663-9EB1-4AA4-A9E3-AF9B717356F7}"/>
              </a:ext>
            </a:extLst>
          </p:cNvPr>
          <p:cNvSpPr txBox="1"/>
          <p:nvPr/>
        </p:nvSpPr>
        <p:spPr>
          <a:xfrm>
            <a:off x="8370276" y="6224953"/>
            <a:ext cx="4314091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100">
                <a:cs typeface="Calibri"/>
                <a:hlinkClick r:id="rId4"/>
              </a:rPr>
              <a:t>Image Source</a:t>
            </a:r>
            <a:endParaRPr lang="en-GB" sz="11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446378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C04FB-2839-41E5-A066-F67B12738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3063"/>
            <a:ext cx="10515600" cy="1325563"/>
          </a:xfrm>
        </p:spPr>
        <p:txBody>
          <a:bodyPr/>
          <a:lstStyle/>
          <a:p>
            <a:r>
              <a:rPr lang="en-GB">
                <a:cs typeface="Calibri Light"/>
              </a:rPr>
              <a:t>Fourier Transform</a:t>
            </a:r>
            <a:endParaRPr lang="en-GB"/>
          </a:p>
        </p:txBody>
      </p:sp>
      <p:pic>
        <p:nvPicPr>
          <p:cNvPr id="7" name="Picture 7" descr="Histogram&#10;&#10;Description automatically generated">
            <a:extLst>
              <a:ext uri="{FF2B5EF4-FFF2-40B4-BE49-F238E27FC236}">
                <a16:creationId xmlns:a16="http://schemas.microsoft.com/office/drawing/2014/main" id="{C4C540CD-3192-4649-9730-5B26E22F23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65456" y="43717"/>
            <a:ext cx="6030257" cy="3647954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ECE600E-F2E5-4674-951B-F19E6710E840}"/>
              </a:ext>
            </a:extLst>
          </p:cNvPr>
          <p:cNvSpPr txBox="1"/>
          <p:nvPr/>
        </p:nvSpPr>
        <p:spPr>
          <a:xfrm>
            <a:off x="832339" y="1770184"/>
            <a:ext cx="4325815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GB" sz="2800"/>
              <a:t>Find the frequency components of a signal</a:t>
            </a:r>
            <a:endParaRPr lang="en-US" sz="2800">
              <a:cs typeface="Calibri" panose="020F0502020204030204"/>
            </a:endParaRPr>
          </a:p>
        </p:txBody>
      </p:sp>
      <p:pic>
        <p:nvPicPr>
          <p:cNvPr id="9" name="Picture 9" descr="Chart, diagram&#10;&#10;Description automatically generated">
            <a:extLst>
              <a:ext uri="{FF2B5EF4-FFF2-40B4-BE49-F238E27FC236}">
                <a16:creationId xmlns:a16="http://schemas.microsoft.com/office/drawing/2014/main" id="{0785E5D7-7D2C-4100-87B4-EF9E1813A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339" y="3806738"/>
            <a:ext cx="8510953" cy="263249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CC8D217-8090-4545-947E-5E41DD5A937F}"/>
              </a:ext>
            </a:extLst>
          </p:cNvPr>
          <p:cNvSpPr/>
          <p:nvPr/>
        </p:nvSpPr>
        <p:spPr>
          <a:xfrm>
            <a:off x="-542925" y="6725422"/>
            <a:ext cx="12887325" cy="23812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A9799A-2488-45BC-92E9-286777C5C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12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6AD19D-0743-4A51-899F-4188353A95E9}"/>
              </a:ext>
            </a:extLst>
          </p:cNvPr>
          <p:cNvSpPr txBox="1"/>
          <p:nvPr/>
        </p:nvSpPr>
        <p:spPr>
          <a:xfrm>
            <a:off x="6893169" y="6435969"/>
            <a:ext cx="4314091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100">
                <a:cs typeface="Calibri"/>
                <a:hlinkClick r:id="rId4"/>
              </a:rPr>
              <a:t>Image Source</a:t>
            </a:r>
            <a:endParaRPr lang="en-GB" sz="11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081638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4B3FA-94CE-459C-9648-CC4EC04A2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077" y="142386"/>
            <a:ext cx="10679723" cy="1325563"/>
          </a:xfrm>
        </p:spPr>
        <p:txBody>
          <a:bodyPr/>
          <a:lstStyle/>
          <a:p>
            <a:r>
              <a:rPr lang="en-GB">
                <a:cs typeface="Calibri Light"/>
              </a:rPr>
              <a:t>Short-time FT</a:t>
            </a:r>
            <a:endParaRPr lang="en-GB"/>
          </a:p>
        </p:txBody>
      </p:sp>
      <p:pic>
        <p:nvPicPr>
          <p:cNvPr id="4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C0A56979-8EFC-487D-BC3C-316D36547A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37171" y="995056"/>
            <a:ext cx="5650952" cy="5148507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3A061D0-0B73-4A1F-9107-380B0798090B}"/>
              </a:ext>
            </a:extLst>
          </p:cNvPr>
          <p:cNvSpPr txBox="1"/>
          <p:nvPr/>
        </p:nvSpPr>
        <p:spPr>
          <a:xfrm>
            <a:off x="574431" y="1524000"/>
            <a:ext cx="5849814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GB" sz="2400"/>
              <a:t>Divide signal into short frames and apply FT on the frames to get the spectrogram</a:t>
            </a:r>
            <a:endParaRPr lang="en-GB" sz="240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2400">
                <a:cs typeface="Calibri"/>
              </a:rPr>
              <a:t>Visually represent a signal’s frequency components as it varies over time</a:t>
            </a:r>
            <a:endParaRPr lang="en-US" sz="240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en-GB" sz="2400">
              <a:cs typeface="Calibri"/>
            </a:endParaRP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9E31DE64-6EB3-4BE8-BA74-AD9507279A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203" y="3253514"/>
            <a:ext cx="6383767" cy="288912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773FEE8-3598-4827-93E5-06E022F39490}"/>
              </a:ext>
            </a:extLst>
          </p:cNvPr>
          <p:cNvSpPr/>
          <p:nvPr/>
        </p:nvSpPr>
        <p:spPr>
          <a:xfrm>
            <a:off x="-542925" y="6715125"/>
            <a:ext cx="12887325" cy="23812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12F082-6873-472F-8BA0-8069ACAF4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13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CAC538-46E1-4D1E-901E-BB1D38F0371E}"/>
              </a:ext>
            </a:extLst>
          </p:cNvPr>
          <p:cNvSpPr txBox="1"/>
          <p:nvPr/>
        </p:nvSpPr>
        <p:spPr>
          <a:xfrm>
            <a:off x="7092461" y="6353907"/>
            <a:ext cx="4314091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100">
                <a:cs typeface="Calibri"/>
                <a:hlinkClick r:id="rId4"/>
              </a:rPr>
              <a:t>Image Source</a:t>
            </a:r>
            <a:endParaRPr lang="en-GB" sz="11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299117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5E1F8-5CDC-4FB6-9933-8999C0E61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7556"/>
            <a:ext cx="10515600" cy="1325563"/>
          </a:xfrm>
        </p:spPr>
        <p:txBody>
          <a:bodyPr/>
          <a:lstStyle/>
          <a:p>
            <a:r>
              <a:rPr lang="en-GB">
                <a:cs typeface="Calibri Light"/>
              </a:rPr>
              <a:t>Mel spectrogram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4EC841-90D9-451F-BAD6-6933745B0B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5995"/>
            <a:ext cx="10515600" cy="462096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>
                <a:cs typeface="Calibri"/>
              </a:rPr>
              <a:t>Mel scale: perceptually informed frequency scale</a:t>
            </a:r>
          </a:p>
          <a:p>
            <a:r>
              <a:rPr lang="en-GB">
                <a:cs typeface="Calibri"/>
              </a:rPr>
              <a:t>Humans perceive frequency logarithmically</a:t>
            </a:r>
          </a:p>
          <a:p>
            <a:r>
              <a:rPr lang="en-GB">
                <a:cs typeface="Calibri"/>
              </a:rPr>
              <a:t>Convert frequency to mel scale in a spectrogram to get a mel spectrogram</a:t>
            </a:r>
          </a:p>
        </p:txBody>
      </p:sp>
      <p:pic>
        <p:nvPicPr>
          <p:cNvPr id="4" name="Picture 3" descr="A picture containing text, curtain, furniture, painting&#10;&#10;Description automatically generated">
            <a:extLst>
              <a:ext uri="{FF2B5EF4-FFF2-40B4-BE49-F238E27FC236}">
                <a16:creationId xmlns:a16="http://schemas.microsoft.com/office/drawing/2014/main" id="{5B222D54-4B52-4A52-A6AB-829BF3DE50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900" y="3896091"/>
            <a:ext cx="2124075" cy="2066925"/>
          </a:xfrm>
          <a:prstGeom prst="rect">
            <a:avLst/>
          </a:prstGeom>
        </p:spPr>
      </p:pic>
      <p:sp>
        <p:nvSpPr>
          <p:cNvPr id="5" name="TextBox 2">
            <a:extLst>
              <a:ext uri="{FF2B5EF4-FFF2-40B4-BE49-F238E27FC236}">
                <a16:creationId xmlns:a16="http://schemas.microsoft.com/office/drawing/2014/main" id="{69C321F6-87B6-428F-861B-82833C638C1B}"/>
              </a:ext>
            </a:extLst>
          </p:cNvPr>
          <p:cNvSpPr txBox="1"/>
          <p:nvPr/>
        </p:nvSpPr>
        <p:spPr>
          <a:xfrm>
            <a:off x="527539" y="5967046"/>
            <a:ext cx="3282461" cy="646331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GB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err="1"/>
              <a:t>Melspectrogram</a:t>
            </a:r>
            <a:r>
              <a:rPr lang="en-GB"/>
              <a:t> of a 6 second chainsaw audio signal</a:t>
            </a:r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315D1EA-6DA5-4D67-9A9B-2EA8C82D20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2608" y="3896091"/>
            <a:ext cx="2124075" cy="2066925"/>
          </a:xfrm>
          <a:prstGeom prst="rect">
            <a:avLst/>
          </a:prstGeom>
        </p:spPr>
      </p:pic>
      <p:sp>
        <p:nvSpPr>
          <p:cNvPr id="7" name="TextBox 4">
            <a:extLst>
              <a:ext uri="{FF2B5EF4-FFF2-40B4-BE49-F238E27FC236}">
                <a16:creationId xmlns:a16="http://schemas.microsoft.com/office/drawing/2014/main" id="{40D8B713-7462-42B8-8A3E-D52B270E35E2}"/>
              </a:ext>
            </a:extLst>
          </p:cNvPr>
          <p:cNvSpPr txBox="1"/>
          <p:nvPr/>
        </p:nvSpPr>
        <p:spPr>
          <a:xfrm>
            <a:off x="4255477" y="5967045"/>
            <a:ext cx="3282461" cy="646331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GB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err="1"/>
              <a:t>Melspectrogram</a:t>
            </a:r>
            <a:r>
              <a:rPr lang="en-GB"/>
              <a:t> of a 10 second wind audio signal</a:t>
            </a:r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79FD752-56A1-4B00-BF1B-62133525D5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63315" y="3896091"/>
            <a:ext cx="2124075" cy="2066925"/>
          </a:xfrm>
          <a:prstGeom prst="rect">
            <a:avLst/>
          </a:prstGeom>
        </p:spPr>
      </p:pic>
      <p:sp>
        <p:nvSpPr>
          <p:cNvPr id="9" name="TextBox 6">
            <a:extLst>
              <a:ext uri="{FF2B5EF4-FFF2-40B4-BE49-F238E27FC236}">
                <a16:creationId xmlns:a16="http://schemas.microsoft.com/office/drawing/2014/main" id="{E342D4D5-4B32-4F5D-A8D9-79A2C7DC13D4}"/>
              </a:ext>
            </a:extLst>
          </p:cNvPr>
          <p:cNvSpPr txBox="1"/>
          <p:nvPr/>
        </p:nvSpPr>
        <p:spPr>
          <a:xfrm>
            <a:off x="7784122" y="5967044"/>
            <a:ext cx="3282461" cy="646331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GB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err="1"/>
              <a:t>Melspectrogram</a:t>
            </a:r>
            <a:r>
              <a:rPr lang="en-GB"/>
              <a:t> of a 10 second howl of a wolf</a:t>
            </a:r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C37D2F-58CC-4624-99BA-55C2E0E797F6}"/>
              </a:ext>
            </a:extLst>
          </p:cNvPr>
          <p:cNvSpPr/>
          <p:nvPr/>
        </p:nvSpPr>
        <p:spPr>
          <a:xfrm>
            <a:off x="-542925" y="6715125"/>
            <a:ext cx="12887325" cy="23812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B6FB5473-65A6-4D40-93F8-80743C556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8764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DA81E-E44A-4AF0-AC2C-FF9091B52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0293" y="130663"/>
            <a:ext cx="10773507" cy="1349009"/>
          </a:xfrm>
        </p:spPr>
        <p:txBody>
          <a:bodyPr/>
          <a:lstStyle/>
          <a:p>
            <a:r>
              <a:rPr lang="en-GB">
                <a:cs typeface="Calibri Light"/>
              </a:rPr>
              <a:t>Model</a:t>
            </a:r>
            <a:endParaRPr lang="en-GB"/>
          </a:p>
        </p:txBody>
      </p:sp>
      <p:pic>
        <p:nvPicPr>
          <p:cNvPr id="4" name="Picture 4" descr="Table&#10;&#10;Description automatically generated">
            <a:extLst>
              <a:ext uri="{FF2B5EF4-FFF2-40B4-BE49-F238E27FC236}">
                <a16:creationId xmlns:a16="http://schemas.microsoft.com/office/drawing/2014/main" id="{85CA7094-255F-4F71-A637-20C935094B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98946" y="491186"/>
            <a:ext cx="5657507" cy="5885512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8E02F5C-03DA-4942-94CF-83770E21ACC6}"/>
              </a:ext>
            </a:extLst>
          </p:cNvPr>
          <p:cNvSpPr txBox="1"/>
          <p:nvPr/>
        </p:nvSpPr>
        <p:spPr>
          <a:xfrm>
            <a:off x="586154" y="1406770"/>
            <a:ext cx="5169876" cy="52014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GB" sz="2800">
                <a:cs typeface="Calibri"/>
              </a:rPr>
              <a:t>Audio data converted to </a:t>
            </a:r>
            <a:r>
              <a:rPr lang="en-GB" sz="2800" err="1">
                <a:cs typeface="Calibri"/>
              </a:rPr>
              <a:t>mel</a:t>
            </a:r>
            <a:r>
              <a:rPr lang="en-GB" sz="2800">
                <a:cs typeface="Calibri"/>
              </a:rPr>
              <a:t> spectrogram images using </a:t>
            </a:r>
            <a:r>
              <a:rPr lang="en-GB" sz="2400" err="1">
                <a:latin typeface="Consolas"/>
                <a:cs typeface="Calibri"/>
              </a:rPr>
              <a:t>librosa+matplotlib</a:t>
            </a:r>
          </a:p>
          <a:p>
            <a:pPr marL="285750" indent="-285750">
              <a:buFont typeface="Arial"/>
              <a:buChar char="•"/>
            </a:pPr>
            <a:r>
              <a:rPr lang="en-GB" sz="2800">
                <a:cs typeface="Calibri"/>
              </a:rPr>
              <a:t>Dataset divided into 80% training and 20% validation set</a:t>
            </a:r>
            <a:endParaRPr lang="en-GB"/>
          </a:p>
          <a:p>
            <a:pPr marL="285750" indent="-285750">
              <a:buFont typeface="Arial"/>
              <a:buChar char="•"/>
            </a:pPr>
            <a:r>
              <a:rPr lang="en-GB" sz="2800">
                <a:ea typeface="+mn-lt"/>
                <a:cs typeface="+mn-lt"/>
              </a:rPr>
              <a:t>Binary image classification using CNN into 2 classes: Chainsaw and Others</a:t>
            </a:r>
          </a:p>
          <a:p>
            <a:pPr marL="285750" indent="-285750">
              <a:buFont typeface="Arial"/>
              <a:buChar char="•"/>
            </a:pPr>
            <a:r>
              <a:rPr lang="en-GB" sz="2800">
                <a:ea typeface="+mn-lt"/>
                <a:cs typeface="+mn-lt"/>
              </a:rPr>
              <a:t>3 </a:t>
            </a:r>
            <a:r>
              <a:rPr lang="en-GB" sz="2800" err="1">
                <a:ea typeface="+mn-lt"/>
                <a:cs typeface="+mn-lt"/>
              </a:rPr>
              <a:t>Convolution+Pooling</a:t>
            </a:r>
            <a:r>
              <a:rPr lang="en-GB" sz="2800">
                <a:ea typeface="+mn-lt"/>
                <a:cs typeface="+mn-lt"/>
              </a:rPr>
              <a:t> layers</a:t>
            </a:r>
          </a:p>
          <a:p>
            <a:pPr marL="285750" indent="-285750">
              <a:buFont typeface="Arial"/>
              <a:buChar char="•"/>
            </a:pPr>
            <a:r>
              <a:rPr lang="en-GB" sz="2800">
                <a:ea typeface="+mn-lt"/>
                <a:cs typeface="+mn-lt"/>
              </a:rPr>
              <a:t>Library used: </a:t>
            </a:r>
            <a:r>
              <a:rPr lang="en-GB" sz="2400" err="1">
                <a:latin typeface="Consolas"/>
                <a:ea typeface="+mn-lt"/>
                <a:cs typeface="+mn-lt"/>
              </a:rPr>
              <a:t>tensorflow</a:t>
            </a:r>
            <a:r>
              <a:rPr lang="en-GB" sz="2800" err="1">
                <a:ea typeface="+mn-lt"/>
                <a:cs typeface="+mn-lt"/>
              </a:rPr>
              <a:t>+</a:t>
            </a:r>
            <a:r>
              <a:rPr lang="en-GB" sz="2400" err="1">
                <a:latin typeface="Consolas"/>
                <a:ea typeface="+mn-lt"/>
                <a:cs typeface="+mn-lt"/>
              </a:rPr>
              <a:t>keras</a:t>
            </a:r>
            <a:endParaRPr lang="en-GB" sz="2400">
              <a:latin typeface="Consolas"/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GB" sz="2800">
                <a:latin typeface="Calibri"/>
                <a:ea typeface="+mn-lt"/>
                <a:cs typeface="+mn-lt"/>
              </a:rPr>
              <a:t>91% accuracy with 88% validation set accuracy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AC7E0C8-4C0B-41D0-AC0C-85C58018DBAB}"/>
              </a:ext>
            </a:extLst>
          </p:cNvPr>
          <p:cNvSpPr/>
          <p:nvPr/>
        </p:nvSpPr>
        <p:spPr>
          <a:xfrm>
            <a:off x="-542925" y="6715125"/>
            <a:ext cx="12887325" cy="23812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728060-2BBC-481A-AEDB-3D6D549D5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9234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B67DC-D41A-4CF7-A1D4-235D54A8A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879"/>
            <a:ext cx="10515600" cy="1325563"/>
          </a:xfrm>
        </p:spPr>
        <p:txBody>
          <a:bodyPr/>
          <a:lstStyle/>
          <a:p>
            <a:r>
              <a:rPr lang="en-US">
                <a:cs typeface="Calibri Light"/>
              </a:rPr>
              <a:t>Forest Fire Prediction DEMO</a:t>
            </a:r>
            <a:endParaRPr lang="en-US"/>
          </a:p>
        </p:txBody>
      </p:sp>
      <p:pic>
        <p:nvPicPr>
          <p:cNvPr id="6" name="Picture 6">
            <a:hlinkClick r:id="" action="ppaction://media"/>
            <a:extLst>
              <a:ext uri="{FF2B5EF4-FFF2-40B4-BE49-F238E27FC236}">
                <a16:creationId xmlns:a16="http://schemas.microsoft.com/office/drawing/2014/main" id="{5D1E3FF4-C5D9-4486-9C83-F7004860E3DE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951177" y="463455"/>
            <a:ext cx="10159409" cy="5461105"/>
          </a:xfr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4FE00EB-618B-4546-8C58-5B81C8A99307}"/>
              </a:ext>
            </a:extLst>
          </p:cNvPr>
          <p:cNvSpPr/>
          <p:nvPr/>
        </p:nvSpPr>
        <p:spPr>
          <a:xfrm>
            <a:off x="-542925" y="6715125"/>
            <a:ext cx="12887325" cy="23812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77D3A4D-E718-4D0E-928B-5912267E2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2884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B4EB8-9079-43D9-84A1-7DB0897E6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862" y="1710"/>
            <a:ext cx="10515600" cy="1325563"/>
          </a:xfrm>
        </p:spPr>
        <p:txBody>
          <a:bodyPr/>
          <a:lstStyle/>
          <a:p>
            <a:r>
              <a:rPr lang="en-GB">
                <a:cs typeface="Calibri Light"/>
              </a:rPr>
              <a:t>Chainsaw Detection Demo</a:t>
            </a:r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A892CAB-8E41-40DA-A200-7A509CD35A98}"/>
              </a:ext>
            </a:extLst>
          </p:cNvPr>
          <p:cNvSpPr/>
          <p:nvPr/>
        </p:nvSpPr>
        <p:spPr>
          <a:xfrm>
            <a:off x="-542925" y="6715125"/>
            <a:ext cx="12887325" cy="23812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5">
            <a:hlinkClick r:id="" action="ppaction://media"/>
            <a:extLst>
              <a:ext uri="{FF2B5EF4-FFF2-40B4-BE49-F238E27FC236}">
                <a16:creationId xmlns:a16="http://schemas.microsoft.com/office/drawing/2014/main" id="{479ACD08-0774-48B6-BB8F-040929F2EE21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752932" y="1037839"/>
            <a:ext cx="10362756" cy="543018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977286-5270-49BF-BE0C-EED353C91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960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48854-871B-42B8-8237-69A25B498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cs typeface="Calibri Light"/>
              </a:rPr>
              <a:t>Contributions</a:t>
            </a:r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46AEB5-6F5F-49A7-A4A0-BF8087C16363}"/>
              </a:ext>
            </a:extLst>
          </p:cNvPr>
          <p:cNvSpPr/>
          <p:nvPr/>
        </p:nvSpPr>
        <p:spPr>
          <a:xfrm>
            <a:off x="-542925" y="6715125"/>
            <a:ext cx="12887325" cy="23812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ECE3D159-9E61-4826-9319-08C4C3DF11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0354948"/>
              </p:ext>
            </p:extLst>
          </p:nvPr>
        </p:nvGraphicFramePr>
        <p:xfrm>
          <a:off x="984738" y="1852246"/>
          <a:ext cx="10091249" cy="3683257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441607">
                  <a:extLst>
                    <a:ext uri="{9D8B030D-6E8A-4147-A177-3AD203B41FA5}">
                      <a16:colId xmlns:a16="http://schemas.microsoft.com/office/drawing/2014/main" val="3317520409"/>
                    </a:ext>
                  </a:extLst>
                </a:gridCol>
                <a:gridCol w="1441607">
                  <a:extLst>
                    <a:ext uri="{9D8B030D-6E8A-4147-A177-3AD203B41FA5}">
                      <a16:colId xmlns:a16="http://schemas.microsoft.com/office/drawing/2014/main" val="32295601"/>
                    </a:ext>
                  </a:extLst>
                </a:gridCol>
                <a:gridCol w="1441607">
                  <a:extLst>
                    <a:ext uri="{9D8B030D-6E8A-4147-A177-3AD203B41FA5}">
                      <a16:colId xmlns:a16="http://schemas.microsoft.com/office/drawing/2014/main" val="1461221713"/>
                    </a:ext>
                  </a:extLst>
                </a:gridCol>
                <a:gridCol w="1441607">
                  <a:extLst>
                    <a:ext uri="{9D8B030D-6E8A-4147-A177-3AD203B41FA5}">
                      <a16:colId xmlns:a16="http://schemas.microsoft.com/office/drawing/2014/main" val="4224064973"/>
                    </a:ext>
                  </a:extLst>
                </a:gridCol>
                <a:gridCol w="1441607">
                  <a:extLst>
                    <a:ext uri="{9D8B030D-6E8A-4147-A177-3AD203B41FA5}">
                      <a16:colId xmlns:a16="http://schemas.microsoft.com/office/drawing/2014/main" val="867969463"/>
                    </a:ext>
                  </a:extLst>
                </a:gridCol>
                <a:gridCol w="1441607">
                  <a:extLst>
                    <a:ext uri="{9D8B030D-6E8A-4147-A177-3AD203B41FA5}">
                      <a16:colId xmlns:a16="http://schemas.microsoft.com/office/drawing/2014/main" val="1064689584"/>
                    </a:ext>
                  </a:extLst>
                </a:gridCol>
                <a:gridCol w="1441607">
                  <a:extLst>
                    <a:ext uri="{9D8B030D-6E8A-4147-A177-3AD203B41FA5}">
                      <a16:colId xmlns:a16="http://schemas.microsoft.com/office/drawing/2014/main" val="3519800265"/>
                    </a:ext>
                  </a:extLst>
                </a:gridCol>
              </a:tblGrid>
              <a:tr h="1050489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Forest Fire Prediction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Chainsaw Sound Detection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Presentation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/>
                        <a:t>Literature Survey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dirty="0"/>
                        <a:t>Percentage </a:t>
                      </a:r>
                      <a:r>
                        <a:rPr lang="en-GB"/>
                        <a:t>Contribution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0205504"/>
                  </a:ext>
                </a:extLst>
              </a:tr>
              <a:tr h="668215">
                <a:tc>
                  <a:txBody>
                    <a:bodyPr/>
                    <a:lstStyle/>
                    <a:p>
                      <a:r>
                        <a:rPr lang="en-GB"/>
                        <a:t>Abhinav Dudeja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800" b="1" i="0" u="none" strike="noStrike" noProof="0">
                          <a:latin typeface="Calibri"/>
                        </a:rPr>
                        <a:t>✓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/>
                        <a:t>✕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800" b="1" i="0" u="none" strike="noStrike" noProof="0">
                          <a:latin typeface="Calibri"/>
                        </a:rPr>
                        <a:t>✓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800" b="1" i="0" u="none" strike="noStrike" noProof="0">
                          <a:latin typeface="Calibri"/>
                        </a:rPr>
                        <a:t>✓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800" b="1" i="0" u="none" strike="noStrike" noProof="0">
                          <a:latin typeface="Calibri"/>
                        </a:rPr>
                        <a:t>✓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800" b="1" i="0" u="none" strike="noStrike" noProof="0">
                          <a:latin typeface="Calibri"/>
                        </a:rPr>
                        <a:t>25%</a:t>
                      </a:r>
                      <a:endParaRPr lang="en-GB" sz="1800" b="1" i="0" u="none" strike="noStrike" noProof="0" dirty="0"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9382429"/>
                  </a:ext>
                </a:extLst>
              </a:tr>
              <a:tr h="654851">
                <a:tc>
                  <a:txBody>
                    <a:bodyPr/>
                    <a:lstStyle/>
                    <a:p>
                      <a:r>
                        <a:rPr lang="en-GB"/>
                        <a:t>Arpan Kapoor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/>
                        <a:t>✕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800" b="1" i="0" u="none" strike="noStrike" noProof="0">
                          <a:latin typeface="Calibri"/>
                        </a:rPr>
                        <a:t>✓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800" b="1" i="0" u="none" strike="noStrike" noProof="0">
                          <a:latin typeface="Calibri"/>
                        </a:rPr>
                        <a:t>✓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800" b="1" i="0" u="none" strike="noStrike" noProof="0">
                          <a:latin typeface="Calibri"/>
                        </a:rPr>
                        <a:t>✓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800" b="1" i="0" u="none" strike="noStrike" noProof="0">
                          <a:latin typeface="Calibri"/>
                        </a:rPr>
                        <a:t>✓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800" b="1" i="0" u="none" strike="noStrike" noProof="0">
                          <a:latin typeface="Calibri"/>
                        </a:rPr>
                        <a:t>25%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028819"/>
                  </a:ext>
                </a:extLst>
              </a:tr>
              <a:tr h="654851">
                <a:tc>
                  <a:txBody>
                    <a:bodyPr/>
                    <a:lstStyle/>
                    <a:p>
                      <a:r>
                        <a:rPr lang="en-GB"/>
                        <a:t>Manish Kumar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800" b="1" i="0" u="none" strike="noStrike" noProof="0">
                          <a:latin typeface="Calibri"/>
                        </a:rPr>
                        <a:t>✓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800" b="1" i="0" u="none" strike="noStrike" noProof="0">
                          <a:latin typeface="Calibri"/>
                        </a:rPr>
                        <a:t>✓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800" b="1" i="0" u="none" strike="noStrike" noProof="0">
                          <a:latin typeface="Calibri"/>
                        </a:rPr>
                        <a:t>✓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800" b="1" i="0" u="none" strike="noStrike" noProof="0">
                          <a:latin typeface="Calibri"/>
                        </a:rPr>
                        <a:t>✓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800" b="1" i="0" u="none" strike="noStrike" noProof="0">
                          <a:latin typeface="Calibri"/>
                        </a:rPr>
                        <a:t>✓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800" b="1" i="0" u="none" strike="noStrike" noProof="0">
                          <a:latin typeface="Calibri"/>
                        </a:rPr>
                        <a:t>25%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8681003"/>
                  </a:ext>
                </a:extLst>
              </a:tr>
              <a:tr h="654851">
                <a:tc>
                  <a:txBody>
                    <a:bodyPr/>
                    <a:lstStyle/>
                    <a:p>
                      <a:r>
                        <a:rPr lang="en-GB"/>
                        <a:t>Piyush Gangle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/>
                        <a:t>✕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800" b="1" i="0" u="none" strike="noStrike" noProof="0">
                          <a:latin typeface="Calibri"/>
                        </a:rPr>
                        <a:t>✓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800" b="1" i="0" u="none" strike="noStrike" noProof="0">
                          <a:latin typeface="Calibri"/>
                        </a:rPr>
                        <a:t>✓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800" b="1" i="0" u="none" strike="noStrike" noProof="0">
                          <a:latin typeface="Calibri"/>
                        </a:rPr>
                        <a:t>✓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800" b="1" i="0" u="none" strike="noStrike" noProof="0">
                          <a:latin typeface="Calibri"/>
                        </a:rPr>
                        <a:t>✓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800" b="1" i="0" u="none" strike="noStrike" noProof="0">
                          <a:latin typeface="Calibri"/>
                        </a:rPr>
                        <a:t>25%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6523673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F495EEA-0212-4A7D-A863-18255BBB7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2644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D985F-040E-4856-8221-CAA0302BC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cs typeface="Calibri Light"/>
              </a:rPr>
              <a:t>References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F548F-B160-40ED-AB3D-1186F8A8C9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AutoNum type="arabicPeriod"/>
            </a:pPr>
            <a:r>
              <a:rPr lang="en-GB" sz="1800">
                <a:ea typeface="+mn-lt"/>
                <a:cs typeface="+mn-lt"/>
                <a:hlinkClick r:id="rId2"/>
              </a:rPr>
              <a:t>Automatic detection of tree cutting in forests using acoustic properties</a:t>
            </a:r>
            <a:endParaRPr lang="en-US"/>
          </a:p>
          <a:p>
            <a:pPr marL="457200" indent="-457200">
              <a:buAutoNum type="arabicPeriod"/>
            </a:pPr>
            <a:r>
              <a:rPr lang="en-GB" sz="1800">
                <a:ea typeface="+mn-lt"/>
                <a:cs typeface="+mn-lt"/>
                <a:hlinkClick r:id="rId3"/>
              </a:rPr>
              <a:t>https://cwfis.cfs.nrcan.gc.ca/background/summary/fwi</a:t>
            </a:r>
            <a:endParaRPr lang="en-GB" sz="1800">
              <a:ea typeface="+mn-lt"/>
              <a:cs typeface="+mn-lt"/>
            </a:endParaRPr>
          </a:p>
          <a:p>
            <a:pPr marL="457200" indent="-457200">
              <a:buAutoNum type="arabicPeriod"/>
            </a:pPr>
            <a:r>
              <a:rPr lang="en-GB" sz="1800">
                <a:ea typeface="+mn-lt"/>
                <a:cs typeface="+mn-lt"/>
                <a:hlinkClick r:id="rId4"/>
              </a:rPr>
              <a:t>GIS-based forest fire susceptibility modeling in Pauri Garhwal, India</a:t>
            </a:r>
            <a:endParaRPr lang="en-GB" sz="1800">
              <a:ea typeface="+mn-lt"/>
              <a:cs typeface="+mn-lt"/>
            </a:endParaRPr>
          </a:p>
          <a:p>
            <a:pPr marL="457200" indent="-457200">
              <a:buAutoNum type="arabicPeriod"/>
            </a:pPr>
            <a:r>
              <a:rPr lang="en-GB" sz="1800">
                <a:ea typeface="+mn-lt"/>
                <a:cs typeface="+mn-lt"/>
                <a:hlinkClick r:id="rId5"/>
              </a:rPr>
              <a:t>Acoustic Signal Classification for Deforestation Monitoring: Tree Cutting Problem</a:t>
            </a:r>
            <a:endParaRPr lang="en-GB" sz="1800">
              <a:ea typeface="+mn-lt"/>
              <a:cs typeface="+mn-lt"/>
            </a:endParaRPr>
          </a:p>
          <a:p>
            <a:pPr marL="457200" indent="-457200">
              <a:buAutoNum type="arabicPeriod"/>
            </a:pPr>
            <a:r>
              <a:rPr lang="en-GB" sz="1800">
                <a:ea typeface="+mn-lt"/>
                <a:cs typeface="+mn-lt"/>
                <a:hlinkClick r:id="rId6"/>
              </a:rPr>
              <a:t>3Blue1Brown</a:t>
            </a:r>
            <a:r>
              <a:rPr lang="en-GB" sz="1800">
                <a:cs typeface="Calibri"/>
                <a:hlinkClick r:id="rId6"/>
              </a:rPr>
              <a:t> – But what is the Fourier Transform?</a:t>
            </a:r>
            <a:endParaRPr lang="en-GB" sz="1800"/>
          </a:p>
          <a:p>
            <a:pPr marL="457200" indent="-457200">
              <a:buAutoNum type="arabicPeriod"/>
            </a:pPr>
            <a:r>
              <a:rPr lang="en-GB" sz="1800">
                <a:hlinkClick r:id="rId7"/>
              </a:rPr>
              <a:t>Remote Sensing Approaches for Deforestation Identification in Ukraine</a:t>
            </a:r>
            <a:endParaRPr lang="en-GB" sz="1800"/>
          </a:p>
          <a:p>
            <a:pPr marL="457200" indent="-457200">
              <a:buAutoNum type="arabicPeriod"/>
            </a:pPr>
            <a:r>
              <a:rPr lang="en-GB" sz="1800">
                <a:hlinkClick r:id="rId8"/>
              </a:rPr>
              <a:t>Illegal</a:t>
            </a:r>
            <a:r>
              <a:rPr lang="en-GB" sz="1800">
                <a:cs typeface="Calibri"/>
                <a:hlinkClick r:id="rId8"/>
              </a:rPr>
              <a:t> Logging Detection Based on Acoustic Surveillance of Forest</a:t>
            </a:r>
            <a:endParaRPr lang="en-GB" sz="1800">
              <a:cs typeface="Calibri"/>
            </a:endParaRPr>
          </a:p>
          <a:p>
            <a:pPr marL="457200" indent="-457200">
              <a:buAutoNum type="arabicPeriod"/>
            </a:pPr>
            <a:r>
              <a:rPr lang="en-GB" sz="1800">
                <a:cs typeface="Calibri"/>
                <a:hlinkClick r:id="rId9"/>
              </a:rPr>
              <a:t>Multiple Sensor on Clustering Wireless Sensor Network to Tackle Illegal Cutting</a:t>
            </a:r>
            <a:endParaRPr lang="en-GB" sz="1800">
              <a:cs typeface="Calibri"/>
            </a:endParaRPr>
          </a:p>
          <a:p>
            <a:pPr marL="0" indent="0">
              <a:buNone/>
            </a:pPr>
            <a:r>
              <a:rPr lang="en-GB" sz="1800">
                <a:cs typeface="Calibri"/>
              </a:rPr>
              <a:t>9.     </a:t>
            </a:r>
            <a:r>
              <a:rPr lang="en-GB" sz="1800">
                <a:ea typeface="+mn-lt"/>
                <a:cs typeface="+mn-lt"/>
                <a:hlinkClick r:id="rId10"/>
              </a:rPr>
              <a:t>Artificial intelligence for forest fire prediction</a:t>
            </a:r>
            <a:endParaRPr lang="en-GB" sz="1800">
              <a:cs typeface="Calibri"/>
            </a:endParaRPr>
          </a:p>
          <a:p>
            <a:pPr marL="457200" indent="-457200"/>
            <a:endParaRPr lang="en-GB" sz="1800">
              <a:cs typeface="Calibri"/>
            </a:endParaRPr>
          </a:p>
          <a:p>
            <a:pPr marL="0" indent="0">
              <a:buNone/>
            </a:pPr>
            <a:endParaRPr lang="en-GB" sz="1800">
              <a:ea typeface="+mn-lt"/>
              <a:cs typeface="+mn-lt"/>
            </a:endParaRPr>
          </a:p>
          <a:p>
            <a:endParaRPr lang="en-GB">
              <a:ea typeface="+mn-lt"/>
              <a:cs typeface="+mn-lt"/>
            </a:endParaRPr>
          </a:p>
          <a:p>
            <a:pPr marL="457200" indent="-457200"/>
            <a:endParaRPr lang="en-GB" sz="1800">
              <a:cs typeface="Calibri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493EA84-ADFF-4BE9-9465-6248D87FA23C}"/>
              </a:ext>
            </a:extLst>
          </p:cNvPr>
          <p:cNvSpPr/>
          <p:nvPr/>
        </p:nvSpPr>
        <p:spPr>
          <a:xfrm>
            <a:off x="-542925" y="6715125"/>
            <a:ext cx="12887325" cy="23812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9D242F-B1B6-420F-9542-1F9A8F974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240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E8C9913-259F-4F24-A6DF-78E06DC03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2</a:t>
            </a:fld>
            <a:endParaRPr lang="en-US"/>
          </a:p>
        </p:txBody>
      </p:sp>
      <p:pic>
        <p:nvPicPr>
          <p:cNvPr id="3" name="Picture 4" descr="Diagram&#10;&#10;Description automatically generated">
            <a:extLst>
              <a:ext uri="{FF2B5EF4-FFF2-40B4-BE49-F238E27FC236}">
                <a16:creationId xmlns:a16="http://schemas.microsoft.com/office/drawing/2014/main" id="{A5D55EA5-5547-4D3B-8D44-449A5312A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552" y="132905"/>
            <a:ext cx="11757802" cy="6304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7458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BC620-15B1-4BC2-826B-77398B8F0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6145" y="1183248"/>
            <a:ext cx="10515600" cy="1325563"/>
          </a:xfrm>
        </p:spPr>
        <p:txBody>
          <a:bodyPr/>
          <a:lstStyle/>
          <a:p>
            <a:pPr algn="ctr"/>
            <a:r>
              <a:rPr lang="en-US">
                <a:cs typeface="Calibri Light"/>
              </a:rPr>
              <a:t>Thank You!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A35B50-17F0-47BA-99AB-B226EE458A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720314" y="1847570"/>
            <a:ext cx="7810500" cy="5577138"/>
          </a:xfrm>
          <a:prstGeom prst="rect">
            <a:avLst/>
          </a:prstGeom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37164F9-6ACE-458D-9DF4-3DFF434D8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20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BC06DAB-1C26-406A-92AB-A22532D2E667}"/>
              </a:ext>
            </a:extLst>
          </p:cNvPr>
          <p:cNvSpPr/>
          <p:nvPr/>
        </p:nvSpPr>
        <p:spPr>
          <a:xfrm>
            <a:off x="-542925" y="6715125"/>
            <a:ext cx="12887325" cy="23812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860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BF966-47C6-489C-9234-54A987FC0C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>
                <a:cs typeface="Calibri Light"/>
              </a:rPr>
              <a:t>Literature Survey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DDB443-5A87-46F8-9C41-FDB5C4C462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8D89585-BD95-4B41-A21B-1272477C1708}"/>
              </a:ext>
            </a:extLst>
          </p:cNvPr>
          <p:cNvSpPr/>
          <p:nvPr/>
        </p:nvSpPr>
        <p:spPr>
          <a:xfrm>
            <a:off x="-542925" y="6715125"/>
            <a:ext cx="12887325" cy="23812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083CEA-C991-42AA-ABF4-F9BF62299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327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3D5B3-4690-41BA-AA09-CA9BE6E3F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Forest Fire Prediction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B86AF4-4006-45CC-B790-DA75937984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Literature Survey</a:t>
            </a:r>
          </a:p>
          <a:p>
            <a:pPr lvl="1"/>
            <a:r>
              <a:rPr lang="en-US">
                <a:cs typeface="Calibri"/>
              </a:rPr>
              <a:t>GIS </a:t>
            </a:r>
            <a:r>
              <a:rPr lang="en-GB">
                <a:cs typeface="Calibri"/>
              </a:rPr>
              <a:t>based modelling of forest fire prone areas – This system uses satellite imaging to gather geographical data(slope, curvature, distance to settlement, distance to road, etc) to find the areas that are most susceptible to fires. </a:t>
            </a:r>
            <a:endParaRPr lang="en-US">
              <a:ea typeface="+mn-lt"/>
              <a:cs typeface="+mn-lt"/>
            </a:endParaRPr>
          </a:p>
          <a:p>
            <a:pPr lvl="1"/>
            <a:r>
              <a:rPr lang="en-US">
                <a:cs typeface="Calibri"/>
              </a:rPr>
              <a:t>Forest fire prediction model using atmospheric data – This system uses SVM model to predict forest fires using weather data(temperature, humidity, rainfall, </a:t>
            </a:r>
            <a:r>
              <a:rPr lang="en-US" err="1">
                <a:cs typeface="Calibri"/>
              </a:rPr>
              <a:t>etc</a:t>
            </a:r>
            <a:r>
              <a:rPr lang="en-US">
                <a:cs typeface="Calibri"/>
              </a:rPr>
              <a:t>).</a:t>
            </a:r>
          </a:p>
          <a:p>
            <a:r>
              <a:rPr lang="en-US">
                <a:cs typeface="Calibri"/>
              </a:rPr>
              <a:t>Our Approach</a:t>
            </a:r>
          </a:p>
          <a:p>
            <a:pPr lvl="1"/>
            <a:r>
              <a:rPr lang="en-US">
                <a:cs typeface="Calibri"/>
              </a:rPr>
              <a:t>Use of Weather data – Temperature, humidity, wind-speed, rainfall.</a:t>
            </a:r>
          </a:p>
          <a:p>
            <a:pPr lvl="1"/>
            <a:r>
              <a:rPr lang="en-US">
                <a:cs typeface="Calibri"/>
              </a:rPr>
              <a:t>Use of FWI system – This system uses 6 forest fire weather indices to calculate the risk of forest fire. These indices are calculated using past day's data.</a:t>
            </a:r>
          </a:p>
          <a:p>
            <a:pPr lvl="1"/>
            <a:endParaRPr lang="en-US">
              <a:cs typeface="Calibri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2D45606-91B3-40F7-9F12-A9982D8B3092}"/>
              </a:ext>
            </a:extLst>
          </p:cNvPr>
          <p:cNvSpPr/>
          <p:nvPr/>
        </p:nvSpPr>
        <p:spPr>
          <a:xfrm>
            <a:off x="-542925" y="6715125"/>
            <a:ext cx="12887325" cy="23812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E4059E-27F1-4417-ADDA-8C018D1DC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9642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E725C-91A2-4E07-BE8B-D2CFD5182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Comparison</a:t>
            </a:r>
            <a:endParaRPr lang="en-US" err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AA5602-2322-4384-8D10-BDE486F54091}"/>
              </a:ext>
            </a:extLst>
          </p:cNvPr>
          <p:cNvSpPr txBox="1"/>
          <p:nvPr/>
        </p:nvSpPr>
        <p:spPr>
          <a:xfrm>
            <a:off x="577799" y="1511107"/>
            <a:ext cx="1134144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Forest fire prediction – We have used an approach where we give importance to past days' data and cost effectiveness.</a:t>
            </a:r>
            <a:endParaRPr lang="en-US">
              <a:cs typeface="Calibri"/>
            </a:endParaRP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11E13D74-B1E7-45E3-8CE7-B6C5500E8EB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40233669"/>
              </p:ext>
            </p:extLst>
          </p:nvPr>
        </p:nvGraphicFramePr>
        <p:xfrm>
          <a:off x="2572800" y="2247298"/>
          <a:ext cx="6504388" cy="2223284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626097">
                  <a:extLst>
                    <a:ext uri="{9D8B030D-6E8A-4147-A177-3AD203B41FA5}">
                      <a16:colId xmlns:a16="http://schemas.microsoft.com/office/drawing/2014/main" val="1385696595"/>
                    </a:ext>
                  </a:extLst>
                </a:gridCol>
                <a:gridCol w="1626097">
                  <a:extLst>
                    <a:ext uri="{9D8B030D-6E8A-4147-A177-3AD203B41FA5}">
                      <a16:colId xmlns:a16="http://schemas.microsoft.com/office/drawing/2014/main" val="3806684233"/>
                    </a:ext>
                  </a:extLst>
                </a:gridCol>
                <a:gridCol w="1626097">
                  <a:extLst>
                    <a:ext uri="{9D8B030D-6E8A-4147-A177-3AD203B41FA5}">
                      <a16:colId xmlns:a16="http://schemas.microsoft.com/office/drawing/2014/main" val="4038857883"/>
                    </a:ext>
                  </a:extLst>
                </a:gridCol>
                <a:gridCol w="1626097">
                  <a:extLst>
                    <a:ext uri="{9D8B030D-6E8A-4147-A177-3AD203B41FA5}">
                      <a16:colId xmlns:a16="http://schemas.microsoft.com/office/drawing/2014/main" val="1658310731"/>
                    </a:ext>
                  </a:extLst>
                </a:gridCol>
              </a:tblGrid>
              <a:tr h="527735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Attributes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Weather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Forest Fire Indices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Satellite Imaging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5613118"/>
                  </a:ext>
                </a:extLst>
              </a:tr>
              <a:tr h="527735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Paper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u="none" strike="noStrike" noProof="0"/>
                        <a:t>✓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u="none" strike="noStrike" noProof="0"/>
                        <a:t>✕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u="none" strike="noStrike" noProof="0"/>
                        <a:t>✓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1978239"/>
                  </a:ext>
                </a:extLst>
              </a:tr>
              <a:tr h="527734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Paper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>
                          <a:latin typeface="Calibri"/>
                        </a:rPr>
                        <a:t>✓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>
                          <a:latin typeface="Calibri"/>
                        </a:rPr>
                        <a:t>✕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>
                          <a:latin typeface="Calibri"/>
                        </a:rPr>
                        <a:t>✕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5350914"/>
                  </a:ext>
                </a:extLst>
              </a:tr>
              <a:tr h="527735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Our approach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u="none" strike="noStrike" noProof="0"/>
                        <a:t>✓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u="none" strike="noStrike" noProof="0"/>
                        <a:t>✓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u="none" strike="noStrike" noProof="0"/>
                        <a:t>✕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6267199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E82F9429-78E0-4687-8116-F3B835A30E87}"/>
              </a:ext>
            </a:extLst>
          </p:cNvPr>
          <p:cNvSpPr/>
          <p:nvPr/>
        </p:nvSpPr>
        <p:spPr>
          <a:xfrm>
            <a:off x="-542925" y="6715125"/>
            <a:ext cx="12887325" cy="23812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4D208E-9B9F-4A1F-8AAE-F44A334777B4}"/>
              </a:ext>
            </a:extLst>
          </p:cNvPr>
          <p:cNvSpPr txBox="1"/>
          <p:nvPr/>
        </p:nvSpPr>
        <p:spPr>
          <a:xfrm>
            <a:off x="842319" y="5249561"/>
            <a:ext cx="10527955" cy="8771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100">
                <a:hlinkClick r:id="rId2"/>
              </a:rPr>
              <a:t>1. GIS-based forest fire susceptibility modeling in Pauri Garhwal, India</a:t>
            </a:r>
            <a:endParaRPr lang="en-US"/>
          </a:p>
          <a:p>
            <a:r>
              <a:rPr lang="en-GB" sz="1100">
                <a:ea typeface="+mn-lt"/>
                <a:cs typeface="+mn-lt"/>
                <a:hlinkClick r:id="rId3"/>
              </a:rPr>
              <a:t>2. Artificial intelligence for forest fire prediction</a:t>
            </a:r>
            <a:endParaRPr lang="en-US"/>
          </a:p>
          <a:p>
            <a:endParaRPr lang="en-US" sz="1100">
              <a:cs typeface="Calibri"/>
            </a:endParaRPr>
          </a:p>
          <a:p>
            <a:endParaRPr lang="en-US"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6B6BD7-AA7B-4941-8110-73A4419F1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084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3D5B3-4690-41BA-AA09-CA9BE6E3F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Deforestation Detection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B86AF4-4006-45CC-B790-DA75937984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>
                <a:cs typeface="Calibri"/>
              </a:rPr>
              <a:t>Literature Survey</a:t>
            </a:r>
          </a:p>
          <a:p>
            <a:pPr lvl="1"/>
            <a:r>
              <a:rPr lang="en-US">
                <a:cs typeface="Calibri"/>
              </a:rPr>
              <a:t>Use of 10 meters spatial resolution Sentinal-1 and Sentinal-2 images, detect deforestation with the help of ML models MLP, LSTM</a:t>
            </a:r>
          </a:p>
          <a:p>
            <a:pPr lvl="1"/>
            <a:r>
              <a:rPr lang="en-US">
                <a:cs typeface="Calibri"/>
              </a:rPr>
              <a:t>Chainsaw detection using temporal and frequency domain features like MFCC with traditional ML models like GMM, K means clustering.</a:t>
            </a:r>
          </a:p>
          <a:p>
            <a:pPr lvl="1"/>
            <a:r>
              <a:rPr lang="en-US">
                <a:cs typeface="Calibri"/>
              </a:rPr>
              <a:t>Threshold value based detection using gyro sensor and microphone. </a:t>
            </a:r>
          </a:p>
          <a:p>
            <a:pPr lvl="1"/>
            <a:endParaRPr lang="en-US">
              <a:cs typeface="Calibri"/>
            </a:endParaRPr>
          </a:p>
          <a:p>
            <a:pPr lvl="1"/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Our Approach</a:t>
            </a:r>
          </a:p>
          <a:p>
            <a:pPr lvl="1"/>
            <a:r>
              <a:rPr lang="en-US">
                <a:cs typeface="Calibri"/>
              </a:rPr>
              <a:t>Chainsaw detection using mel spectrogram based audio classification using CNN</a:t>
            </a:r>
          </a:p>
          <a:p>
            <a:pPr lvl="1"/>
            <a:r>
              <a:rPr lang="en-US">
                <a:cs typeface="Calibri"/>
              </a:rPr>
              <a:t>Use of cheap sound sensor, i.e. cost effective approach</a:t>
            </a:r>
          </a:p>
          <a:p>
            <a:pPr lvl="1"/>
            <a:endParaRPr lang="en-US">
              <a:cs typeface="Calibri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2447218-3151-4C75-A1B6-8A4999899674}"/>
              </a:ext>
            </a:extLst>
          </p:cNvPr>
          <p:cNvSpPr/>
          <p:nvPr/>
        </p:nvSpPr>
        <p:spPr>
          <a:xfrm>
            <a:off x="-542925" y="6715125"/>
            <a:ext cx="12887325" cy="23812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D1DDBD-FC60-4BEC-A1D2-712F6D51A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4911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0A721-EADE-4747-8E23-5108F18FE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Comparison</a:t>
            </a:r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525A98C-BE2E-4C74-9DE8-821C3BBF025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0042925"/>
              </p:ext>
            </p:extLst>
          </p:nvPr>
        </p:nvGraphicFramePr>
        <p:xfrm>
          <a:off x="838200" y="1825625"/>
          <a:ext cx="10456125" cy="3032758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2091225">
                  <a:extLst>
                    <a:ext uri="{9D8B030D-6E8A-4147-A177-3AD203B41FA5}">
                      <a16:colId xmlns:a16="http://schemas.microsoft.com/office/drawing/2014/main" val="2157450606"/>
                    </a:ext>
                  </a:extLst>
                </a:gridCol>
                <a:gridCol w="2091225">
                  <a:extLst>
                    <a:ext uri="{9D8B030D-6E8A-4147-A177-3AD203B41FA5}">
                      <a16:colId xmlns:a16="http://schemas.microsoft.com/office/drawing/2014/main" val="1739823178"/>
                    </a:ext>
                  </a:extLst>
                </a:gridCol>
                <a:gridCol w="2091225">
                  <a:extLst>
                    <a:ext uri="{9D8B030D-6E8A-4147-A177-3AD203B41FA5}">
                      <a16:colId xmlns:a16="http://schemas.microsoft.com/office/drawing/2014/main" val="2501361653"/>
                    </a:ext>
                  </a:extLst>
                </a:gridCol>
                <a:gridCol w="2091225">
                  <a:extLst>
                    <a:ext uri="{9D8B030D-6E8A-4147-A177-3AD203B41FA5}">
                      <a16:colId xmlns:a16="http://schemas.microsoft.com/office/drawing/2014/main" val="3893286116"/>
                    </a:ext>
                  </a:extLst>
                </a:gridCol>
                <a:gridCol w="2091225">
                  <a:extLst>
                    <a:ext uri="{9D8B030D-6E8A-4147-A177-3AD203B41FA5}">
                      <a16:colId xmlns:a16="http://schemas.microsoft.com/office/drawing/2014/main" val="21947021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Machine Learning/Deep Learning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Sensor used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Temporal 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Spectral features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918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Paper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u="none" strike="noStrike" noProof="0"/>
                        <a:t>None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>
                          <a:latin typeface="Calibri"/>
                        </a:rPr>
                        <a:t>Gyro sensor</a:t>
                      </a:r>
                      <a:endParaRPr lang="en-US" sz="1800" b="1" i="0" u="none" strike="noStrike" noProof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6159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Paper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u="none" strike="noStrike" noProof="0"/>
                        <a:t>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>
                          <a:latin typeface="Calibri"/>
                        </a:rPr>
                        <a:t>Microphone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MFCC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9427619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Paper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GMM, K-means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>
                          <a:latin typeface="Calibri"/>
                        </a:rPr>
                        <a:t>Microphone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Min peak, ZCR, RMSE, Std Dev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Spectral centroid, </a:t>
                      </a:r>
                      <a:r>
                        <a:rPr lang="en-US" err="1"/>
                        <a:t>rolloff</a:t>
                      </a:r>
                      <a:r>
                        <a:rPr lang="en-US"/>
                        <a:t>, flux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9473047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Paper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 SGBC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Microphone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Modified MFCC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503361"/>
                  </a:ext>
                </a:extLst>
              </a:tr>
              <a:tr h="363415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Our Approach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u="none" strike="noStrike" noProof="0"/>
                        <a:t>CNN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u="none" strike="noStrike" noProof="0"/>
                        <a:t>Microphone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Mel spectrogram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732485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2085CEB-C639-4CA0-8628-32735E57C7CC}"/>
              </a:ext>
            </a:extLst>
          </p:cNvPr>
          <p:cNvSpPr txBox="1"/>
          <p:nvPr/>
        </p:nvSpPr>
        <p:spPr>
          <a:xfrm>
            <a:off x="832339" y="5240215"/>
            <a:ext cx="10445261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/>
              <a:t>1. </a:t>
            </a:r>
            <a:r>
              <a:rPr lang="en-GB">
                <a:hlinkClick r:id="rId2"/>
              </a:rPr>
              <a:t>Multiple Sensor on Clustering Wireless Sensor Network to Tackle Illegal Cutting​</a:t>
            </a:r>
            <a:endParaRPr lang="en-GB"/>
          </a:p>
          <a:p>
            <a:r>
              <a:rPr lang="en-GB">
                <a:cs typeface="Calibri"/>
              </a:rPr>
              <a:t>2. </a:t>
            </a:r>
            <a:r>
              <a:rPr lang="en-GB">
                <a:cs typeface="Calibri"/>
                <a:hlinkClick r:id="rId3"/>
              </a:rPr>
              <a:t>Illegal Logging Detection Based on Acoustic Surveillance of Forest​</a:t>
            </a:r>
          </a:p>
          <a:p>
            <a:r>
              <a:rPr lang="en-GB">
                <a:cs typeface="Calibri"/>
              </a:rPr>
              <a:t>3. </a:t>
            </a:r>
            <a:r>
              <a:rPr lang="en-GB">
                <a:cs typeface="Calibri"/>
                <a:hlinkClick r:id="rId4"/>
              </a:rPr>
              <a:t>Automatic detection of tree cutting in forests using acoustic properties</a:t>
            </a:r>
            <a:endParaRPr lang="en-GB">
              <a:cs typeface="Calibri"/>
            </a:endParaRPr>
          </a:p>
          <a:p>
            <a:r>
              <a:rPr lang="en-GB">
                <a:cs typeface="Calibri"/>
              </a:rPr>
              <a:t>4. </a:t>
            </a:r>
            <a:r>
              <a:rPr lang="en-GB">
                <a:ea typeface="+mn-lt"/>
                <a:cs typeface="+mn-lt"/>
                <a:hlinkClick r:id="rId5"/>
              </a:rPr>
              <a:t>Acoustic Signal Classification for Deforestation Monitoring: Tree Cutting Problem</a:t>
            </a:r>
            <a:endParaRPr lang="en-GB">
              <a:ea typeface="+mn-lt"/>
              <a:cs typeface="+mn-lt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B2070B-E609-428C-A26A-ACC69FF06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8742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DC960-E0E4-4F50-8D12-DA548BC459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>
                <a:cs typeface="Calibri Light"/>
              </a:rPr>
              <a:t>Methodology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E6AB80-50C9-4C3E-A29D-E7D0B42452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4B82AC-9FBB-4B4F-ADC1-14E554890CBD}"/>
              </a:ext>
            </a:extLst>
          </p:cNvPr>
          <p:cNvSpPr/>
          <p:nvPr/>
        </p:nvSpPr>
        <p:spPr>
          <a:xfrm>
            <a:off x="-542925" y="6715125"/>
            <a:ext cx="12887325" cy="23812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8F08ED-3FC6-4951-B1C2-E1B28E5F8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4511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10656-106B-4690-8BDA-6B4327550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Forest Fire Prediction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FD38E9-D960-4BC2-BA43-9918EED66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>
                <a:ea typeface="+mn-lt"/>
                <a:cs typeface="+mn-lt"/>
              </a:rPr>
              <a:t>Used forest fire data from </a:t>
            </a:r>
            <a:r>
              <a:rPr lang="en-GB">
                <a:ea typeface="+mn-lt"/>
                <a:cs typeface="+mn-lt"/>
                <a:hlinkClick r:id="rId2"/>
              </a:rPr>
              <a:t>UCI datasets</a:t>
            </a:r>
            <a:r>
              <a:rPr lang="en-GB">
                <a:ea typeface="+mn-lt"/>
                <a:cs typeface="+mn-lt"/>
              </a:rPr>
              <a:t>.</a:t>
            </a:r>
            <a:endParaRPr lang="en-US">
              <a:cs typeface="Calibri"/>
            </a:endParaRPr>
          </a:p>
          <a:p>
            <a:r>
              <a:rPr lang="en-GB">
                <a:ea typeface="+mn-lt"/>
                <a:cs typeface="+mn-lt"/>
              </a:rPr>
              <a:t>Atmospheric data (Temperature, Humidity, Wind Speed)</a:t>
            </a:r>
          </a:p>
          <a:p>
            <a:pPr lvl="1"/>
            <a:r>
              <a:rPr lang="en-GB">
                <a:cs typeface="Calibri"/>
              </a:rPr>
              <a:t>These data points give the current atmospheric conditions.</a:t>
            </a:r>
          </a:p>
          <a:p>
            <a:r>
              <a:rPr lang="en-GB">
                <a:cs typeface="Calibri"/>
              </a:rPr>
              <a:t>Forest fire weather indices (FFMC, DMC, DC, ISI, BUI, FWI)</a:t>
            </a:r>
            <a:endParaRPr lang="en-GB">
              <a:ea typeface="+mn-lt"/>
              <a:cs typeface="+mn-lt"/>
            </a:endParaRPr>
          </a:p>
          <a:p>
            <a:pPr lvl="1"/>
            <a:r>
              <a:rPr lang="en-GB">
                <a:cs typeface="Calibri"/>
              </a:rPr>
              <a:t>These indices are calculated using previous days data thus providing for a better prediction.</a:t>
            </a:r>
          </a:p>
          <a:p>
            <a:r>
              <a:rPr lang="en-GB">
                <a:cs typeface="Calibri"/>
              </a:rPr>
              <a:t>ML model used is Non-Linear SVM(kernel = poly, degree = 2)</a:t>
            </a:r>
          </a:p>
          <a:p>
            <a:r>
              <a:rPr lang="en-GB">
                <a:cs typeface="Calibri"/>
              </a:rPr>
              <a:t>Validation set accuracy of +90%</a:t>
            </a:r>
          </a:p>
          <a:p>
            <a:pPr marL="0" indent="0">
              <a:buNone/>
            </a:pPr>
            <a:endParaRPr lang="en-GB">
              <a:cs typeface="Calibri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4E7DDCA-AAEC-417C-9046-6A3B5D2369E0}"/>
              </a:ext>
            </a:extLst>
          </p:cNvPr>
          <p:cNvSpPr/>
          <p:nvPr/>
        </p:nvSpPr>
        <p:spPr>
          <a:xfrm>
            <a:off x="-542925" y="6715125"/>
            <a:ext cx="12887325" cy="23812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52F7C8-A93F-4E94-AEDD-D07982839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7888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20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Forest Conservation Using Chainsaw Detection And Forest Fire Prediction</vt:lpstr>
      <vt:lpstr>PowerPoint Presentation</vt:lpstr>
      <vt:lpstr>Literature Survey</vt:lpstr>
      <vt:lpstr>Forest Fire Prediction</vt:lpstr>
      <vt:lpstr>Comparison</vt:lpstr>
      <vt:lpstr>Deforestation Detection</vt:lpstr>
      <vt:lpstr>Comparison</vt:lpstr>
      <vt:lpstr>Methodology</vt:lpstr>
      <vt:lpstr>Forest Fire Prediction</vt:lpstr>
      <vt:lpstr>Forest Fire Weather Indices</vt:lpstr>
      <vt:lpstr>Chainsaw detection</vt:lpstr>
      <vt:lpstr>Fourier Transform</vt:lpstr>
      <vt:lpstr>Short-time FT</vt:lpstr>
      <vt:lpstr>Mel spectrogram</vt:lpstr>
      <vt:lpstr>Model</vt:lpstr>
      <vt:lpstr>Forest Fire Prediction DEMO</vt:lpstr>
      <vt:lpstr>Chainsaw Detection Demo</vt:lpstr>
      <vt:lpstr>Contributions</vt:lpstr>
      <vt:lpstr>References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7</cp:revision>
  <dcterms:created xsi:type="dcterms:W3CDTF">2021-10-26T10:58:02Z</dcterms:created>
  <dcterms:modified xsi:type="dcterms:W3CDTF">2021-11-21T13:22:08Z</dcterms:modified>
</cp:coreProperties>
</file>