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13"/>
  </p:notesMasterIdLst>
  <p:sldIdLst>
    <p:sldId id="256" r:id="rId2"/>
    <p:sldId id="259" r:id="rId3"/>
    <p:sldId id="258" r:id="rId4"/>
    <p:sldId id="264" r:id="rId5"/>
    <p:sldId id="266" r:id="rId6"/>
    <p:sldId id="267" r:id="rId7"/>
    <p:sldId id="268" r:id="rId8"/>
    <p:sldId id="263" r:id="rId9"/>
    <p:sldId id="260" r:id="rId10"/>
    <p:sldId id="269"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17" autoAdjust="0"/>
    <p:restoredTop sz="94580"/>
  </p:normalViewPr>
  <p:slideViewPr>
    <p:cSldViewPr snapToGrid="0">
      <p:cViewPr varScale="1">
        <p:scale>
          <a:sx n="88" d="100"/>
          <a:sy n="88" d="100"/>
        </p:scale>
        <p:origin x="200" y="9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753192-77CB-2B48-9E11-B4CF6A4DD0D0}" type="datetimeFigureOut">
              <a:rPr lang="en-US" smtClean="0"/>
              <a:t>12/28/21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4889BE-79E6-9E40-9A68-4735EFA8A8ED}" type="slidenum">
              <a:rPr lang="en-US" smtClean="0"/>
              <a:t>‹#›</a:t>
            </a:fld>
            <a:endParaRPr lang="en-US"/>
          </a:p>
        </p:txBody>
      </p:sp>
    </p:spTree>
    <p:extLst>
      <p:ext uri="{BB962C8B-B14F-4D97-AF65-F5344CB8AC3E}">
        <p14:creationId xmlns:p14="http://schemas.microsoft.com/office/powerpoint/2010/main" val="241352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4889BE-79E6-9E40-9A68-4735EFA8A8ED}" type="slidenum">
              <a:rPr lang="en-US" smtClean="0"/>
              <a:t>3</a:t>
            </a:fld>
            <a:endParaRPr lang="en-US"/>
          </a:p>
        </p:txBody>
      </p:sp>
    </p:spTree>
    <p:extLst>
      <p:ext uri="{BB962C8B-B14F-4D97-AF65-F5344CB8AC3E}">
        <p14:creationId xmlns:p14="http://schemas.microsoft.com/office/powerpoint/2010/main" val="2751779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(Wait 5 Seconds)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This Data Viz Answers the First Question - What form of Gold Investment is best over various time periods?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As you can see, The red Line representing SGB Returns always beats index Fund represented by blue which always beats Physical Gold represented by yellow which helps us conclude that SGB is the best form of investment over various time periods.</a:t>
            </a:r>
          </a:p>
          <a:p>
            <a:endParaRPr lang="en-US" dirty="0"/>
          </a:p>
        </p:txBody>
      </p:sp>
      <p:sp>
        <p:nvSpPr>
          <p:cNvPr id="4" name="Slide Number Placeholder 3"/>
          <p:cNvSpPr>
            <a:spLocks noGrp="1"/>
          </p:cNvSpPr>
          <p:nvPr>
            <p:ph type="sldNum" sz="quarter" idx="5"/>
          </p:nvPr>
        </p:nvSpPr>
        <p:spPr/>
        <p:txBody>
          <a:bodyPr/>
          <a:lstStyle/>
          <a:p>
            <a:fld id="{9D4889BE-79E6-9E40-9A68-4735EFA8A8ED}" type="slidenum">
              <a:rPr lang="en-US" smtClean="0"/>
              <a:t>8</a:t>
            </a:fld>
            <a:endParaRPr lang="en-US"/>
          </a:p>
        </p:txBody>
      </p:sp>
    </p:spTree>
    <p:extLst>
      <p:ext uri="{BB962C8B-B14F-4D97-AF65-F5344CB8AC3E}">
        <p14:creationId xmlns:p14="http://schemas.microsoft.com/office/powerpoint/2010/main" val="2824048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As per the above Data Viz there is above 70% chances that Gold held in any form will give above returns above bank interests that is 3%</a:t>
            </a:r>
          </a:p>
          <a:p>
            <a:pPr marL="228600" indent="-228600">
              <a:buAutoNum type="arabicPeriod"/>
            </a:pPr>
            <a:r>
              <a:rPr lang="en-US" dirty="0"/>
              <a:t>The chances of getting better returns increases if holding period of Gold increases.</a:t>
            </a:r>
          </a:p>
          <a:p>
            <a:pPr marL="228600" indent="-228600">
              <a:buAutoNum type="arabicPeriod"/>
            </a:pPr>
            <a:r>
              <a:rPr lang="en-US" dirty="0"/>
              <a:t> Physical Gold has a maximum chance of 18% to give negative returns in 5 years. This can be solved using SGB which has no negative Returns.</a:t>
            </a:r>
          </a:p>
        </p:txBody>
      </p:sp>
      <p:sp>
        <p:nvSpPr>
          <p:cNvPr id="4" name="Slide Number Placeholder 3"/>
          <p:cNvSpPr>
            <a:spLocks noGrp="1"/>
          </p:cNvSpPr>
          <p:nvPr>
            <p:ph type="sldNum" sz="quarter" idx="5"/>
          </p:nvPr>
        </p:nvSpPr>
        <p:spPr/>
        <p:txBody>
          <a:bodyPr/>
          <a:lstStyle/>
          <a:p>
            <a:fld id="{9D4889BE-79E6-9E40-9A68-4735EFA8A8ED}" type="slidenum">
              <a:rPr lang="en-US" smtClean="0"/>
              <a:t>9</a:t>
            </a:fld>
            <a:endParaRPr lang="en-US"/>
          </a:p>
        </p:txBody>
      </p:sp>
    </p:spTree>
    <p:extLst>
      <p:ext uri="{BB962C8B-B14F-4D97-AF65-F5344CB8AC3E}">
        <p14:creationId xmlns:p14="http://schemas.microsoft.com/office/powerpoint/2010/main" val="2595922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12/28/21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832413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12/28/21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24790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12/28/21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B03D32D-F1BC-4E9C-97E1-36CFF5B2234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58921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12/28/21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31488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12/28/21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B03D32D-F1BC-4E9C-97E1-36CFF5B2234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03477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12/28/21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54717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12/28/21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6996182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12/28/21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96860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12/28/21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86053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12/28/21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780399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12/28/21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068217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12/28/21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230375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12/28/21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37152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12/28/21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18695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12/28/21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263916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12/28/21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896799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ED1C14C-A143-42F5-B247-D0E800131009}" type="datetimeFigureOut">
              <a:rPr lang="en-US" smtClean="0"/>
              <a:t>12/28/21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3469189759"/>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public.tableau.com/views/GOLDASANINVESTMENT/BestFormofGoldInvestmen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A164139D-EB6D-4D93-9BD8-43AC9C043122}"/>
              </a:ext>
            </a:extLst>
          </p:cNvPr>
          <p:cNvSpPr>
            <a:spLocks noGrp="1"/>
          </p:cNvSpPr>
          <p:nvPr>
            <p:ph type="ctrTitle"/>
          </p:nvPr>
        </p:nvSpPr>
        <p:spPr>
          <a:xfrm>
            <a:off x="2397302" y="392289"/>
            <a:ext cx="8915399" cy="2262781"/>
          </a:xfrm>
        </p:spPr>
        <p:txBody>
          <a:bodyPr/>
          <a:lstStyle/>
          <a:p>
            <a:r>
              <a:rPr lang="en-us" dirty="0">
                <a:hlinkClick r:id="rId2"/>
              </a:rPr>
              <a:t>Gold </a:t>
            </a:r>
            <a:r>
              <a:rPr lang="en-US" dirty="0">
                <a:hlinkClick r:id="rId2"/>
              </a:rPr>
              <a:t>a</a:t>
            </a:r>
            <a:r>
              <a:rPr lang="en-us" dirty="0">
                <a:hlinkClick r:id="rId2"/>
              </a:rPr>
              <a:t>s </a:t>
            </a:r>
            <a:r>
              <a:rPr lang="en-US" dirty="0">
                <a:hlinkClick r:id="rId2"/>
              </a:rPr>
              <a:t>a</a:t>
            </a:r>
            <a:r>
              <a:rPr lang="en-us" dirty="0">
                <a:hlinkClick r:id="rId2"/>
              </a:rPr>
              <a:t>n Investment</a:t>
            </a:r>
          </a:p>
        </p:txBody>
      </p:sp>
      <p:sp>
        <p:nvSpPr>
          <p:cNvPr id="3" name="slide1">
            <a:extLst>
              <a:ext uri="{FF2B5EF4-FFF2-40B4-BE49-F238E27FC236}">
                <a16:creationId xmlns:a16="http://schemas.microsoft.com/office/drawing/2014/main" id="{57B83499-42CA-49B0-981A-1F0441D7FEA7}"/>
              </a:ext>
            </a:extLst>
          </p:cNvPr>
          <p:cNvSpPr>
            <a:spLocks noGrp="1"/>
          </p:cNvSpPr>
          <p:nvPr>
            <p:ph type="subTitle" idx="1"/>
          </p:nvPr>
        </p:nvSpPr>
        <p:spPr/>
        <p:txBody>
          <a:bodyPr>
            <a:normAutofit lnSpcReduction="10000"/>
          </a:bodyPr>
          <a:lstStyle/>
          <a:p>
            <a:endParaRPr lang="en-US" dirty="0"/>
          </a:p>
          <a:p>
            <a:r>
              <a:rPr lang="en-US" dirty="0"/>
              <a:t>Created By : Piyush Jain</a:t>
            </a:r>
            <a:endParaRPr lang="en-US" b="1" dirty="0"/>
          </a:p>
          <a:p>
            <a:r>
              <a:rPr lang="en-US" dirty="0"/>
              <a:t>Created On </a:t>
            </a:r>
            <a:r>
              <a:rPr dirty="0"/>
              <a:t>: 12/28/2021</a:t>
            </a:r>
          </a:p>
        </p:txBody>
      </p:sp>
      <p:sp>
        <p:nvSpPr>
          <p:cNvPr id="4" name="slide1">
            <a:extLst>
              <a:ext uri="{FF2B5EF4-FFF2-40B4-BE49-F238E27FC236}">
                <a16:creationId xmlns:a16="http://schemas.microsoft.com/office/drawing/2014/main" id="{046347B7-1F1E-634A-A8E4-8AE4AAD1F9BD}"/>
              </a:ext>
            </a:extLst>
          </p:cNvPr>
          <p:cNvSpPr txBox="1">
            <a:spLocks/>
          </p:cNvSpPr>
          <p:nvPr/>
        </p:nvSpPr>
        <p:spPr>
          <a:xfrm>
            <a:off x="2397302" y="2655070"/>
            <a:ext cx="8915399" cy="1046403"/>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dirty="0">
                <a:solidFill>
                  <a:schemeClr val="tx2">
                    <a:lumMod val="75000"/>
                  </a:schemeClr>
                </a:solidFill>
                <a:hlinkClick r:id="rId2"/>
              </a:rPr>
              <a:t>Over a Period of 5, 6, 7 and 8 Years</a:t>
            </a:r>
            <a:endParaRPr lang="en-us" sz="2500" dirty="0">
              <a:solidFill>
                <a:schemeClr val="tx2">
                  <a:lumMod val="75000"/>
                </a:schemeClr>
              </a:solidFill>
              <a:hlinkClick r:id="rId2"/>
            </a:endParaRPr>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E25C8-7CB0-BC4E-A505-0879BF382E91}"/>
              </a:ext>
            </a:extLst>
          </p:cNvPr>
          <p:cNvSpPr>
            <a:spLocks noGrp="1"/>
          </p:cNvSpPr>
          <p:nvPr>
            <p:ph type="title"/>
          </p:nvPr>
        </p:nvSpPr>
        <p:spPr/>
        <p:txBody>
          <a:bodyPr/>
          <a:lstStyle/>
          <a:p>
            <a:r>
              <a:rPr lang="en-US" dirty="0"/>
              <a:t>The Key Takeaway</a:t>
            </a:r>
          </a:p>
        </p:txBody>
      </p:sp>
      <p:sp>
        <p:nvSpPr>
          <p:cNvPr id="3" name="Content Placeholder 2">
            <a:extLst>
              <a:ext uri="{FF2B5EF4-FFF2-40B4-BE49-F238E27FC236}">
                <a16:creationId xmlns:a16="http://schemas.microsoft.com/office/drawing/2014/main" id="{544DF5CE-AFFD-984F-A0D2-5CF17580177D}"/>
              </a:ext>
            </a:extLst>
          </p:cNvPr>
          <p:cNvSpPr>
            <a:spLocks noGrp="1"/>
          </p:cNvSpPr>
          <p:nvPr>
            <p:ph idx="1"/>
          </p:nvPr>
        </p:nvSpPr>
        <p:spPr/>
        <p:txBody>
          <a:bodyPr/>
          <a:lstStyle/>
          <a:p>
            <a:r>
              <a:rPr lang="en-US" dirty="0"/>
              <a:t>For a Period of 8 Years, Gold if held as Sovereign Gold Bond has a </a:t>
            </a:r>
            <a:r>
              <a:rPr lang="en-US" b="1" dirty="0"/>
              <a:t>97.5% </a:t>
            </a:r>
            <a:r>
              <a:rPr lang="en-US" dirty="0"/>
              <a:t>chance of beating Inflation ! </a:t>
            </a:r>
          </a:p>
          <a:p>
            <a:pPr marL="0" indent="0">
              <a:buNone/>
            </a:pPr>
            <a:endParaRPr lang="en-US" dirty="0"/>
          </a:p>
          <a:p>
            <a:pPr marL="0" indent="0">
              <a:buNone/>
            </a:pPr>
            <a:r>
              <a:rPr lang="en-US" b="1" dirty="0"/>
              <a:t>Hence , gold can also be considered as an investment with it also being a hedge to your overall portfolio.</a:t>
            </a:r>
          </a:p>
        </p:txBody>
      </p:sp>
    </p:spTree>
    <p:extLst>
      <p:ext uri="{BB962C8B-B14F-4D97-AF65-F5344CB8AC3E}">
        <p14:creationId xmlns:p14="http://schemas.microsoft.com/office/powerpoint/2010/main" val="2344763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E62BC-49EF-F147-A004-7C1E22989576}"/>
              </a:ext>
            </a:extLst>
          </p:cNvPr>
          <p:cNvSpPr>
            <a:spLocks noGrp="1"/>
          </p:cNvSpPr>
          <p:nvPr>
            <p:ph type="title"/>
          </p:nvPr>
        </p:nvSpPr>
        <p:spPr>
          <a:xfrm>
            <a:off x="2139269" y="2506839"/>
            <a:ext cx="8911687" cy="3777622"/>
          </a:xfrm>
        </p:spPr>
        <p:txBody>
          <a:bodyPr>
            <a:normAutofit/>
          </a:bodyPr>
          <a:lstStyle/>
          <a:p>
            <a:pPr algn="ctr"/>
            <a:r>
              <a:rPr lang="en-US" sz="7200" dirty="0"/>
              <a:t>Thank You</a:t>
            </a:r>
          </a:p>
        </p:txBody>
      </p:sp>
    </p:spTree>
    <p:extLst>
      <p:ext uri="{BB962C8B-B14F-4D97-AF65-F5344CB8AC3E}">
        <p14:creationId xmlns:p14="http://schemas.microsoft.com/office/powerpoint/2010/main" val="955458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224EF-BED4-0E41-9319-B36741175807}"/>
              </a:ext>
            </a:extLst>
          </p:cNvPr>
          <p:cNvSpPr>
            <a:spLocks noGrp="1"/>
          </p:cNvSpPr>
          <p:nvPr>
            <p:ph type="title"/>
          </p:nvPr>
        </p:nvSpPr>
        <p:spPr/>
        <p:txBody>
          <a:bodyPr/>
          <a:lstStyle/>
          <a:p>
            <a:r>
              <a:rPr lang="en-US" dirty="0"/>
              <a:t>Pre-Requisites</a:t>
            </a:r>
          </a:p>
        </p:txBody>
      </p:sp>
      <p:sp>
        <p:nvSpPr>
          <p:cNvPr id="3" name="Content Placeholder 2">
            <a:extLst>
              <a:ext uri="{FF2B5EF4-FFF2-40B4-BE49-F238E27FC236}">
                <a16:creationId xmlns:a16="http://schemas.microsoft.com/office/drawing/2014/main" id="{BDF4073E-603B-9744-9566-E31A9404AC5A}"/>
              </a:ext>
            </a:extLst>
          </p:cNvPr>
          <p:cNvSpPr>
            <a:spLocks noGrp="1"/>
          </p:cNvSpPr>
          <p:nvPr>
            <p:ph idx="1"/>
          </p:nvPr>
        </p:nvSpPr>
        <p:spPr/>
        <p:txBody>
          <a:bodyPr/>
          <a:lstStyle/>
          <a:p>
            <a:r>
              <a:rPr lang="en-US" dirty="0"/>
              <a:t>Data Source is collected from National Stock Exchange Website.</a:t>
            </a:r>
          </a:p>
          <a:p>
            <a:r>
              <a:rPr lang="en-US" dirty="0"/>
              <a:t>Data Source includes Gold Closing Price between 5-Jun-2005 to 21-Nov-2021.</a:t>
            </a:r>
          </a:p>
          <a:p>
            <a:r>
              <a:rPr lang="en-US" dirty="0"/>
              <a:t>Returns are calculated as Compounded Annual Growth Return (CAGR).</a:t>
            </a:r>
          </a:p>
        </p:txBody>
      </p:sp>
    </p:spTree>
    <p:extLst>
      <p:ext uri="{BB962C8B-B14F-4D97-AF65-F5344CB8AC3E}">
        <p14:creationId xmlns:p14="http://schemas.microsoft.com/office/powerpoint/2010/main" val="1464718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F8D55-0382-5D41-95DC-0AB72D6B4558}"/>
              </a:ext>
            </a:extLst>
          </p:cNvPr>
          <p:cNvSpPr>
            <a:spLocks noGrp="1"/>
          </p:cNvSpPr>
          <p:nvPr>
            <p:ph type="title"/>
          </p:nvPr>
        </p:nvSpPr>
        <p:spPr/>
        <p:txBody>
          <a:bodyPr>
            <a:normAutofit/>
          </a:bodyPr>
          <a:lstStyle/>
          <a:p>
            <a:r>
              <a:rPr lang="en-US" dirty="0"/>
              <a:t>What Questions will be answered?</a:t>
            </a:r>
          </a:p>
        </p:txBody>
      </p:sp>
      <p:sp>
        <p:nvSpPr>
          <p:cNvPr id="3" name="Content Placeholder 2">
            <a:extLst>
              <a:ext uri="{FF2B5EF4-FFF2-40B4-BE49-F238E27FC236}">
                <a16:creationId xmlns:a16="http://schemas.microsoft.com/office/drawing/2014/main" id="{0BC9495D-064B-2B44-A5FF-C48DB20338FF}"/>
              </a:ext>
            </a:extLst>
          </p:cNvPr>
          <p:cNvSpPr>
            <a:spLocks noGrp="1"/>
          </p:cNvSpPr>
          <p:nvPr>
            <p:ph idx="1"/>
          </p:nvPr>
        </p:nvSpPr>
        <p:spPr/>
        <p:txBody>
          <a:bodyPr/>
          <a:lstStyle/>
          <a:p>
            <a:r>
              <a:rPr lang="en-US" dirty="0"/>
              <a:t>What form of Gold Investment is best over various time periods?</a:t>
            </a:r>
          </a:p>
          <a:p>
            <a:r>
              <a:rPr lang="en-US" dirty="0"/>
              <a:t>Probability of Gold returns beating Inflation over various time periods.</a:t>
            </a:r>
          </a:p>
          <a:p>
            <a:r>
              <a:rPr lang="en-US" dirty="0"/>
              <a:t>Is Gold Really an investment ?</a:t>
            </a:r>
          </a:p>
        </p:txBody>
      </p:sp>
    </p:spTree>
    <p:extLst>
      <p:ext uri="{BB962C8B-B14F-4D97-AF65-F5344CB8AC3E}">
        <p14:creationId xmlns:p14="http://schemas.microsoft.com/office/powerpoint/2010/main" val="803698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DCED4-6F35-4D47-9406-0BA0A519C381}"/>
              </a:ext>
            </a:extLst>
          </p:cNvPr>
          <p:cNvSpPr>
            <a:spLocks noGrp="1"/>
          </p:cNvSpPr>
          <p:nvPr>
            <p:ph type="title"/>
          </p:nvPr>
        </p:nvSpPr>
        <p:spPr/>
        <p:txBody>
          <a:bodyPr/>
          <a:lstStyle/>
          <a:p>
            <a:r>
              <a:rPr lang="en-US" dirty="0"/>
              <a:t>Ways to Invest in Gold</a:t>
            </a:r>
          </a:p>
        </p:txBody>
      </p:sp>
      <p:sp>
        <p:nvSpPr>
          <p:cNvPr id="3" name="Content Placeholder 2">
            <a:extLst>
              <a:ext uri="{FF2B5EF4-FFF2-40B4-BE49-F238E27FC236}">
                <a16:creationId xmlns:a16="http://schemas.microsoft.com/office/drawing/2014/main" id="{2C1DDC36-0F9F-E64A-B4AF-453A61CF0282}"/>
              </a:ext>
            </a:extLst>
          </p:cNvPr>
          <p:cNvSpPr>
            <a:spLocks noGrp="1"/>
          </p:cNvSpPr>
          <p:nvPr>
            <p:ph idx="1"/>
          </p:nvPr>
        </p:nvSpPr>
        <p:spPr/>
        <p:txBody>
          <a:bodyPr/>
          <a:lstStyle/>
          <a:p>
            <a:r>
              <a:rPr lang="en-US" dirty="0"/>
              <a:t>Sovereign Gold Bond</a:t>
            </a:r>
          </a:p>
          <a:p>
            <a:r>
              <a:rPr lang="en-US" dirty="0"/>
              <a:t>Index Fund </a:t>
            </a:r>
          </a:p>
          <a:p>
            <a:r>
              <a:rPr lang="en-US" dirty="0"/>
              <a:t>Physical Gold</a:t>
            </a:r>
          </a:p>
        </p:txBody>
      </p:sp>
    </p:spTree>
    <p:extLst>
      <p:ext uri="{BB962C8B-B14F-4D97-AF65-F5344CB8AC3E}">
        <p14:creationId xmlns:p14="http://schemas.microsoft.com/office/powerpoint/2010/main" val="2478142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6D9CB-FBE9-BD47-B0EB-4AF256F61384}"/>
              </a:ext>
            </a:extLst>
          </p:cNvPr>
          <p:cNvSpPr>
            <a:spLocks noGrp="1"/>
          </p:cNvSpPr>
          <p:nvPr>
            <p:ph type="title"/>
          </p:nvPr>
        </p:nvSpPr>
        <p:spPr/>
        <p:txBody>
          <a:bodyPr/>
          <a:lstStyle/>
          <a:p>
            <a:r>
              <a:rPr lang="en-US" dirty="0"/>
              <a:t>Sovereign Gold Bond</a:t>
            </a:r>
            <a:br>
              <a:rPr lang="en-US" dirty="0"/>
            </a:br>
            <a:endParaRPr lang="en-US" dirty="0"/>
          </a:p>
        </p:txBody>
      </p:sp>
      <p:sp>
        <p:nvSpPr>
          <p:cNvPr id="3" name="Content Placeholder 2">
            <a:extLst>
              <a:ext uri="{FF2B5EF4-FFF2-40B4-BE49-F238E27FC236}">
                <a16:creationId xmlns:a16="http://schemas.microsoft.com/office/drawing/2014/main" id="{E33AE6D7-0C49-5843-A95C-A002ED25B02C}"/>
              </a:ext>
            </a:extLst>
          </p:cNvPr>
          <p:cNvSpPr>
            <a:spLocks noGrp="1"/>
          </p:cNvSpPr>
          <p:nvPr>
            <p:ph idx="1"/>
          </p:nvPr>
        </p:nvSpPr>
        <p:spPr/>
        <p:txBody>
          <a:bodyPr/>
          <a:lstStyle/>
          <a:p>
            <a:r>
              <a:rPr lang="en-US" dirty="0"/>
              <a:t>RBI Backed Gold Bonds with maximum 8 year tenure.</a:t>
            </a:r>
          </a:p>
          <a:p>
            <a:r>
              <a:rPr lang="en-US" dirty="0"/>
              <a:t>Issued almost every month.</a:t>
            </a:r>
          </a:p>
          <a:p>
            <a:r>
              <a:rPr lang="en-US" dirty="0"/>
              <a:t>Annual Interest of 2.5% credited every year on a half yearly basis.</a:t>
            </a:r>
          </a:p>
          <a:p>
            <a:r>
              <a:rPr lang="en-US" dirty="0"/>
              <a:t>Buy and Sell Price Decided as per gold price.</a:t>
            </a:r>
          </a:p>
        </p:txBody>
      </p:sp>
    </p:spTree>
    <p:extLst>
      <p:ext uri="{BB962C8B-B14F-4D97-AF65-F5344CB8AC3E}">
        <p14:creationId xmlns:p14="http://schemas.microsoft.com/office/powerpoint/2010/main" val="4256955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0B529-E2CB-9849-A01B-AEAF14AB74C4}"/>
              </a:ext>
            </a:extLst>
          </p:cNvPr>
          <p:cNvSpPr>
            <a:spLocks noGrp="1"/>
          </p:cNvSpPr>
          <p:nvPr>
            <p:ph type="title"/>
          </p:nvPr>
        </p:nvSpPr>
        <p:spPr/>
        <p:txBody>
          <a:bodyPr/>
          <a:lstStyle/>
          <a:p>
            <a:r>
              <a:rPr lang="en-US" dirty="0"/>
              <a:t>Index Fund</a:t>
            </a:r>
          </a:p>
        </p:txBody>
      </p:sp>
      <p:sp>
        <p:nvSpPr>
          <p:cNvPr id="3" name="Content Placeholder 2">
            <a:extLst>
              <a:ext uri="{FF2B5EF4-FFF2-40B4-BE49-F238E27FC236}">
                <a16:creationId xmlns:a16="http://schemas.microsoft.com/office/drawing/2014/main" id="{AF0D8F84-72F1-0043-97CF-3518E2944D2F}"/>
              </a:ext>
            </a:extLst>
          </p:cNvPr>
          <p:cNvSpPr>
            <a:spLocks noGrp="1"/>
          </p:cNvSpPr>
          <p:nvPr>
            <p:ph idx="1"/>
          </p:nvPr>
        </p:nvSpPr>
        <p:spPr/>
        <p:txBody>
          <a:bodyPr/>
          <a:lstStyle/>
          <a:p>
            <a:r>
              <a:rPr lang="en-US" dirty="0"/>
              <a:t>Gold Index Fund tracking the Physical Value of Gold.</a:t>
            </a:r>
          </a:p>
          <a:p>
            <a:r>
              <a:rPr lang="en-US" dirty="0"/>
              <a:t>Expenses Include – </a:t>
            </a:r>
          </a:p>
          <a:p>
            <a:pPr lvl="6"/>
            <a:r>
              <a:rPr lang="en-US" dirty="0"/>
              <a:t>Total Expense Ratio		-	0.4  %</a:t>
            </a:r>
          </a:p>
          <a:p>
            <a:pPr lvl="6"/>
            <a:r>
              <a:rPr lang="en-US" dirty="0"/>
              <a:t>Impact Cost			-	0.04 %</a:t>
            </a:r>
          </a:p>
          <a:p>
            <a:pPr lvl="6"/>
            <a:r>
              <a:rPr lang="en-US" dirty="0"/>
              <a:t>Tracking error 			-	0.16 %</a:t>
            </a:r>
          </a:p>
        </p:txBody>
      </p:sp>
    </p:spTree>
    <p:extLst>
      <p:ext uri="{BB962C8B-B14F-4D97-AF65-F5344CB8AC3E}">
        <p14:creationId xmlns:p14="http://schemas.microsoft.com/office/powerpoint/2010/main" val="1097219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AECA9-81BB-7140-AE04-5A6C541B555F}"/>
              </a:ext>
            </a:extLst>
          </p:cNvPr>
          <p:cNvSpPr>
            <a:spLocks noGrp="1"/>
          </p:cNvSpPr>
          <p:nvPr>
            <p:ph type="title"/>
          </p:nvPr>
        </p:nvSpPr>
        <p:spPr/>
        <p:txBody>
          <a:bodyPr/>
          <a:lstStyle/>
          <a:p>
            <a:r>
              <a:rPr lang="en-US" dirty="0"/>
              <a:t>Physical Gold</a:t>
            </a:r>
          </a:p>
        </p:txBody>
      </p:sp>
      <p:sp>
        <p:nvSpPr>
          <p:cNvPr id="3" name="Content Placeholder 2">
            <a:extLst>
              <a:ext uri="{FF2B5EF4-FFF2-40B4-BE49-F238E27FC236}">
                <a16:creationId xmlns:a16="http://schemas.microsoft.com/office/drawing/2014/main" id="{CEBDF9EC-14BB-AB4C-81FF-6EBA55F9CE5B}"/>
              </a:ext>
            </a:extLst>
          </p:cNvPr>
          <p:cNvSpPr>
            <a:spLocks noGrp="1"/>
          </p:cNvSpPr>
          <p:nvPr>
            <p:ph idx="1"/>
          </p:nvPr>
        </p:nvSpPr>
        <p:spPr/>
        <p:txBody>
          <a:bodyPr/>
          <a:lstStyle/>
          <a:p>
            <a:r>
              <a:rPr lang="en-US" dirty="0"/>
              <a:t>Bought in the form of jewelry , coins or bricks.</a:t>
            </a:r>
          </a:p>
          <a:p>
            <a:r>
              <a:rPr lang="en-US" dirty="0"/>
              <a:t>Assumed Making Charges - 8%</a:t>
            </a:r>
          </a:p>
        </p:txBody>
      </p:sp>
    </p:spTree>
    <p:extLst>
      <p:ext uri="{BB962C8B-B14F-4D97-AF65-F5344CB8AC3E}">
        <p14:creationId xmlns:p14="http://schemas.microsoft.com/office/powerpoint/2010/main" val="1902823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2100B-E0DA-754F-808F-552616FF986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08A45A9-11C6-9242-8339-B2C88067E68E}"/>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B10AEB7F-3049-E44B-8D25-5E7ED35D11D9}"/>
              </a:ext>
            </a:extLst>
          </p:cNvPr>
          <p:cNvPicPr>
            <a:picLocks noChangeAspect="1"/>
          </p:cNvPicPr>
          <p:nvPr/>
        </p:nvPicPr>
        <p:blipFill>
          <a:blip r:embed="rId3"/>
          <a:stretch>
            <a:fillRect/>
          </a:stretch>
        </p:blipFill>
        <p:spPr>
          <a:xfrm>
            <a:off x="2589212" y="0"/>
            <a:ext cx="8911687" cy="6858000"/>
          </a:xfrm>
          <a:prstGeom prst="rect">
            <a:avLst/>
          </a:prstGeom>
        </p:spPr>
      </p:pic>
    </p:spTree>
    <p:extLst>
      <p:ext uri="{BB962C8B-B14F-4D97-AF65-F5344CB8AC3E}">
        <p14:creationId xmlns:p14="http://schemas.microsoft.com/office/powerpoint/2010/main" val="194758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2100B-E0DA-754F-808F-552616FF986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08A45A9-11C6-9242-8339-B2C88067E68E}"/>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A2B3DDDF-07B5-3944-9210-36086A41151A}"/>
              </a:ext>
            </a:extLst>
          </p:cNvPr>
          <p:cNvPicPr>
            <a:picLocks noChangeAspect="1"/>
          </p:cNvPicPr>
          <p:nvPr/>
        </p:nvPicPr>
        <p:blipFill>
          <a:blip r:embed="rId3"/>
          <a:stretch>
            <a:fillRect/>
          </a:stretch>
        </p:blipFill>
        <p:spPr>
          <a:xfrm>
            <a:off x="2589212" y="0"/>
            <a:ext cx="8911687" cy="6858000"/>
          </a:xfrm>
          <a:prstGeom prst="rect">
            <a:avLst/>
          </a:prstGeom>
        </p:spPr>
      </p:pic>
    </p:spTree>
    <p:extLst>
      <p:ext uri="{BB962C8B-B14F-4D97-AF65-F5344CB8AC3E}">
        <p14:creationId xmlns:p14="http://schemas.microsoft.com/office/powerpoint/2010/main" val="35971716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{6B4B7A80-22D5-974A-B232-143B5F5D06BC}tf10001069</Template>
  <TotalTime>2994</TotalTime>
  <Words>402</Words>
  <Application>Microsoft Macintosh PowerPoint</Application>
  <PresentationFormat>Widescreen</PresentationFormat>
  <Paragraphs>45</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Wisp</vt:lpstr>
      <vt:lpstr>Gold as an Investment</vt:lpstr>
      <vt:lpstr>Pre-Requisites</vt:lpstr>
      <vt:lpstr>What Questions will be answered?</vt:lpstr>
      <vt:lpstr>Ways to Invest in Gold</vt:lpstr>
      <vt:lpstr>Sovereign Gold Bond </vt:lpstr>
      <vt:lpstr>Index Fund</vt:lpstr>
      <vt:lpstr>Physical Gold</vt:lpstr>
      <vt:lpstr>PowerPoint Presentation</vt:lpstr>
      <vt:lpstr>PowerPoint Presentation</vt:lpstr>
      <vt:lpstr>The Key Takeaway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Gold as an Investment</dc:title>
  <dc:creator/>
  <cp:lastModifiedBy>Microsoft Office User</cp:lastModifiedBy>
  <cp:revision>14</cp:revision>
  <dcterms:created xsi:type="dcterms:W3CDTF">2021-12-28T08:02:47Z</dcterms:created>
  <dcterms:modified xsi:type="dcterms:W3CDTF">2021-12-30T09:57:10Z</dcterms:modified>
</cp:coreProperties>
</file>