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3" r:id="rId12"/>
    <p:sldId id="264" r:id="rId13"/>
    <p:sldId id="275" r:id="rId14"/>
    <p:sldId id="265" r:id="rId15"/>
    <p:sldId id="266" r:id="rId16"/>
    <p:sldId id="267" r:id="rId17"/>
    <p:sldId id="268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krla\Desktop\Gantt_Chart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Research and Literature Review</c:v>
                </c:pt>
                <c:pt idx="1">
                  <c:v>Architecture Design</c:v>
                </c:pt>
                <c:pt idx="2">
                  <c:v>Data Collection and Translation</c:v>
                </c:pt>
                <c:pt idx="3">
                  <c:v>Data Pre-processing</c:v>
                </c:pt>
                <c:pt idx="4">
                  <c:v>Coding</c:v>
                </c:pt>
                <c:pt idx="5">
                  <c:v>Model training and tuning</c:v>
                </c:pt>
                <c:pt idx="6">
                  <c:v>Deployment</c:v>
                </c:pt>
                <c:pt idx="7">
                  <c:v>Testing and Implementation</c:v>
                </c:pt>
                <c:pt idx="8">
                  <c:v>Documentation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45268</c:v>
                </c:pt>
                <c:pt idx="1">
                  <c:v>45275</c:v>
                </c:pt>
                <c:pt idx="2">
                  <c:v>45286</c:v>
                </c:pt>
                <c:pt idx="3">
                  <c:v>45304</c:v>
                </c:pt>
                <c:pt idx="4">
                  <c:v>45314</c:v>
                </c:pt>
                <c:pt idx="5">
                  <c:v>45327</c:v>
                </c:pt>
                <c:pt idx="6">
                  <c:v>45343</c:v>
                </c:pt>
                <c:pt idx="7">
                  <c:v>45327</c:v>
                </c:pt>
                <c:pt idx="8">
                  <c:v>45270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8-42FF-98E9-57BB6630D915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 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Research and Literature Review</c:v>
                </c:pt>
                <c:pt idx="1">
                  <c:v>Architecture Design</c:v>
                </c:pt>
                <c:pt idx="2">
                  <c:v>Data Collection and Translation</c:v>
                </c:pt>
                <c:pt idx="3">
                  <c:v>Data Pre-processing</c:v>
                </c:pt>
                <c:pt idx="4">
                  <c:v>Coding</c:v>
                </c:pt>
                <c:pt idx="5">
                  <c:v>Model training and tuning</c:v>
                </c:pt>
                <c:pt idx="6">
                  <c:v>Deployment</c:v>
                </c:pt>
                <c:pt idx="7">
                  <c:v>Testing and Implementation</c:v>
                </c:pt>
                <c:pt idx="8">
                  <c:v>Documentation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61</c:v>
                </c:pt>
                <c:pt idx="1">
                  <c:v>5</c:v>
                </c:pt>
                <c:pt idx="2">
                  <c:v>17</c:v>
                </c:pt>
                <c:pt idx="3">
                  <c:v>9</c:v>
                </c:pt>
                <c:pt idx="4">
                  <c:v>18</c:v>
                </c:pt>
                <c:pt idx="5">
                  <c:v>15</c:v>
                </c:pt>
                <c:pt idx="6">
                  <c:v>5</c:v>
                </c:pt>
                <c:pt idx="7">
                  <c:v>26</c:v>
                </c:pt>
                <c:pt idx="8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8-42FF-98E9-57BB6630D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3242848"/>
        <c:axId val="1943246592"/>
      </c:barChart>
      <c:catAx>
        <c:axId val="19432428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43246592"/>
        <c:crosses val="autoZero"/>
        <c:auto val="1"/>
        <c:lblAlgn val="ctr"/>
        <c:lblOffset val="100"/>
        <c:noMultiLvlLbl val="0"/>
      </c:catAx>
      <c:valAx>
        <c:axId val="1943246592"/>
        <c:scaling>
          <c:orientation val="minMax"/>
          <c:max val="45356"/>
          <c:min val="4526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432428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2CFF-968C-43ED-A423-C27B5E9EB7EE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23528-5930-41B1-A9BB-37BB3134B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1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4A95-6BA9-44A3-9E55-25FF9E48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4173" y="2452940"/>
            <a:ext cx="12540343" cy="203054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Samadhan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A Local Government Service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QueryBot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432" y="4509581"/>
            <a:ext cx="4807131" cy="1655762"/>
          </a:xfrm>
        </p:spPr>
        <p:txBody>
          <a:bodyPr>
            <a:noAutofit/>
          </a:bodyPr>
          <a:lstStyle/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Aarogya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Bhandari (THA077BCT001)</a:t>
            </a:r>
          </a:p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Aayush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Pokharel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(THA077BCT002)</a:t>
            </a:r>
          </a:p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Piyush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Luitel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(THA077BCT031)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Prashant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Bhusal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(THA077BCT034)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891" y="1551390"/>
            <a:ext cx="48942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Tribhuvan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University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Institute of Engineering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Thapathali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Campus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2430" t="6879" r="36699" b="8429"/>
          <a:stretch/>
        </p:blipFill>
        <p:spPr bwMode="auto">
          <a:xfrm>
            <a:off x="5434149" y="166723"/>
            <a:ext cx="1323703" cy="14322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071" y="6362091"/>
            <a:ext cx="218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January, 2024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04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Methodology-[5]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9" y="1526656"/>
            <a:ext cx="6979920" cy="4869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1028" y="6451421"/>
            <a:ext cx="552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Figure:- Workflow of the proposed 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04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Methodology-[6]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33174"/>
              </p:ext>
            </p:extLst>
          </p:nvPr>
        </p:nvGraphicFramePr>
        <p:xfrm>
          <a:off x="645523" y="1529580"/>
          <a:ext cx="10900954" cy="4572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82340">
                  <a:extLst>
                    <a:ext uri="{9D8B030D-6E8A-4147-A177-3AD203B41FA5}">
                      <a16:colId xmlns:a16="http://schemas.microsoft.com/office/drawing/2014/main" val="331469850"/>
                    </a:ext>
                  </a:extLst>
                </a:gridCol>
                <a:gridCol w="7418614">
                  <a:extLst>
                    <a:ext uri="{9D8B030D-6E8A-4147-A177-3AD203B41FA5}">
                      <a16:colId xmlns:a16="http://schemas.microsoft.com/office/drawing/2014/main" val="1405248279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4097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for coding and utilizing various modules and libraries.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34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HTML, CSS and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front-end </a:t>
                      </a: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4631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Rasa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Rasa for natural language understanding and natural language generation.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7330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spaCy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spaCy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enhanced entity recognition and part-of-speech tagging.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829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 code IDE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Studio Code (VS Code) for development and project management.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1716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Canva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Canva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the development of animated videos.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7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Results-[1]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 for effortless navigation of government services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hub for comprehensive details on various government services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report logging for continual improvement based on user input.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Results-[2]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903" y="1425449"/>
            <a:ext cx="3612193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5590"/>
            <a:ext cx="10515600" cy="275508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Easy access of information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interactive solution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friendly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4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5106810"/>
              </p:ext>
            </p:extLst>
          </p:nvPr>
        </p:nvGraphicFramePr>
        <p:xfrm>
          <a:off x="548640" y="1252809"/>
          <a:ext cx="11094720" cy="528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174172"/>
            <a:ext cx="10515600" cy="117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Tentative Timeline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Project Budget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02985"/>
              </p:ext>
            </p:extLst>
          </p:nvPr>
        </p:nvGraphicFramePr>
        <p:xfrm>
          <a:off x="478972" y="1767840"/>
          <a:ext cx="11234056" cy="38404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6386">
                  <a:extLst>
                    <a:ext uri="{9D8B030D-6E8A-4147-A177-3AD203B41FA5}">
                      <a16:colId xmlns:a16="http://schemas.microsoft.com/office/drawing/2014/main" val="1659436784"/>
                    </a:ext>
                  </a:extLst>
                </a:gridCol>
                <a:gridCol w="2344869">
                  <a:extLst>
                    <a:ext uri="{9D8B030D-6E8A-4147-A177-3AD203B41FA5}">
                      <a16:colId xmlns:a16="http://schemas.microsoft.com/office/drawing/2014/main" val="1145560220"/>
                    </a:ext>
                  </a:extLst>
                </a:gridCol>
                <a:gridCol w="2909770">
                  <a:extLst>
                    <a:ext uri="{9D8B030D-6E8A-4147-A177-3AD203B41FA5}">
                      <a16:colId xmlns:a16="http://schemas.microsoft.com/office/drawing/2014/main" val="1116786044"/>
                    </a:ext>
                  </a:extLst>
                </a:gridCol>
                <a:gridCol w="1332312">
                  <a:extLst>
                    <a:ext uri="{9D8B030D-6E8A-4147-A177-3AD203B41FA5}">
                      <a16:colId xmlns:a16="http://schemas.microsoft.com/office/drawing/2014/main" val="1868563687"/>
                    </a:ext>
                  </a:extLst>
                </a:gridCol>
                <a:gridCol w="3410719">
                  <a:extLst>
                    <a:ext uri="{9D8B030D-6E8A-4147-A177-3AD203B41FA5}">
                      <a16:colId xmlns:a16="http://schemas.microsoft.com/office/drawing/2014/main" val="921800747"/>
                    </a:ext>
                  </a:extLst>
                </a:gridCol>
              </a:tblGrid>
              <a:tr h="48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</a:t>
                      </a:r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Particulars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</a:t>
                      </a:r>
                      <a:r>
                        <a:rPr lang="en-US" sz="2400" b="1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Price (</a:t>
                      </a:r>
                      <a:r>
                        <a:rPr lang="en-US" sz="2400" b="1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extLst>
                  <a:ext uri="{0D108BD9-81ED-4DB2-BD59-A6C34878D82A}">
                    <a16:rowId xmlns:a16="http://schemas.microsoft.com/office/drawing/2014/main" val="1740725719"/>
                  </a:ext>
                </a:extLst>
              </a:tr>
              <a:tr h="48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 Hosting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 per month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2000/-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extLst>
                  <a:ext uri="{0D108BD9-81ED-4DB2-BD59-A6C34878D82A}">
                    <a16:rowId xmlns:a16="http://schemas.microsoft.com/office/drawing/2014/main" val="3768123174"/>
                  </a:ext>
                </a:extLst>
              </a:tr>
              <a:tr h="95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Acquiring a domain 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 per year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1500/-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extLst>
                  <a:ext uri="{0D108BD9-81ED-4DB2-BD59-A6C34878D82A}">
                    <a16:rowId xmlns:a16="http://schemas.microsoft.com/office/drawing/2014/main" val="962399307"/>
                  </a:ext>
                </a:extLst>
              </a:tr>
              <a:tr h="95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Canva Pro Subscription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1700 per month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1700/-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extLst>
                  <a:ext uri="{0D108BD9-81ED-4DB2-BD59-A6C34878D82A}">
                    <a16:rowId xmlns:a16="http://schemas.microsoft.com/office/drawing/2014/main" val="2782094449"/>
                  </a:ext>
                </a:extLst>
              </a:tr>
              <a:tr h="48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1300/-</a:t>
                      </a:r>
                    </a:p>
                  </a:txBody>
                  <a:tcPr marL="5986" marR="5986" marT="5986" marB="0" anchor="ctr"/>
                </a:tc>
                <a:extLst>
                  <a:ext uri="{0D108BD9-81ED-4DB2-BD59-A6C34878D82A}">
                    <a16:rowId xmlns:a16="http://schemas.microsoft.com/office/drawing/2014/main" val="1689717231"/>
                  </a:ext>
                </a:extLst>
              </a:tr>
              <a:tr h="4820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6500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6" marR="5986" marT="5986" marB="0" anchor="ctr"/>
                </a:tc>
                <a:extLst>
                  <a:ext uri="{0D108BD9-81ED-4DB2-BD59-A6C34878D82A}">
                    <a16:rowId xmlns:a16="http://schemas.microsoft.com/office/drawing/2014/main" val="98349822"/>
                  </a:ext>
                </a:extLst>
              </a:tr>
            </a:tbl>
          </a:graphicData>
        </a:graphic>
      </p:graphicFrame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51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References-[1]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360" y="2002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2216" y="1093371"/>
            <a:ext cx="11547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[1] 	R. K. Sharma, "An Analytical Study and Review of open source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framework, Rasa," International Journal of Engineering Research &amp; Technology (IJERT), vol. 9, no. 6, 2020.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[2] 	H. Bansal and R. Khan, "A Review Paper on Human Computer Interaction,"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nternational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Journals of Advanced Research in Computer Science and Software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Engineeing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vol. 8, no. 4, 2018.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3] 	L. Klopfenstein, S.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Delpriori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Malatini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A.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Bogliolo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"The Rise of Bots: A Survey of Conversational Interfaces, Patterns, and Paradigms," in The 2017 Conference,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Urbino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2017.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4] 	Diyo.ai, "Localizing AI | DIYO.AI," [Online]. Available: https://diyo.ai/muna. [Accessed 15 12 2023].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2" y="1093371"/>
            <a:ext cx="117217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[5] 	S. Government,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AskGov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| Q&amp;A: Your questions answered," Open Government Products, [Online]. Available: https://ask.gov.sg/. [Accessed 15 12 2023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[6] 	J. Pennington, R.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Socher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C. D. Manning,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Global Vectors for Word Representation," in Conference on Empirical Methods 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 Language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Processing (EMNLP), Doha, Qatar, 2014.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7] 	A. Jiao, "An Intelligent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System Based on Entity Extraction Using RASA NLU and Neural Network," Journal of Physics: Conference Series, vol. 1487, no. 012014, 2020.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8] 	E.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Adamopoulou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L.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Moussiades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"An Overview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Technology," in IFIP International Conference on Artificial Intelligence Applications and Innovations, 2020.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12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References-[2]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58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608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140958"/>
            <a:ext cx="11092543" cy="5294675"/>
          </a:xfrm>
        </p:spPr>
        <p:txBody>
          <a:bodyPr anchor="ctr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Applications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Tentative Timeline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Project Budget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568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" y="1777560"/>
            <a:ext cx="10515600" cy="3839468"/>
          </a:xfrm>
        </p:spPr>
        <p:txBody>
          <a:bodyPr anchor="t">
            <a:noAutofit/>
          </a:bodyPr>
          <a:lstStyle/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Scattered information and no central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  <a:p>
            <a:pPr marL="457200" lvl="1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Lack of 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reliable information system</a:t>
            </a:r>
          </a:p>
          <a:p>
            <a:pPr lvl="1" algn="just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user-friendly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for local government services</a:t>
            </a:r>
          </a:p>
          <a:p>
            <a:pPr lvl="1" algn="just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ridges the gap, providing a centralized platform for the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739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103" y="2224345"/>
            <a:ext cx="10515600" cy="2190901"/>
          </a:xfrm>
        </p:spPr>
        <p:txBody>
          <a:bodyPr anchor="t">
            <a:noAutofit/>
          </a:bodyPr>
          <a:lstStyle/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develop 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that solves the government service queries in English.</a:t>
            </a:r>
          </a:p>
          <a:p>
            <a:pPr lvl="1"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deploy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Samadhan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as a web-application.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828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Project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Guidance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assistance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User-Friendly Interface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Accountability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205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Methodology-[1]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24" y="1627918"/>
            <a:ext cx="9827552" cy="3919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0357" y="5947954"/>
            <a:ext cx="6751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Fig:- Agile Software Development Approach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82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Methodology-[2]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609" y="1507808"/>
            <a:ext cx="6645086" cy="4752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5277" y="6339840"/>
            <a:ext cx="451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Fig: Three-layered System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169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Methodology-[3]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55" y="2011680"/>
            <a:ext cx="10415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Layer: User-friendly interactive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Layer: Process User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Layer: Knowledge base and problem reports from user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90652" y="6008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991823"/>
              </p:ext>
            </p:extLst>
          </p:nvPr>
        </p:nvGraphicFramePr>
        <p:xfrm>
          <a:off x="2882535" y="1358535"/>
          <a:ext cx="5407411" cy="511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4739569" imgH="4495579" progId="Visio.Drawing.15">
                  <p:embed/>
                </p:oleObj>
              </mc:Choice>
              <mc:Fallback>
                <p:oleObj name="Visio" r:id="rId3" imgW="4739569" imgH="44955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535" y="1358535"/>
                        <a:ext cx="5407411" cy="5119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172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Methodology-[4]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2461" y="6477577"/>
            <a:ext cx="638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Figure:- UML Use Case Diagram of main program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1/8/2024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4A95-6BA9-44A3-9E55-25FF9E481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751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Visio</vt:lpstr>
      <vt:lpstr>‘Samadhan’   A Local Government Service QueryBot</vt:lpstr>
      <vt:lpstr>Presentation Outline</vt:lpstr>
      <vt:lpstr>Motivation</vt:lpstr>
      <vt:lpstr>Objectives</vt:lpstr>
      <vt:lpstr>Scope of Project</vt:lpstr>
      <vt:lpstr>Proposed Methodology-[1]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Results-[1]</vt:lpstr>
      <vt:lpstr>Expected Results-[2]</vt:lpstr>
      <vt:lpstr>PowerPoint Presentation</vt:lpstr>
      <vt:lpstr>PowerPoint Presentation</vt:lpstr>
      <vt:lpstr>Estimated Project Budget</vt:lpstr>
      <vt:lpstr>References-[1]</vt:lpstr>
      <vt:lpstr>References-[2]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‘Samadhan’ – A Local Government Service QueryBot</dc:title>
  <dc:creator>Aarogya Bhandari</dc:creator>
  <cp:lastModifiedBy>Aayush Pokharel</cp:lastModifiedBy>
  <cp:revision>21</cp:revision>
  <dcterms:created xsi:type="dcterms:W3CDTF">2024-01-05T14:54:14Z</dcterms:created>
  <dcterms:modified xsi:type="dcterms:W3CDTF">2024-01-06T09:36:01Z</dcterms:modified>
</cp:coreProperties>
</file>