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bKw7WaCC56EOyHv5DzJybmJr9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title"/>
          </p:nvPr>
        </p:nvSpPr>
        <p:spPr>
          <a:xfrm>
            <a:off x="3291416" y="10225767"/>
            <a:ext cx="37308366" cy="7055985"/>
          </a:xfrm>
          <a:prstGeom prst="rect">
            <a:avLst/>
          </a:prstGeom>
          <a:noFill/>
          <a:ln>
            <a:noFill/>
          </a:ln>
        </p:spPr>
        <p:txBody>
          <a:bodyPr anchorCtr="0" anchor="t" bIns="91400" lIns="91400" spcFirstLastPara="1" rIns="91400" wrap="square" tIns="914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6582833" y="18653352"/>
            <a:ext cx="30725534" cy="8413296"/>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3000"/>
              </a:spcBef>
              <a:spcAft>
                <a:spcPts val="0"/>
              </a:spcAft>
              <a:buClr>
                <a:srgbClr val="888888"/>
              </a:buClr>
              <a:buSzPts val="1800"/>
              <a:buNone/>
              <a:defRPr/>
            </a:lvl1pPr>
            <a:lvl2pPr indent="-228600" lvl="1" marL="914400" algn="ctr">
              <a:lnSpc>
                <a:spcPct val="100000"/>
              </a:lnSpc>
              <a:spcBef>
                <a:spcPts val="3000"/>
              </a:spcBef>
              <a:spcAft>
                <a:spcPts val="0"/>
              </a:spcAft>
              <a:buClr>
                <a:srgbClr val="888888"/>
              </a:buClr>
              <a:buSzPts val="1800"/>
              <a:buNone/>
              <a:defRPr/>
            </a:lvl2pPr>
            <a:lvl3pPr indent="-228600" lvl="2" marL="1371600" algn="ctr">
              <a:lnSpc>
                <a:spcPct val="100000"/>
              </a:lnSpc>
              <a:spcBef>
                <a:spcPts val="3000"/>
              </a:spcBef>
              <a:spcAft>
                <a:spcPts val="0"/>
              </a:spcAft>
              <a:buClr>
                <a:srgbClr val="888888"/>
              </a:buClr>
              <a:buSzPts val="1800"/>
              <a:buNone/>
              <a:defRPr/>
            </a:lvl3pPr>
            <a:lvl4pPr indent="-228600" lvl="3" marL="1828800" algn="ctr">
              <a:lnSpc>
                <a:spcPct val="100000"/>
              </a:lnSpc>
              <a:spcBef>
                <a:spcPts val="3000"/>
              </a:spcBef>
              <a:spcAft>
                <a:spcPts val="0"/>
              </a:spcAft>
              <a:buClr>
                <a:srgbClr val="888888"/>
              </a:buClr>
              <a:buSzPts val="1800"/>
              <a:buNone/>
              <a:defRPr/>
            </a:lvl4pPr>
            <a:lvl5pPr indent="-228600" lvl="4" marL="2286000" algn="ctr">
              <a:lnSpc>
                <a:spcPct val="100000"/>
              </a:lnSpc>
              <a:spcBef>
                <a:spcPts val="3000"/>
              </a:spcBef>
              <a:spcAft>
                <a:spcPts val="0"/>
              </a:spcAft>
              <a:buClr>
                <a:srgbClr val="888888"/>
              </a:buClr>
              <a:buSzPts val="1800"/>
              <a:buNone/>
              <a:defRPr/>
            </a:lvl5pPr>
            <a:lvl6pPr indent="-228600" lvl="5" marL="2743200" algn="ctr">
              <a:lnSpc>
                <a:spcPct val="100000"/>
              </a:lnSpc>
              <a:spcBef>
                <a:spcPts val="3000"/>
              </a:spcBef>
              <a:spcAft>
                <a:spcPts val="0"/>
              </a:spcAft>
              <a:buClr>
                <a:srgbClr val="888888"/>
              </a:buClr>
              <a:buSzPts val="1800"/>
              <a:buNone/>
              <a:defRPr/>
            </a:lvl6pPr>
            <a:lvl7pPr indent="-228600" lvl="6" marL="3200400" algn="ctr">
              <a:lnSpc>
                <a:spcPct val="100000"/>
              </a:lnSpc>
              <a:spcBef>
                <a:spcPts val="3000"/>
              </a:spcBef>
              <a:spcAft>
                <a:spcPts val="0"/>
              </a:spcAft>
              <a:buClr>
                <a:srgbClr val="888888"/>
              </a:buClr>
              <a:buSzPts val="1800"/>
              <a:buNone/>
              <a:defRPr/>
            </a:lvl7pPr>
            <a:lvl8pPr indent="-228600" lvl="7" marL="3657600" algn="ctr">
              <a:lnSpc>
                <a:spcPct val="100000"/>
              </a:lnSpc>
              <a:spcBef>
                <a:spcPts val="3000"/>
              </a:spcBef>
              <a:spcAft>
                <a:spcPts val="0"/>
              </a:spcAft>
              <a:buClr>
                <a:srgbClr val="888888"/>
              </a:buClr>
              <a:buSzPts val="1800"/>
              <a:buNone/>
              <a:defRPr/>
            </a:lvl8pPr>
            <a:lvl9pPr indent="-228600" lvl="8" marL="4114800" algn="ctr">
              <a:lnSpc>
                <a:spcPct val="100000"/>
              </a:lnSpc>
              <a:spcBef>
                <a:spcPts val="3000"/>
              </a:spcBef>
              <a:spcAft>
                <a:spcPts val="0"/>
              </a:spcAft>
              <a:buClr>
                <a:srgbClr val="888888"/>
              </a:buClr>
              <a:buSzPts val="1800"/>
              <a:buNone/>
              <a:defRPr/>
            </a:lvl9pPr>
          </a:lstStyle>
          <a:p/>
        </p:txBody>
      </p:sp>
      <p:sp>
        <p:nvSpPr>
          <p:cNvPr id="16" name="Google Shape;16;p3"/>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647B"/>
            </a:gs>
            <a:gs pos="100000">
              <a:srgbClr val="292E36"/>
            </a:gs>
          </a:gsLst>
          <a:lin ang="5400000" scaled="0"/>
        </a:gradFill>
      </p:bgPr>
    </p:bg>
    <p:spTree>
      <p:nvGrpSpPr>
        <p:cNvPr id="5" name="Shape 5"/>
        <p:cNvGrpSpPr/>
        <p:nvPr/>
      </p:nvGrpSpPr>
      <p:grpSpPr>
        <a:xfrm>
          <a:off x="0" y="0"/>
          <a:ext cx="0" cy="0"/>
          <a:chOff x="0" y="0"/>
          <a:chExt cx="0" cy="0"/>
        </a:xfrm>
      </p:grpSpPr>
      <p:sp>
        <p:nvSpPr>
          <p:cNvPr id="6" name="Google Shape;6;p2"/>
          <p:cNvSpPr/>
          <p:nvPr/>
        </p:nvSpPr>
        <p:spPr>
          <a:xfrm>
            <a:off x="0" y="4839332"/>
            <a:ext cx="43891200" cy="1025282"/>
          </a:xfrm>
          <a:prstGeom prst="rect">
            <a:avLst/>
          </a:prstGeom>
          <a:solidFill>
            <a:srgbClr val="B5344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 name="Google Shape;7;p2"/>
          <p:cNvSpPr/>
          <p:nvPr/>
        </p:nvSpPr>
        <p:spPr>
          <a:xfrm>
            <a:off x="0" y="4534675"/>
            <a:ext cx="43891200" cy="304656"/>
          </a:xfrm>
          <a:prstGeom prst="rect">
            <a:avLst/>
          </a:prstGeom>
          <a:solidFill>
            <a:srgbClr val="FAAA47"/>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 name="Google Shape;8;p2"/>
          <p:cNvSpPr/>
          <p:nvPr/>
        </p:nvSpPr>
        <p:spPr>
          <a:xfrm>
            <a:off x="0" y="-1"/>
            <a:ext cx="43891200" cy="4534679"/>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 name="Google Shape;9;p2"/>
          <p:cNvSpPr/>
          <p:nvPr/>
        </p:nvSpPr>
        <p:spPr>
          <a:xfrm>
            <a:off x="0" y="4824817"/>
            <a:ext cx="43891200" cy="1025282"/>
          </a:xfrm>
          <a:prstGeom prst="rect">
            <a:avLst/>
          </a:prstGeom>
          <a:solidFill>
            <a:srgbClr val="C41230"/>
          </a:solidFill>
          <a:ln cap="flat" cmpd="sng" w="9525">
            <a:solidFill>
              <a:srgbClr val="4A7DB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 name="Google Shape;10;p2"/>
          <p:cNvSpPr txBox="1"/>
          <p:nvPr>
            <p:ph type="title"/>
          </p:nvPr>
        </p:nvSpPr>
        <p:spPr>
          <a:xfrm>
            <a:off x="3291416" y="10225767"/>
            <a:ext cx="37308366" cy="7055985"/>
          </a:xfrm>
          <a:prstGeom prst="rect">
            <a:avLst/>
          </a:prstGeom>
          <a:noFill/>
          <a:ln>
            <a:noFill/>
          </a:ln>
        </p:spPr>
        <p:txBody>
          <a:bodyPr anchorCtr="0" anchor="t" bIns="91400" lIns="91400" spcFirstLastPara="1" rIns="91400" wrap="square" tIns="91400">
            <a:normAutofit/>
          </a:bodyPr>
          <a:lstStyle>
            <a:lvl1pPr lvl="0"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1pPr>
            <a:lvl2pPr lvl="1"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2pPr>
            <a:lvl3pPr lvl="2"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3pPr>
            <a:lvl4pPr lvl="3"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4pPr>
            <a:lvl5pPr lvl="4"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5pPr>
            <a:lvl6pPr lvl="5"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6pPr>
            <a:lvl7pPr lvl="6"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7pPr>
            <a:lvl8pPr lvl="7"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8pPr>
            <a:lvl9pPr lvl="8" marR="0" rtl="0" algn="ctr">
              <a:lnSpc>
                <a:spcPct val="100000"/>
              </a:lnSpc>
              <a:spcBef>
                <a:spcPts val="0"/>
              </a:spcBef>
              <a:spcAft>
                <a:spcPts val="0"/>
              </a:spcAft>
              <a:buClr>
                <a:srgbClr val="000000"/>
              </a:buClr>
              <a:buSzPts val="21100"/>
              <a:buFont typeface="Cambria"/>
              <a:buNone/>
              <a:defRPr b="0" i="0" sz="21100" u="none" cap="none" strike="noStrike">
                <a:solidFill>
                  <a:srgbClr val="000000"/>
                </a:solidFill>
                <a:latin typeface="Cambria"/>
                <a:ea typeface="Cambria"/>
                <a:cs typeface="Cambria"/>
                <a:sym typeface="Cambria"/>
              </a:defRPr>
            </a:lvl9pPr>
          </a:lstStyle>
          <a:p/>
        </p:txBody>
      </p:sp>
      <p:sp>
        <p:nvSpPr>
          <p:cNvPr id="11" name="Google Shape;11;p2"/>
          <p:cNvSpPr txBox="1"/>
          <p:nvPr>
            <p:ph idx="1" type="body"/>
          </p:nvPr>
        </p:nvSpPr>
        <p:spPr>
          <a:xfrm>
            <a:off x="6582833" y="18653352"/>
            <a:ext cx="30725534" cy="8413296"/>
          </a:xfrm>
          <a:prstGeom prst="rect">
            <a:avLst/>
          </a:prstGeom>
          <a:noFill/>
          <a:ln>
            <a:noFill/>
          </a:ln>
        </p:spPr>
        <p:txBody>
          <a:bodyPr anchorCtr="0" anchor="t" bIns="91400" lIns="91400" spcFirstLastPara="1" rIns="91400" wrap="square" tIns="91400">
            <a:normAutofit/>
          </a:bodyPr>
          <a:lstStyle>
            <a:lvl1pPr indent="-228600" lvl="0" marL="4572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1pPr>
            <a:lvl2pPr indent="-228600" lvl="1" marL="9144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2pPr>
            <a:lvl3pPr indent="-228600" lvl="2" marL="13716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3pPr>
            <a:lvl4pPr indent="-228600" lvl="3" marL="18288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4pPr>
            <a:lvl5pPr indent="-228600" lvl="4" marL="22860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5pPr>
            <a:lvl6pPr indent="-228600" lvl="5" marL="27432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6pPr>
            <a:lvl7pPr indent="-228600" lvl="6" marL="32004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7pPr>
            <a:lvl8pPr indent="-228600" lvl="7" marL="36576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8pPr>
            <a:lvl9pPr indent="-228600" lvl="8" marL="4114800" marR="0" rtl="0" algn="ctr">
              <a:lnSpc>
                <a:spcPct val="100000"/>
              </a:lnSpc>
              <a:spcBef>
                <a:spcPts val="3000"/>
              </a:spcBef>
              <a:spcAft>
                <a:spcPts val="0"/>
              </a:spcAft>
              <a:buClr>
                <a:srgbClr val="888888"/>
              </a:buClr>
              <a:buSzPts val="15400"/>
              <a:buFont typeface="Cambria"/>
              <a:buNone/>
              <a:defRPr b="0" i="0" sz="15400" u="none" cap="none" strike="noStrike">
                <a:solidFill>
                  <a:srgbClr val="888888"/>
                </a:solidFill>
                <a:latin typeface="Cambria"/>
                <a:ea typeface="Cambria"/>
                <a:cs typeface="Cambria"/>
                <a:sym typeface="Cambria"/>
              </a:defRPr>
            </a:lvl9pPr>
          </a:lstStyle>
          <a:p/>
        </p:txBody>
      </p:sp>
      <p:sp>
        <p:nvSpPr>
          <p:cNvPr id="12" name="Google Shape;12;p2"/>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1.jpg"/><Relationship Id="rId13" Type="http://schemas.openxmlformats.org/officeDocument/2006/relationships/image" Target="../media/image3.png"/><Relationship Id="rId12"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jp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pic>
        <p:nvPicPr>
          <p:cNvPr descr="Shape 22" id="21" name="Google Shape;21;p1"/>
          <p:cNvPicPr preferRelativeResize="0"/>
          <p:nvPr/>
        </p:nvPicPr>
        <p:blipFill rotWithShape="1">
          <a:blip r:embed="rId3">
            <a:alphaModFix/>
          </a:blip>
          <a:srcRect b="25047" l="0" r="0" t="25433"/>
          <a:stretch/>
        </p:blipFill>
        <p:spPr>
          <a:xfrm>
            <a:off x="217600" y="662749"/>
            <a:ext cx="8496944" cy="3251102"/>
          </a:xfrm>
          <a:prstGeom prst="rect">
            <a:avLst/>
          </a:prstGeom>
          <a:noFill/>
          <a:ln>
            <a:noFill/>
          </a:ln>
        </p:spPr>
      </p:pic>
      <p:grpSp>
        <p:nvGrpSpPr>
          <p:cNvPr id="22" name="Google Shape;22;p1"/>
          <p:cNvGrpSpPr/>
          <p:nvPr/>
        </p:nvGrpSpPr>
        <p:grpSpPr>
          <a:xfrm>
            <a:off x="12336374" y="5999374"/>
            <a:ext cx="10791115" cy="18934501"/>
            <a:chOff x="0" y="0"/>
            <a:chExt cx="10791115" cy="18934501"/>
          </a:xfrm>
        </p:grpSpPr>
        <p:sp>
          <p:nvSpPr>
            <p:cNvPr id="23" name="Google Shape;23;p1"/>
            <p:cNvSpPr/>
            <p:nvPr/>
          </p:nvSpPr>
          <p:spPr>
            <a:xfrm>
              <a:off x="0" y="0"/>
              <a:ext cx="7539921" cy="18934381"/>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10134" lvl="0" marL="10134" marR="0" rtl="0" algn="just">
                <a:lnSpc>
                  <a:spcPct val="100000"/>
                </a:lnSpc>
                <a:spcBef>
                  <a:spcPts val="0"/>
                </a:spcBef>
                <a:spcAft>
                  <a:spcPts val="0"/>
                </a:spcAft>
                <a:buClr>
                  <a:srgbClr val="000000"/>
                </a:buClr>
                <a:buSzPts val="3700"/>
                <a:buFont typeface="Arial"/>
                <a:buNone/>
              </a:pPr>
              <a:r>
                <a:t/>
              </a:r>
              <a:endParaRPr b="1" i="0" sz="3700" u="none" cap="none" strike="noStrike">
                <a:solidFill>
                  <a:srgbClr val="000000"/>
                </a:solidFill>
                <a:latin typeface="Arial"/>
                <a:ea typeface="Arial"/>
                <a:cs typeface="Arial"/>
                <a:sym typeface="Arial"/>
              </a:endParaRPr>
            </a:p>
          </p:txBody>
        </p:sp>
        <p:sp>
          <p:nvSpPr>
            <p:cNvPr id="24" name="Google Shape;24;p1"/>
            <p:cNvSpPr txBox="1"/>
            <p:nvPr/>
          </p:nvSpPr>
          <p:spPr>
            <a:xfrm>
              <a:off x="189351" y="1"/>
              <a:ext cx="7350600" cy="18934500"/>
            </a:xfrm>
            <a:prstGeom prst="rect">
              <a:avLst/>
            </a:prstGeom>
            <a:noFill/>
            <a:ln>
              <a:noFill/>
            </a:ln>
          </p:spPr>
          <p:txBody>
            <a:bodyPr anchorCtr="0" anchor="t" bIns="60000" lIns="60000" spcFirstLastPara="1" rIns="60000" wrap="square" tIns="60000">
              <a:noAutofit/>
            </a:bodyPr>
            <a:lstStyle/>
            <a:p>
              <a:pPr indent="0" lvl="0" marL="0" marR="0" rtl="0" algn="ctr">
                <a:lnSpc>
                  <a:spcPct val="100000"/>
                </a:lnSpc>
                <a:spcBef>
                  <a:spcPts val="0"/>
                </a:spcBef>
                <a:spcAft>
                  <a:spcPts val="0"/>
                </a:spcAft>
                <a:buClr>
                  <a:srgbClr val="000000"/>
                </a:buClr>
                <a:buSzPts val="4200"/>
                <a:buFont typeface="Cambria"/>
                <a:buNone/>
              </a:pPr>
              <a:r>
                <a:rPr i="0" lang="en-US" sz="7500" u="none" cap="none" strike="noStrike">
                  <a:solidFill>
                    <a:srgbClr val="000000"/>
                  </a:solidFill>
                  <a:latin typeface="Times New Roman"/>
                  <a:ea typeface="Times New Roman"/>
                  <a:cs typeface="Times New Roman"/>
                  <a:sym typeface="Times New Roman"/>
                </a:rPr>
                <a:t> </a:t>
              </a:r>
              <a:r>
                <a:rPr b="1" i="0" lang="en-US" sz="7500" u="none" cap="none" strike="noStrike">
                  <a:solidFill>
                    <a:srgbClr val="000000"/>
                  </a:solidFill>
                  <a:latin typeface="Times New Roman"/>
                  <a:ea typeface="Times New Roman"/>
                  <a:cs typeface="Times New Roman"/>
                  <a:sym typeface="Times New Roman"/>
                </a:rPr>
                <a:t>Types of Action Spaces</a:t>
              </a:r>
              <a:endParaRPr b="1" i="0" sz="4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Times New Roman"/>
                <a:ea typeface="Times New Roman"/>
                <a:cs typeface="Times New Roman"/>
                <a:sym typeface="Times New Roman"/>
              </a:endParaRPr>
            </a:p>
            <a:p>
              <a:pPr indent="-668421" lvl="0" marL="668421" marR="0" rtl="0" algn="ctr">
                <a:lnSpc>
                  <a:spcPct val="100000"/>
                </a:lnSpc>
                <a:spcBef>
                  <a:spcPts val="0"/>
                </a:spcBef>
                <a:spcAft>
                  <a:spcPts val="0"/>
                </a:spcAft>
                <a:buClr>
                  <a:srgbClr val="000000"/>
                </a:buClr>
                <a:buSzPts val="5000"/>
                <a:buFont typeface="Times New Roman"/>
                <a:buAutoNum type="arabicPeriod"/>
              </a:pPr>
              <a:r>
                <a:rPr lang="en-US" sz="5000">
                  <a:latin typeface="Times New Roman"/>
                  <a:ea typeface="Times New Roman"/>
                  <a:cs typeface="Times New Roman"/>
                  <a:sym typeface="Times New Roman"/>
                </a:rPr>
                <a:t>D</a:t>
              </a:r>
              <a:r>
                <a:rPr lang="en-US" sz="5000">
                  <a:latin typeface="Times New Roman"/>
                  <a:ea typeface="Times New Roman"/>
                  <a:cs typeface="Times New Roman"/>
                  <a:sym typeface="Times New Roman"/>
                </a:rPr>
                <a:t>iscrete</a:t>
              </a:r>
              <a:r>
                <a:rPr i="0" lang="en-US" sz="5000" u="none" cap="none" strike="noStrike">
                  <a:solidFill>
                    <a:srgbClr val="000000"/>
                  </a:solidFill>
                  <a:latin typeface="Times New Roman"/>
                  <a:ea typeface="Times New Roman"/>
                  <a:cs typeface="Times New Roman"/>
                  <a:sym typeface="Times New Roman"/>
                </a:rPr>
                <a:t> Action Space:✅</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5000"/>
                <a:buFont typeface="Georgia"/>
                <a:buNone/>
              </a:pPr>
              <a:r>
                <a:t/>
              </a:r>
              <a:endParaRPr i="0" sz="5000" u="none" cap="none" strike="noStrike">
                <a:solidFill>
                  <a:srgbClr val="000000"/>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[Steer,Acc,Braking]</a:t>
              </a:r>
              <a:endParaRPr i="0" sz="5000" u="none" cap="none" strike="noStrike">
                <a:solidFill>
                  <a:srgbClr val="000000"/>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a:t>
              </a:r>
              <a:endParaRPr i="0" sz="5000" u="none" cap="none" strike="noStrike">
                <a:solidFill>
                  <a:srgbClr val="000000"/>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[0.0,1.0,0.0]</a:t>
              </a:r>
              <a:r>
                <a:rPr lang="en-US" sz="50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[1.0,0.3,0.0]</a:t>
              </a:r>
              <a:r>
                <a:rPr lang="en-US" sz="50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[-1.0,0.3,0.0]</a:t>
              </a:r>
              <a:r>
                <a:rPr lang="en-US" sz="50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lang="en-US" sz="5000">
                  <a:latin typeface="Times New Roman"/>
                  <a:ea typeface="Times New Roman"/>
                  <a:cs typeface="Times New Roman"/>
                  <a:sym typeface="Times New Roman"/>
                </a:rPr>
                <a:t>[</a:t>
              </a:r>
              <a:r>
                <a:rPr i="0" lang="en-US" sz="5000" u="none" cap="none" strike="noStrike">
                  <a:solidFill>
                    <a:srgbClr val="000000"/>
                  </a:solidFill>
                  <a:latin typeface="Times New Roman"/>
                  <a:ea typeface="Times New Roman"/>
                  <a:cs typeface="Times New Roman"/>
                  <a:sym typeface="Times New Roman"/>
                </a:rPr>
                <a:t>0.0,0.0,0.8]</a:t>
              </a:r>
              <a:endParaRPr>
                <a:latin typeface="Times New Roman"/>
                <a:ea typeface="Times New Roman"/>
                <a:cs typeface="Times New Roman"/>
                <a:sym typeface="Times New Roman"/>
              </a:endParaRPr>
            </a:p>
            <a:p>
              <a:pPr indent="685800" lvl="3" marL="0" marR="0" rtl="0" algn="ctr">
                <a:lnSpc>
                  <a:spcPct val="100000"/>
                </a:lnSpc>
                <a:spcBef>
                  <a:spcPts val="0"/>
                </a:spcBef>
                <a:spcAft>
                  <a:spcPts val="0"/>
                </a:spcAft>
                <a:buClr>
                  <a:srgbClr val="000000"/>
                </a:buClr>
                <a:buSzPts val="5000"/>
                <a:buFont typeface="Georgia"/>
                <a:buNone/>
              </a:pPr>
              <a:r>
                <a:t/>
              </a:r>
              <a:endParaRPr i="0" sz="5000" u="none" cap="none" strike="noStrike">
                <a:solidFill>
                  <a:srgbClr val="000000"/>
                </a:solidFill>
                <a:latin typeface="Times New Roman"/>
                <a:ea typeface="Times New Roman"/>
                <a:cs typeface="Times New Roman"/>
                <a:sym typeface="Times New Roman"/>
              </a:endParaRPr>
            </a:p>
            <a:p>
              <a:pPr indent="-668421" lvl="0" marL="668421" marR="0" rtl="0" algn="ctr">
                <a:lnSpc>
                  <a:spcPct val="100000"/>
                </a:lnSpc>
                <a:spcBef>
                  <a:spcPts val="0"/>
                </a:spcBef>
                <a:spcAft>
                  <a:spcPts val="0"/>
                </a:spcAft>
                <a:buClr>
                  <a:srgbClr val="000000"/>
                </a:buClr>
                <a:buSzPts val="5000"/>
                <a:buFont typeface="Times New Roman"/>
                <a:buAutoNum type="arabicPeriod"/>
              </a:pPr>
              <a:r>
                <a:rPr i="0" lang="en-US" sz="5000" u="none" cap="none" strike="noStrike">
                  <a:solidFill>
                    <a:srgbClr val="000000"/>
                  </a:solidFill>
                  <a:latin typeface="Times New Roman"/>
                  <a:ea typeface="Times New Roman"/>
                  <a:cs typeface="Times New Roman"/>
                  <a:sym typeface="Times New Roman"/>
                </a:rPr>
                <a:t>Continuous Action Space:✅</a:t>
              </a:r>
              <a:endParaRPr>
                <a:latin typeface="Times New Roman"/>
                <a:ea typeface="Times New Roman"/>
                <a:cs typeface="Times New Roman"/>
                <a:sym typeface="Times New Roman"/>
              </a:endParaRPr>
            </a:p>
            <a:p>
              <a:pPr indent="0" lvl="0" marL="457200" marR="0" rtl="0" algn="ctr">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i="0" lang="en-US" sz="5000" u="none" cap="none" strike="noStrike">
                  <a:solidFill>
                    <a:srgbClr val="000000"/>
                  </a:solidFill>
                  <a:latin typeface="Times New Roman"/>
                  <a:ea typeface="Times New Roman"/>
                  <a:cs typeface="Times New Roman"/>
                  <a:sym typeface="Times New Roman"/>
                </a:rPr>
                <a:t>[Steer,Acc,Braking]</a:t>
              </a:r>
              <a:endParaRPr sz="5000">
                <a:latin typeface="Times New Roman"/>
                <a:ea typeface="Times New Roman"/>
                <a:cs typeface="Times New Roman"/>
                <a:sym typeface="Times New Roman"/>
              </a:endParaRPr>
            </a:p>
            <a:p>
              <a:pPr indent="0" lvl="4"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a:p>
              <a:pPr indent="0" lvl="4"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[log(-1:1), 0:1,0:1]</a:t>
              </a:r>
              <a:endParaRPr>
                <a:latin typeface="Times New Roman"/>
                <a:ea typeface="Times New Roman"/>
                <a:cs typeface="Times New Roman"/>
                <a:sym typeface="Times New Roman"/>
              </a:endParaRPr>
            </a:p>
            <a:p>
              <a:pPr indent="914400" lvl="4" marL="0" marR="0" rtl="0" algn="ctr">
                <a:lnSpc>
                  <a:spcPct val="100000"/>
                </a:lnSpc>
                <a:spcBef>
                  <a:spcPts val="0"/>
                </a:spcBef>
                <a:spcAft>
                  <a:spcPts val="0"/>
                </a:spcAft>
                <a:buClr>
                  <a:srgbClr val="000000"/>
                </a:buClr>
                <a:buSzPts val="5000"/>
                <a:buFont typeface="Georgia"/>
                <a:buNone/>
              </a:pPr>
              <a:r>
                <a:t/>
              </a:r>
              <a:endParaRPr i="0" sz="5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3. Hybrid Action Space:❌</a:t>
              </a:r>
              <a:endParaRPr>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[Steer,Acc,Braking]</a:t>
              </a:r>
              <a:endParaRPr i="0" sz="5000" u="none" cap="none" strike="noStrike">
                <a:solidFill>
                  <a:srgbClr val="000000"/>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a:t>
              </a:r>
              <a:endParaRPr i="0" sz="5000" u="none" cap="none" strike="noStrike">
                <a:solidFill>
                  <a:srgbClr val="000000"/>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[-1 or 0 or 1, 0:1, 0:1]</a:t>
              </a:r>
              <a:endParaRPr>
                <a:latin typeface="Times New Roman"/>
                <a:ea typeface="Times New Roman"/>
                <a:cs typeface="Times New Roman"/>
                <a:sym typeface="Times New Roman"/>
              </a:endParaRPr>
            </a:p>
            <a:p>
              <a:pPr indent="685800" lvl="3" marL="0" marR="0" rtl="0" algn="l">
                <a:lnSpc>
                  <a:spcPct val="100000"/>
                </a:lnSpc>
                <a:spcBef>
                  <a:spcPts val="0"/>
                </a:spcBef>
                <a:spcAft>
                  <a:spcPts val="0"/>
                </a:spcAft>
                <a:buClr>
                  <a:srgbClr val="000000"/>
                </a:buClr>
                <a:buSzPts val="5000"/>
                <a:buFont typeface="Georgia"/>
                <a:buNone/>
              </a:pPr>
              <a:r>
                <a:t/>
              </a:r>
              <a:endParaRPr i="0" sz="5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5000"/>
                <a:buFont typeface="Georgia"/>
                <a:buNone/>
              </a:pPr>
              <a:r>
                <a:t/>
              </a:r>
              <a:endParaRPr i="0" sz="50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3700"/>
                <a:buFont typeface="Georgia"/>
                <a:buNone/>
              </a:pPr>
              <a:r>
                <a:t/>
              </a:r>
              <a:endParaRPr b="0" i="0" sz="3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a:p>
              <a:pPr indent="2174265" lvl="1" marL="10134" marR="0" rtl="0" algn="l">
                <a:lnSpc>
                  <a:spcPct val="100000"/>
                </a:lnSpc>
                <a:spcBef>
                  <a:spcPts val="0"/>
                </a:spcBef>
                <a:spcAft>
                  <a:spcPts val="0"/>
                </a:spcAft>
                <a:buClr>
                  <a:srgbClr val="000000"/>
                </a:buClr>
                <a:buSzPts val="3700"/>
                <a:buFont typeface="Arial"/>
                <a:buNone/>
              </a:pPr>
              <a:r>
                <a:rPr b="1" i="0" lang="en-US" sz="3700" u="none" cap="none" strike="noStrike">
                  <a:solidFill>
                    <a:srgbClr val="000000"/>
                  </a:solidFill>
                  <a:latin typeface="Arial"/>
                  <a:ea typeface="Arial"/>
                  <a:cs typeface="Arial"/>
                  <a:sym typeface="Arial"/>
                </a:rPr>
                <a:t> </a:t>
              </a:r>
              <a:endParaRPr/>
            </a:p>
          </p:txBody>
        </p:sp>
        <p:cxnSp>
          <p:nvCxnSpPr>
            <p:cNvPr id="25" name="Google Shape;25;p1"/>
            <p:cNvCxnSpPr/>
            <p:nvPr/>
          </p:nvCxnSpPr>
          <p:spPr>
            <a:xfrm>
              <a:off x="9521114" y="10447745"/>
              <a:ext cx="1270001" cy="1270001"/>
            </a:xfrm>
            <a:prstGeom prst="straightConnector1">
              <a:avLst/>
            </a:prstGeom>
            <a:noFill/>
            <a:ln>
              <a:noFill/>
            </a:ln>
          </p:spPr>
        </p:cxnSp>
      </p:grpSp>
      <p:sp>
        <p:nvSpPr>
          <p:cNvPr id="26" name="Google Shape;26;p1"/>
          <p:cNvSpPr/>
          <p:nvPr/>
        </p:nvSpPr>
        <p:spPr>
          <a:xfrm>
            <a:off x="217599" y="5999374"/>
            <a:ext cx="12005400" cy="12355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0"/>
              <a:buFont typeface="Georgia"/>
              <a:buNone/>
            </a:pPr>
            <a:r>
              <a:rPr b="1" i="0" lang="en-US" sz="7500" u="none" cap="none" strike="noStrike">
                <a:solidFill>
                  <a:srgbClr val="000000"/>
                </a:solidFill>
                <a:latin typeface="Times New Roman"/>
                <a:ea typeface="Times New Roman"/>
                <a:cs typeface="Times New Roman"/>
                <a:sym typeface="Times New Roman"/>
              </a:rPr>
              <a:t>Motivation</a:t>
            </a:r>
            <a:endParaRPr sz="75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t/>
            </a:r>
            <a:endParaRPr b="1" i="0" sz="6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5000"/>
              <a:buFont typeface="Georgia"/>
              <a:buNone/>
            </a:pPr>
            <a:r>
              <a:rPr i="0" lang="en-US" sz="5000" u="none" cap="none" strike="noStrike">
                <a:solidFill>
                  <a:srgbClr val="000000"/>
                </a:solidFill>
                <a:latin typeface="Times New Roman"/>
                <a:ea typeface="Times New Roman"/>
                <a:cs typeface="Times New Roman"/>
                <a:sym typeface="Times New Roman"/>
              </a:rPr>
              <a:t>Many of the real-world applications do not have strictly </a:t>
            </a:r>
            <a:r>
              <a:rPr lang="en-US" sz="5000">
                <a:latin typeface="Times New Roman"/>
                <a:ea typeface="Times New Roman"/>
                <a:cs typeface="Times New Roman"/>
                <a:sym typeface="Times New Roman"/>
              </a:rPr>
              <a:t>discrete</a:t>
            </a:r>
            <a:r>
              <a:rPr i="0" lang="en-US" sz="5000" u="none" cap="none" strike="noStrike">
                <a:solidFill>
                  <a:srgbClr val="000000"/>
                </a:solidFill>
                <a:latin typeface="Times New Roman"/>
                <a:ea typeface="Times New Roman"/>
                <a:cs typeface="Times New Roman"/>
                <a:sym typeface="Times New Roman"/>
              </a:rPr>
              <a:t> or continuous action space. They usually have hybrid action space and this hybrid action space needs to be either converted into </a:t>
            </a:r>
            <a:r>
              <a:rPr lang="en-US" sz="5000">
                <a:latin typeface="Times New Roman"/>
                <a:ea typeface="Times New Roman"/>
                <a:cs typeface="Times New Roman"/>
                <a:sym typeface="Times New Roman"/>
              </a:rPr>
              <a:t>discrete</a:t>
            </a:r>
            <a:r>
              <a:rPr i="0" lang="en-US" sz="5000" u="none" cap="none" strike="noStrike">
                <a:solidFill>
                  <a:srgbClr val="000000"/>
                </a:solidFill>
                <a:latin typeface="Times New Roman"/>
                <a:ea typeface="Times New Roman"/>
                <a:cs typeface="Times New Roman"/>
                <a:sym typeface="Times New Roman"/>
              </a:rPr>
              <a:t> actions space or continuous action space. This project took a simple environment available with </a:t>
            </a:r>
            <a:r>
              <a:rPr i="1" lang="en-US" sz="5000" u="none" cap="none" strike="noStrike">
                <a:solidFill>
                  <a:srgbClr val="000000"/>
                </a:solidFill>
                <a:latin typeface="Times New Roman"/>
                <a:ea typeface="Times New Roman"/>
                <a:cs typeface="Times New Roman"/>
                <a:sym typeface="Times New Roman"/>
              </a:rPr>
              <a:t>Gym library </a:t>
            </a:r>
            <a:r>
              <a:rPr i="0" lang="en-US" sz="5000" u="none" cap="none" strike="noStrike">
                <a:solidFill>
                  <a:srgbClr val="000000"/>
                </a:solidFill>
                <a:latin typeface="Times New Roman"/>
                <a:ea typeface="Times New Roman"/>
                <a:cs typeface="Times New Roman"/>
                <a:sym typeface="Times New Roman"/>
              </a:rPr>
              <a:t>that had hybrid action space - CarRacing-v0. This project tried to compare the impact of choosing different action space on the effectiveness of the RL Agent.</a:t>
            </a:r>
            <a:endParaRPr sz="5000">
              <a:latin typeface="Times New Roman"/>
              <a:ea typeface="Times New Roman"/>
              <a:cs typeface="Times New Roman"/>
              <a:sym typeface="Times New Roman"/>
            </a:endParaRPr>
          </a:p>
        </p:txBody>
      </p:sp>
      <p:sp>
        <p:nvSpPr>
          <p:cNvPr id="27" name="Google Shape;27;p1"/>
          <p:cNvSpPr txBox="1"/>
          <p:nvPr/>
        </p:nvSpPr>
        <p:spPr>
          <a:xfrm>
            <a:off x="8212850" y="365150"/>
            <a:ext cx="35526300" cy="3846300"/>
          </a:xfrm>
          <a:prstGeom prst="rect">
            <a:avLst/>
          </a:prstGeom>
          <a:noFill/>
          <a:ln>
            <a:noFill/>
          </a:ln>
        </p:spPr>
        <p:txBody>
          <a:bodyPr anchorCtr="0" anchor="t" bIns="60000" lIns="60000" spcFirstLastPara="1" rIns="60000" wrap="square" tIns="6000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t>Comparison of Discrete and Continuous Action Spaces in Car Racing Environment</a:t>
            </a:r>
            <a:endParaRPr/>
          </a:p>
          <a:p>
            <a:pPr indent="0" lvl="0" marL="0" marR="0" rtl="0" algn="ctr">
              <a:lnSpc>
                <a:spcPct val="100000"/>
              </a:lnSpc>
              <a:spcBef>
                <a:spcPts val="0"/>
              </a:spcBef>
              <a:spcAft>
                <a:spcPts val="0"/>
              </a:spcAft>
              <a:buClr>
                <a:srgbClr val="000000"/>
              </a:buClr>
              <a:buSzPts val="6600"/>
              <a:buFont typeface="Arial"/>
              <a:buNone/>
            </a:pPr>
            <a:r>
              <a:rPr b="1" lang="en-US" sz="6600"/>
              <a:t>Piyush Malpure, Mithulesh Ramkumar, Rushikesh Deshmukh</a:t>
            </a:r>
            <a:endParaRPr b="1" sz="6600"/>
          </a:p>
        </p:txBody>
      </p:sp>
      <p:sp>
        <p:nvSpPr>
          <p:cNvPr id="28" name="Google Shape;28;p1"/>
          <p:cNvSpPr/>
          <p:nvPr/>
        </p:nvSpPr>
        <p:spPr>
          <a:xfrm>
            <a:off x="19966950" y="5999374"/>
            <a:ext cx="13023600" cy="14180401"/>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900"/>
              <a:buFont typeface="Georgia"/>
              <a:buNone/>
            </a:pPr>
            <a:r>
              <a:rPr b="1" i="0" lang="en-US" sz="7500" u="none" cap="none" strike="noStrike">
                <a:solidFill>
                  <a:srgbClr val="000000"/>
                </a:solidFill>
                <a:latin typeface="Times New Roman"/>
                <a:ea typeface="Times New Roman"/>
                <a:cs typeface="Times New Roman"/>
                <a:sym typeface="Times New Roman"/>
              </a:rPr>
              <a:t>DQN Results</a:t>
            </a:r>
            <a:endParaRPr b="1" i="0" sz="5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5900"/>
              <a:buFont typeface="Georgia"/>
              <a:buNone/>
            </a:pPr>
            <a:r>
              <a:rPr b="1" i="0" lang="en-US" sz="6000" u="none" cap="none" strike="noStrike">
                <a:solidFill>
                  <a:srgbClr val="000000"/>
                </a:solidFill>
                <a:latin typeface="Times New Roman"/>
                <a:ea typeface="Times New Roman"/>
                <a:cs typeface="Times New Roman"/>
                <a:sym typeface="Times New Roman"/>
              </a:rPr>
              <a:t>Avg. Testing Reward : 92.13</a:t>
            </a:r>
            <a:endParaRPr sz="6000">
              <a:latin typeface="Times New Roman"/>
              <a:ea typeface="Times New Roman"/>
              <a:cs typeface="Times New Roman"/>
              <a:sym typeface="Times New Roman"/>
            </a:endParaRPr>
          </a:p>
        </p:txBody>
      </p:sp>
      <p:sp>
        <p:nvSpPr>
          <p:cNvPr id="29" name="Google Shape;29;p1"/>
          <p:cNvSpPr/>
          <p:nvPr/>
        </p:nvSpPr>
        <p:spPr>
          <a:xfrm>
            <a:off x="217609" y="18464324"/>
            <a:ext cx="12006031" cy="6497420"/>
          </a:xfrm>
          <a:prstGeom prst="roundRect">
            <a:avLst>
              <a:gd fmla="val 21571"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0"/>
              <a:buFont typeface="Georgia"/>
              <a:buNone/>
            </a:pPr>
            <a:r>
              <a:rPr b="1" i="0" lang="en-US" sz="7500" u="none" cap="none" strike="noStrike">
                <a:solidFill>
                  <a:srgbClr val="000000"/>
                </a:solidFill>
                <a:latin typeface="Times New Roman"/>
                <a:ea typeface="Times New Roman"/>
                <a:cs typeface="Times New Roman"/>
                <a:sym typeface="Times New Roman"/>
              </a:rPr>
              <a:t>Environment</a:t>
            </a:r>
            <a:endParaRPr sz="7500">
              <a:latin typeface="Times New Roman"/>
              <a:ea typeface="Times New Roman"/>
              <a:cs typeface="Times New Roman"/>
              <a:sym typeface="Times New Roman"/>
            </a:endParaRPr>
          </a:p>
        </p:txBody>
      </p:sp>
      <p:sp>
        <p:nvSpPr>
          <p:cNvPr id="30" name="Google Shape;30;p1"/>
          <p:cNvSpPr/>
          <p:nvPr/>
        </p:nvSpPr>
        <p:spPr>
          <a:xfrm>
            <a:off x="217602" y="25073280"/>
            <a:ext cx="19608071" cy="7630626"/>
          </a:xfrm>
          <a:prstGeom prst="roundRect">
            <a:avLst>
              <a:gd fmla="val 12495"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0"/>
              <a:buFont typeface="Georgia"/>
              <a:buNone/>
            </a:pPr>
            <a:r>
              <a:rPr b="1" lang="en-US" sz="7500">
                <a:latin typeface="Times New Roman"/>
                <a:ea typeface="Times New Roman"/>
                <a:cs typeface="Times New Roman"/>
                <a:sym typeface="Times New Roman"/>
              </a:rPr>
              <a:t>Methodology</a:t>
            </a:r>
            <a:endParaRPr sz="75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Georgia"/>
              <a:buNone/>
            </a:pPr>
            <a:r>
              <a:t/>
            </a:r>
            <a:endParaRPr b="1" i="0" sz="6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Georgia"/>
              <a:buNone/>
            </a:pPr>
            <a:r>
              <a:t/>
            </a:r>
            <a:endParaRPr>
              <a:latin typeface="Times New Roman"/>
              <a:ea typeface="Times New Roman"/>
              <a:cs typeface="Times New Roman"/>
              <a:sym typeface="Times New Roman"/>
            </a:endParaRPr>
          </a:p>
        </p:txBody>
      </p:sp>
      <p:sp>
        <p:nvSpPr>
          <p:cNvPr id="31" name="Google Shape;31;p1"/>
          <p:cNvSpPr/>
          <p:nvPr/>
        </p:nvSpPr>
        <p:spPr>
          <a:xfrm>
            <a:off x="33141350" y="20262460"/>
            <a:ext cx="10597800" cy="12464239"/>
          </a:xfrm>
          <a:prstGeom prst="roundRect">
            <a:avLst>
              <a:gd fmla="val 9205"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0"/>
              <a:buFont typeface="Georgia"/>
              <a:buNone/>
            </a:pPr>
            <a:r>
              <a:rPr b="1" i="0" lang="en-US" sz="7500" u="none" cap="none" strike="noStrike">
                <a:solidFill>
                  <a:srgbClr val="000000"/>
                </a:solidFill>
                <a:latin typeface="Times New Roman"/>
                <a:ea typeface="Times New Roman"/>
                <a:cs typeface="Times New Roman"/>
                <a:sym typeface="Times New Roman"/>
              </a:rPr>
              <a:t>Citation</a:t>
            </a:r>
            <a:endParaRPr sz="7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rPr b="1" i="0" lang="en-US" sz="3200" u="none" cap="none" strike="noStrike">
                <a:solidFill>
                  <a:srgbClr val="000000"/>
                </a:solidFill>
                <a:latin typeface="Times New Roman"/>
                <a:ea typeface="Times New Roman"/>
                <a:cs typeface="Times New Roman"/>
                <a:sym typeface="Times New Roman"/>
              </a:rPr>
              <a:t>[1]Mnih, V., Kavukcuoglu, K., Silver, D., Graves, A., Antonoglou, I., Wierstra, D., \&amp; Riedmiller, M. (2013). Playing Atari with Deep Reinforcement Learning. doi:10.48550/ARXIV.1312.5602</a:t>
            </a:r>
            <a:endParaRPr sz="32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rPr b="1" i="0" lang="en-US" sz="3200" u="none" cap="none" strike="noStrike">
                <a:solidFill>
                  <a:srgbClr val="000000"/>
                </a:solidFill>
                <a:latin typeface="Times New Roman"/>
                <a:ea typeface="Times New Roman"/>
                <a:cs typeface="Times New Roman"/>
                <a:sym typeface="Times New Roman"/>
              </a:rPr>
              <a:t>[2]Zhang, Y. (2020). Deep reinforcement learning with mixed convolutional networks. arXiv preprint arXiv:2010.00717.</a:t>
            </a:r>
            <a:endParaRPr sz="32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rPr b="1" i="0" lang="en-US" sz="3200" u="none" cap="none" strike="noStrike">
                <a:solidFill>
                  <a:srgbClr val="000000"/>
                </a:solidFill>
                <a:latin typeface="Times New Roman"/>
                <a:ea typeface="Times New Roman"/>
                <a:cs typeface="Times New Roman"/>
                <a:sym typeface="Times New Roman"/>
              </a:rPr>
              <a:t>[3]Holubar, M. S., \&amp; Wiering, M. A. (2020). Continuous-action reinforcement learning for playing racing games: Comparing SPG to PPO. arXiv preprint arXiv:2001.05270.</a:t>
            </a:r>
            <a:endParaRPr sz="32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rPr b="1" i="0" lang="en-US" sz="3200" u="none" cap="none" strike="noStrike">
                <a:solidFill>
                  <a:srgbClr val="000000"/>
                </a:solidFill>
                <a:latin typeface="Times New Roman"/>
                <a:ea typeface="Times New Roman"/>
                <a:cs typeface="Times New Roman"/>
                <a:sym typeface="Times New Roman"/>
              </a:rPr>
              <a:t>[4]Hu, Z., \&amp; Kaneko, T. (2021, August). Hierarchical Advantage for Reinforcement Learning in Parameterized Action Space. In 2021 IEEE Conference on Games (CoG) (pp. 1-8). IEEE.</a:t>
            </a:r>
            <a:endParaRPr sz="32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Georgia"/>
              <a:buNone/>
            </a:pPr>
            <a:r>
              <a:rPr b="1" i="0" lang="en-US" sz="3200" u="none" cap="none" strike="noStrike">
                <a:solidFill>
                  <a:srgbClr val="000000"/>
                </a:solidFill>
                <a:latin typeface="Times New Roman"/>
                <a:ea typeface="Times New Roman"/>
                <a:cs typeface="Times New Roman"/>
                <a:sym typeface="Times New Roman"/>
              </a:rPr>
              <a:t>[5]Kakade, S., \&amp; Langford, J. (2002). Approximately optimal approximate reinforcement learning. In In Proc. 19th International Conference on Machine Learning.</a:t>
            </a:r>
            <a:endParaRPr sz="3200">
              <a:latin typeface="Times New Roman"/>
              <a:ea typeface="Times New Roman"/>
              <a:cs typeface="Times New Roman"/>
              <a:sym typeface="Times New Roman"/>
            </a:endParaRPr>
          </a:p>
        </p:txBody>
      </p:sp>
      <p:sp>
        <p:nvSpPr>
          <p:cNvPr id="32" name="Google Shape;32;p1"/>
          <p:cNvSpPr/>
          <p:nvPr/>
        </p:nvSpPr>
        <p:spPr>
          <a:xfrm>
            <a:off x="33141350" y="5999374"/>
            <a:ext cx="10597800" cy="14123700"/>
          </a:xfrm>
          <a:prstGeom prst="roundRect">
            <a:avLst>
              <a:gd fmla="val 14885"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6000"/>
              <a:buFont typeface="Georgia"/>
              <a:buNone/>
            </a:pPr>
            <a:r>
              <a:rPr b="1" i="0" lang="en-US" sz="7000" u="none" cap="none" strike="noStrike">
                <a:solidFill>
                  <a:srgbClr val="000000"/>
                </a:solidFill>
                <a:latin typeface="Times New Roman"/>
                <a:ea typeface="Times New Roman"/>
                <a:cs typeface="Times New Roman"/>
                <a:sym typeface="Times New Roman"/>
              </a:rPr>
              <a:t>Discussion</a:t>
            </a:r>
            <a:endParaRPr b="1" sz="3400">
              <a:latin typeface="Times New Roman"/>
              <a:ea typeface="Times New Roman"/>
              <a:cs typeface="Times New Roman"/>
              <a:sym typeface="Times New Roman"/>
            </a:endParaRPr>
          </a:p>
          <a:p>
            <a:pPr indent="0" lvl="0" marL="0" marR="0" rtl="0" algn="ctr">
              <a:lnSpc>
                <a:spcPct val="120000"/>
              </a:lnSpc>
              <a:spcBef>
                <a:spcPts val="0"/>
              </a:spcBef>
              <a:spcAft>
                <a:spcPts val="0"/>
              </a:spcAft>
              <a:buClr>
                <a:srgbClr val="000000"/>
              </a:buClr>
              <a:buSzPts val="3500"/>
              <a:buFont typeface="Georgia"/>
              <a:buNone/>
            </a:pPr>
            <a:r>
              <a:rPr i="0" lang="en-US" sz="4000" u="none" cap="none" strike="noStrike">
                <a:solidFill>
                  <a:srgbClr val="000000"/>
                </a:solidFill>
                <a:latin typeface="Times New Roman"/>
                <a:ea typeface="Times New Roman"/>
                <a:cs typeface="Times New Roman"/>
                <a:sym typeface="Times New Roman"/>
              </a:rPr>
              <a:t>As seen in the results it is clear that PPO implemented in continuous action space performs better than DQN implemented on a discrete space.PPO is a very robust algorithm and is more efficient as training advances, showing a very good performance in the environment. The car successfully manages to stay in the given track with a good acceleration using the trained agent. Discrete action space makes the problem easier to implement but introduces certain challenges to the agent to learn and overcome problems of sliding and slipping as seen in the results. Reasons for failure of the DQN implemented in discrete space is mainly due to the limited number actions given reducing its degree of freedom.</a:t>
            </a:r>
            <a:endParaRPr sz="4000">
              <a:latin typeface="Times New Roman"/>
              <a:ea typeface="Times New Roman"/>
              <a:cs typeface="Times New Roman"/>
              <a:sym typeface="Times New Roman"/>
            </a:endParaRPr>
          </a:p>
        </p:txBody>
      </p:sp>
      <p:grpSp>
        <p:nvGrpSpPr>
          <p:cNvPr id="33" name="Google Shape;33;p1"/>
          <p:cNvGrpSpPr/>
          <p:nvPr/>
        </p:nvGrpSpPr>
        <p:grpSpPr>
          <a:xfrm>
            <a:off x="19971712" y="19861053"/>
            <a:ext cx="13023601" cy="12910685"/>
            <a:chOff x="0" y="0"/>
            <a:chExt cx="13023599" cy="12910684"/>
          </a:xfrm>
        </p:grpSpPr>
        <p:sp>
          <p:nvSpPr>
            <p:cNvPr id="34" name="Google Shape;34;p1"/>
            <p:cNvSpPr/>
            <p:nvPr/>
          </p:nvSpPr>
          <p:spPr>
            <a:xfrm>
              <a:off x="0" y="453483"/>
              <a:ext cx="13023599" cy="12457201"/>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1" lang="en-US" sz="7000">
                  <a:latin typeface="Georgia"/>
                  <a:ea typeface="Georgia"/>
                  <a:cs typeface="Georgia"/>
                  <a:sym typeface="Georgia"/>
                </a:rPr>
                <a:t>PPO Results</a:t>
              </a:r>
              <a:endParaRPr b="1" sz="7000">
                <a:latin typeface="Georgia"/>
                <a:ea typeface="Georgia"/>
                <a:cs typeface="Georgia"/>
                <a:sym typeface="Georgia"/>
              </a:endParaRPr>
            </a:p>
            <a:p>
              <a:pPr indent="0" lvl="0" marL="0" rtl="0" algn="ctr">
                <a:spcBef>
                  <a:spcPts val="0"/>
                </a:spcBef>
                <a:spcAft>
                  <a:spcPts val="0"/>
                </a:spcAft>
                <a:buClr>
                  <a:schemeClr val="dk1"/>
                </a:buClr>
                <a:buSzPts val="5900"/>
                <a:buFont typeface="Georgia"/>
                <a:buNone/>
              </a:pPr>
              <a:r>
                <a:rPr b="1" lang="en-US" sz="6000">
                  <a:solidFill>
                    <a:schemeClr val="dk1"/>
                  </a:solidFill>
                  <a:latin typeface="Times New Roman"/>
                  <a:ea typeface="Times New Roman"/>
                  <a:cs typeface="Times New Roman"/>
                  <a:sym typeface="Times New Roman"/>
                </a:rPr>
                <a:t>Avg. Testing Reward : 217.38</a:t>
              </a:r>
              <a:endParaRPr sz="6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800"/>
                <a:buFont typeface="Arial"/>
                <a:buNone/>
              </a:pPr>
              <a:r>
                <a:t/>
              </a:r>
              <a:endParaRPr b="1" sz="7000">
                <a:latin typeface="Georgia"/>
                <a:ea typeface="Georgia"/>
                <a:cs typeface="Georgia"/>
                <a:sym typeface="Georgia"/>
              </a:endParaRPr>
            </a:p>
          </p:txBody>
        </p:sp>
        <p:sp>
          <p:nvSpPr>
            <p:cNvPr id="35" name="Google Shape;35;p1"/>
            <p:cNvSpPr/>
            <p:nvPr/>
          </p:nvSpPr>
          <p:spPr>
            <a:xfrm>
              <a:off x="672872" y="0"/>
              <a:ext cx="11677855" cy="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60000" lIns="60000" spcFirstLastPara="1" rIns="60000" wrap="square" tIns="60000">
              <a:sp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rgbClr val="000000"/>
                  </a:solidFill>
                  <a:latin typeface="Arial"/>
                  <a:ea typeface="Arial"/>
                  <a:cs typeface="Arial"/>
                  <a:sym typeface="Arial"/>
                </a:rPr>
                <a:t>.</a:t>
              </a:r>
              <a:endParaRPr/>
            </a:p>
            <a:p>
              <a:pPr indent="0" lvl="0" marL="0" marR="0" rtl="0" algn="ctr">
                <a:lnSpc>
                  <a:spcPct val="100000"/>
                </a:lnSpc>
                <a:spcBef>
                  <a:spcPts val="0"/>
                </a:spcBef>
                <a:spcAft>
                  <a:spcPts val="0"/>
                </a:spcAft>
                <a:buClr>
                  <a:srgbClr val="000000"/>
                </a:buClr>
                <a:buSzPts val="6000"/>
                <a:buFont typeface="Georgia"/>
                <a:buNone/>
              </a:pPr>
              <a:r>
                <a:rPr b="1" i="0" lang="en-US" sz="6000" u="none" cap="none" strike="noStrike">
                  <a:solidFill>
                    <a:srgbClr val="000000"/>
                  </a:solidFill>
                  <a:latin typeface="Georgia"/>
                  <a:ea typeface="Georgia"/>
                  <a:cs typeface="Georgia"/>
                  <a:sym typeface="Georgia"/>
                </a:rPr>
                <a:t>PPO Results</a:t>
              </a:r>
              <a:endParaRPr b="0" i="0" sz="3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800"/>
                <a:buFont typeface="Georgia"/>
                <a:buNone/>
              </a:pPr>
              <a:r>
                <a:t/>
              </a:r>
              <a:endParaRPr b="0" i="0" sz="3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Georgia"/>
                <a:buNone/>
              </a:pPr>
              <a:r>
                <a:rPr b="1" i="0" lang="en-US" sz="6000" u="none" cap="none" strike="noStrike">
                  <a:solidFill>
                    <a:srgbClr val="000000"/>
                  </a:solidFill>
                  <a:latin typeface="Georgia"/>
                  <a:ea typeface="Georgia"/>
                  <a:cs typeface="Georgia"/>
                  <a:sym typeface="Georgia"/>
                </a:rPr>
                <a:t>Avg. Testing Reward : 217.38</a:t>
              </a:r>
              <a:endParaRPr/>
            </a:p>
          </p:txBody>
        </p:sp>
      </p:grpSp>
      <p:pic>
        <p:nvPicPr>
          <p:cNvPr descr="999.jpg" id="36" name="Google Shape;36;p1"/>
          <p:cNvPicPr preferRelativeResize="0"/>
          <p:nvPr/>
        </p:nvPicPr>
        <p:blipFill rotWithShape="1">
          <a:blip r:embed="rId4">
            <a:alphaModFix/>
          </a:blip>
          <a:srcRect b="0" l="0" r="0" t="0"/>
          <a:stretch/>
        </p:blipFill>
        <p:spPr>
          <a:xfrm>
            <a:off x="2545013" y="20142501"/>
            <a:ext cx="7350574" cy="4609675"/>
          </a:xfrm>
          <a:prstGeom prst="rect">
            <a:avLst/>
          </a:prstGeom>
          <a:noFill/>
          <a:ln>
            <a:noFill/>
          </a:ln>
        </p:spPr>
      </p:pic>
      <p:pic>
        <p:nvPicPr>
          <p:cNvPr descr="Picture1.png" id="37" name="Google Shape;37;p1"/>
          <p:cNvPicPr preferRelativeResize="0"/>
          <p:nvPr/>
        </p:nvPicPr>
        <p:blipFill rotWithShape="1">
          <a:blip r:embed="rId5">
            <a:alphaModFix/>
          </a:blip>
          <a:srcRect b="0" l="0" r="0" t="0"/>
          <a:stretch/>
        </p:blipFill>
        <p:spPr>
          <a:xfrm>
            <a:off x="22051074" y="8806575"/>
            <a:ext cx="8327950" cy="6286311"/>
          </a:xfrm>
          <a:prstGeom prst="rect">
            <a:avLst/>
          </a:prstGeom>
          <a:noFill/>
          <a:ln>
            <a:noFill/>
          </a:ln>
        </p:spPr>
      </p:pic>
      <p:pic>
        <p:nvPicPr>
          <p:cNvPr descr="Reward_training.png" id="38" name="Google Shape;38;p1"/>
          <p:cNvPicPr preferRelativeResize="0"/>
          <p:nvPr/>
        </p:nvPicPr>
        <p:blipFill rotWithShape="1">
          <a:blip r:embed="rId6">
            <a:alphaModFix/>
          </a:blip>
          <a:srcRect b="0" l="0" r="0" t="0"/>
          <a:stretch/>
        </p:blipFill>
        <p:spPr>
          <a:xfrm>
            <a:off x="22454925" y="23146675"/>
            <a:ext cx="8057174" cy="5437275"/>
          </a:xfrm>
          <a:prstGeom prst="rect">
            <a:avLst/>
          </a:prstGeom>
          <a:noFill/>
          <a:ln>
            <a:noFill/>
          </a:ln>
        </p:spPr>
      </p:pic>
      <p:pic>
        <p:nvPicPr>
          <p:cNvPr id="39" name="Google Shape;39;p1"/>
          <p:cNvPicPr preferRelativeResize="0"/>
          <p:nvPr/>
        </p:nvPicPr>
        <p:blipFill>
          <a:blip r:embed="rId7">
            <a:alphaModFix/>
          </a:blip>
          <a:stretch>
            <a:fillRect/>
          </a:stretch>
        </p:blipFill>
        <p:spPr>
          <a:xfrm>
            <a:off x="542475" y="27084525"/>
            <a:ext cx="8755216" cy="3608125"/>
          </a:xfrm>
          <a:prstGeom prst="rect">
            <a:avLst/>
          </a:prstGeom>
          <a:noFill/>
          <a:ln>
            <a:noFill/>
          </a:ln>
        </p:spPr>
      </p:pic>
      <p:pic>
        <p:nvPicPr>
          <p:cNvPr id="40" name="Google Shape;40;p1"/>
          <p:cNvPicPr preferRelativeResize="0"/>
          <p:nvPr/>
        </p:nvPicPr>
        <p:blipFill>
          <a:blip r:embed="rId8">
            <a:alphaModFix/>
          </a:blip>
          <a:stretch>
            <a:fillRect/>
          </a:stretch>
        </p:blipFill>
        <p:spPr>
          <a:xfrm>
            <a:off x="9860124" y="27950525"/>
            <a:ext cx="9549151" cy="3251100"/>
          </a:xfrm>
          <a:prstGeom prst="rect">
            <a:avLst/>
          </a:prstGeom>
          <a:noFill/>
          <a:ln>
            <a:noFill/>
          </a:ln>
        </p:spPr>
      </p:pic>
      <p:pic>
        <p:nvPicPr>
          <p:cNvPr id="41" name="Google Shape;41;p1"/>
          <p:cNvPicPr preferRelativeResize="0"/>
          <p:nvPr/>
        </p:nvPicPr>
        <p:blipFill>
          <a:blip r:embed="rId9">
            <a:alphaModFix/>
          </a:blip>
          <a:stretch>
            <a:fillRect/>
          </a:stretch>
        </p:blipFill>
        <p:spPr>
          <a:xfrm>
            <a:off x="20476050" y="15372925"/>
            <a:ext cx="5715000" cy="3810000"/>
          </a:xfrm>
          <a:prstGeom prst="rect">
            <a:avLst/>
          </a:prstGeom>
          <a:noFill/>
          <a:ln>
            <a:noFill/>
          </a:ln>
        </p:spPr>
      </p:pic>
      <p:pic>
        <p:nvPicPr>
          <p:cNvPr id="42" name="Google Shape;42;p1"/>
          <p:cNvPicPr preferRelativeResize="0"/>
          <p:nvPr/>
        </p:nvPicPr>
        <p:blipFill>
          <a:blip r:embed="rId10">
            <a:alphaModFix/>
          </a:blip>
          <a:stretch>
            <a:fillRect/>
          </a:stretch>
        </p:blipFill>
        <p:spPr>
          <a:xfrm>
            <a:off x="26808688" y="15372925"/>
            <a:ext cx="5715000" cy="3810000"/>
          </a:xfrm>
          <a:prstGeom prst="rect">
            <a:avLst/>
          </a:prstGeom>
          <a:noFill/>
          <a:ln>
            <a:noFill/>
          </a:ln>
        </p:spPr>
      </p:pic>
      <p:sp>
        <p:nvSpPr>
          <p:cNvPr id="43" name="Google Shape;43;p1"/>
          <p:cNvSpPr txBox="1"/>
          <p:nvPr/>
        </p:nvSpPr>
        <p:spPr>
          <a:xfrm>
            <a:off x="2966075" y="30655225"/>
            <a:ext cx="30000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500">
                <a:solidFill>
                  <a:schemeClr val="dk1"/>
                </a:solidFill>
                <a:latin typeface="Times New Roman"/>
                <a:ea typeface="Times New Roman"/>
                <a:cs typeface="Times New Roman"/>
                <a:sym typeface="Times New Roman"/>
              </a:rPr>
              <a:t>DQN</a:t>
            </a:r>
            <a:endParaRPr/>
          </a:p>
        </p:txBody>
      </p:sp>
      <p:sp>
        <p:nvSpPr>
          <p:cNvPr id="44" name="Google Shape;44;p1"/>
          <p:cNvSpPr txBox="1"/>
          <p:nvPr/>
        </p:nvSpPr>
        <p:spPr>
          <a:xfrm>
            <a:off x="13134688" y="31201625"/>
            <a:ext cx="3000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000">
                <a:solidFill>
                  <a:schemeClr val="dk1"/>
                </a:solidFill>
                <a:latin typeface="Georgia"/>
                <a:ea typeface="Georgia"/>
                <a:cs typeface="Georgia"/>
                <a:sym typeface="Georgia"/>
              </a:rPr>
              <a:t>PPO </a:t>
            </a:r>
            <a:endParaRPr b="1" sz="7000">
              <a:solidFill>
                <a:schemeClr val="dk1"/>
              </a:solidFill>
              <a:latin typeface="Georgia"/>
              <a:ea typeface="Georgia"/>
              <a:cs typeface="Georgia"/>
              <a:sym typeface="Georgia"/>
            </a:endParaRPr>
          </a:p>
        </p:txBody>
      </p:sp>
      <p:pic>
        <p:nvPicPr>
          <p:cNvPr id="45" name="Google Shape;45;p1"/>
          <p:cNvPicPr preferRelativeResize="0"/>
          <p:nvPr/>
        </p:nvPicPr>
        <p:blipFill>
          <a:blip r:embed="rId11">
            <a:alphaModFix/>
          </a:blip>
          <a:stretch>
            <a:fillRect/>
          </a:stretch>
        </p:blipFill>
        <p:spPr>
          <a:xfrm>
            <a:off x="20778850" y="29017650"/>
            <a:ext cx="5412188" cy="3608125"/>
          </a:xfrm>
          <a:prstGeom prst="rect">
            <a:avLst/>
          </a:prstGeom>
          <a:noFill/>
          <a:ln cap="flat" cmpd="sng" w="9525">
            <a:solidFill>
              <a:srgbClr val="000000"/>
            </a:solidFill>
            <a:prstDash val="solid"/>
            <a:round/>
            <a:headEnd len="sm" w="sm" type="none"/>
            <a:tailEnd len="sm" w="sm" type="none"/>
          </a:ln>
        </p:spPr>
      </p:pic>
      <p:pic>
        <p:nvPicPr>
          <p:cNvPr id="46" name="Google Shape;46;p1"/>
          <p:cNvPicPr preferRelativeResize="0"/>
          <p:nvPr/>
        </p:nvPicPr>
        <p:blipFill>
          <a:blip r:embed="rId12">
            <a:alphaModFix/>
          </a:blip>
          <a:stretch>
            <a:fillRect/>
          </a:stretch>
        </p:blipFill>
        <p:spPr>
          <a:xfrm>
            <a:off x="26764175" y="28916713"/>
            <a:ext cx="5715000" cy="3810000"/>
          </a:xfrm>
          <a:prstGeom prst="rect">
            <a:avLst/>
          </a:prstGeom>
          <a:noFill/>
          <a:ln cap="flat" cmpd="sng" w="9525">
            <a:solidFill>
              <a:srgbClr val="000000"/>
            </a:solidFill>
            <a:prstDash val="solid"/>
            <a:round/>
            <a:headEnd len="sm" w="sm" type="none"/>
            <a:tailEnd len="sm" w="sm" type="none"/>
          </a:ln>
        </p:spPr>
      </p:pic>
      <p:pic>
        <p:nvPicPr>
          <p:cNvPr id="47" name="Google Shape;47;p1"/>
          <p:cNvPicPr preferRelativeResize="0"/>
          <p:nvPr/>
        </p:nvPicPr>
        <p:blipFill>
          <a:blip r:embed="rId13">
            <a:alphaModFix/>
          </a:blip>
          <a:stretch>
            <a:fillRect/>
          </a:stretch>
        </p:blipFill>
        <p:spPr>
          <a:xfrm>
            <a:off x="9419761" y="26540100"/>
            <a:ext cx="10429875" cy="1228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wpi_ppt">
  <a:themeElements>
    <a:clrScheme name="wpi_pp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_ppt">
  <a:themeElements>
    <a:clrScheme name="wpi_pp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