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5143500" type="screen16x9"/>
  <p:notesSz cx="6858000" cy="9144000"/>
  <p:embeddedFontLst>
    <p:embeddedFont>
      <p:font typeface="Roboto" panose="02000000000000000000" pitchFamily="2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3b07d1c48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3b07d1c48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3b07d1c48a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3b07d1c48a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3b07d1c48a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3b07d1c48a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3b07d1c48a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3b07d1c48a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3b07d1c48a_1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3b07d1c48a_1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3b07d1c48a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3b07d1c48a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3b07d1c48a_1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3b07d1c48a_1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3b07d1c48a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23b07d1c48a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3b07d1c48a_1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23b07d1c48a_1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3b07d1c48a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23b07d1c48a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3b07d1c48a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3b07d1c48a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3b07d1c48a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23b07d1c48a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3b07d1c48a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23b07d1c48a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3b07d1c48a_2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23b07d1c48a_2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3a47ef5317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3a47ef5317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3a47ef5317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3a47ef5317_0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3a4e0634f5_2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3a4e0634f5_2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3a4e0634f5_2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3a4e0634f5_2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3a4e0634f5_2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3a4e0634f5_2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3a47ef5317_2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3a47ef5317_2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3a47ef5317_2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3a47ef5317_2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3"/>
          <p:cNvPicPr preferRelativeResize="0"/>
          <p:nvPr/>
        </p:nvPicPr>
        <p:blipFill rotWithShape="1">
          <a:blip r:embed="rId3">
            <a:alphaModFix/>
          </a:blip>
          <a:srcRect t="-10314" r="-10314"/>
          <a:stretch/>
        </p:blipFill>
        <p:spPr>
          <a:xfrm>
            <a:off x="3695050" y="3186575"/>
            <a:ext cx="1753898" cy="1798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1950" y="158400"/>
            <a:ext cx="8514249" cy="111150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3"/>
          <p:cNvSpPr txBox="1"/>
          <p:nvPr/>
        </p:nvSpPr>
        <p:spPr>
          <a:xfrm>
            <a:off x="321950" y="2052350"/>
            <a:ext cx="6950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" name="Google Shape;88;p13"/>
          <p:cNvSpPr txBox="1"/>
          <p:nvPr/>
        </p:nvSpPr>
        <p:spPr>
          <a:xfrm>
            <a:off x="321950" y="1888050"/>
            <a:ext cx="3640200" cy="14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800" b="1">
                <a:latin typeface="Roboto"/>
                <a:ea typeface="Roboto"/>
                <a:cs typeface="Roboto"/>
                <a:sym typeface="Roboto"/>
              </a:rPr>
              <a:t>  Mr. Piyush Pransukhka</a:t>
            </a:r>
            <a:endParaRPr sz="1800" b="1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Mathematics and Computing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Indian Institute of Technology (BHU)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Varanasi - 221 005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" name="Google Shape;89;p13"/>
          <p:cNvSpPr txBox="1"/>
          <p:nvPr/>
        </p:nvSpPr>
        <p:spPr>
          <a:xfrm>
            <a:off x="5267375" y="1888050"/>
            <a:ext cx="3568800" cy="14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800" b="1">
                <a:latin typeface="Roboto"/>
                <a:ea typeface="Roboto"/>
                <a:cs typeface="Roboto"/>
                <a:sym typeface="Roboto"/>
              </a:rPr>
              <a:t>  Mr. Shrey Gupta </a:t>
            </a:r>
            <a:endParaRPr sz="1800" b="1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Mathematics and Computing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Indian Institute of Technology (BHU)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Varanasi - 221 005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2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7643700" cy="26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Tokenization is a way of separating a piece of text into smaller units called tokens. Here, tokens can be either words, characters, or subwords.</a:t>
            </a:r>
            <a:endParaRPr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9292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Given a sentence or paragraph, space tokenizer tokenizes into words by splitting the input whenever a white space in encountered.</a:t>
            </a:r>
            <a:endParaRPr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 tokenizer in Tensorflow tokenizes the sentence as well as assign a unique number to each token. </a:t>
            </a:r>
            <a:endParaRPr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An example of a sentence being tokenized and padded with zeros is:</a:t>
            </a:r>
            <a:endParaRPr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3" name="Google Shape;15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050" y="152400"/>
            <a:ext cx="8187897" cy="925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1850" y="3549200"/>
            <a:ext cx="8613401" cy="183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3"/>
          <p:cNvSpPr txBox="1">
            <a:spLocks noGrp="1"/>
          </p:cNvSpPr>
          <p:nvPr>
            <p:ph type="body" idx="1"/>
          </p:nvPr>
        </p:nvSpPr>
        <p:spPr>
          <a:xfrm>
            <a:off x="311700" y="1072425"/>
            <a:ext cx="8520600" cy="134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Word embedding is a representation of a word. The embedding is used in text analysis. Typically, the representation is a real-valued vector that encodes the meaning of the word in such a way that words that are closer in the vector space are expected to be similar in meaning.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0" name="Google Shape;16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875" y="133450"/>
            <a:ext cx="8769849" cy="938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9875" y="2571750"/>
            <a:ext cx="6111291" cy="206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16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17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0600"/>
            <a:ext cx="8839200" cy="9986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1500" y="1032375"/>
            <a:ext cx="6202374" cy="352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Google Shape;17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575" y="1499125"/>
            <a:ext cx="4528850" cy="3373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55550"/>
            <a:ext cx="8839201" cy="138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16275" y="1698775"/>
            <a:ext cx="3762375" cy="140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8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4425" y="2982950"/>
            <a:ext cx="6554325" cy="141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4413" y="152400"/>
            <a:ext cx="7735166" cy="87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4425" y="1328375"/>
            <a:ext cx="5612550" cy="135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Google Shape;19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62550"/>
            <a:ext cx="8839201" cy="1854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369075"/>
            <a:ext cx="8839201" cy="185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Google Shape;19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54350" y="0"/>
            <a:ext cx="4689651" cy="518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96450" y="19963"/>
            <a:ext cx="1607275" cy="5143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54349" y="2024415"/>
            <a:ext cx="4689650" cy="10946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Google Shape;20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5019" y="1667719"/>
            <a:ext cx="4061375" cy="320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56250" y="1667719"/>
            <a:ext cx="3997943" cy="320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4038" y="1014125"/>
            <a:ext cx="7875925" cy="47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11475" y="-92450"/>
            <a:ext cx="8340225" cy="118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Google Shape;21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825" y="1001800"/>
            <a:ext cx="8239125" cy="792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23625" y="2414900"/>
            <a:ext cx="4045325" cy="865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9825" y="1839375"/>
            <a:ext cx="3732849" cy="3020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03600" y="0"/>
            <a:ext cx="8433825" cy="100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>
            <a:spLocks noGrp="1"/>
          </p:cNvSpPr>
          <p:nvPr>
            <p:ph type="body" idx="1"/>
          </p:nvPr>
        </p:nvSpPr>
        <p:spPr>
          <a:xfrm>
            <a:off x="311700" y="1099500"/>
            <a:ext cx="8832300" cy="38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Introduction and Motivation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Binary Classification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Sequential Models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Recurrent Neural Network (RNN)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Gated Recurrent Unit (GRU)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Long Short Term Memory (LSTM)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Tokenizer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Word Embeddings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Exploratory Data Analysis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Creating Training Data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Creating the Model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Results on Training Data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Results on Testing Data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Conclusion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Improvements and Future scope</a:t>
            </a:r>
            <a:endParaRPr sz="1500"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400"/>
          </a:p>
        </p:txBody>
      </p:sp>
      <p:pic>
        <p:nvPicPr>
          <p:cNvPr id="95" name="Google Shape;9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625" y="56025"/>
            <a:ext cx="8439751" cy="111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2"/>
          <p:cNvSpPr txBox="1">
            <a:spLocks noGrp="1"/>
          </p:cNvSpPr>
          <p:nvPr>
            <p:ph type="body" idx="1"/>
          </p:nvPr>
        </p:nvSpPr>
        <p:spPr>
          <a:xfrm>
            <a:off x="311700" y="1362250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studied the concepts of regression and binary classification. Then we studied some concepts of Natural Language Processing including RNNs, GRUs and LSTMs, word embeddings.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trained a sequential model using Tensorflow on the training data and achieved a high accuracy of around 95%.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 the test data also, we were able to get a good accuracy of around 78% which is much higher than benchmark accuracy.</a:t>
            </a:r>
            <a:endParaRPr/>
          </a:p>
        </p:txBody>
      </p:sp>
      <p:pic>
        <p:nvPicPr>
          <p:cNvPr id="221" name="Google Shape;22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175" y="52425"/>
            <a:ext cx="8592650" cy="125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3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can use different tokenizers and some pre-trained tokenizers which can definitely improve the results.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can clearly see that the model is undergoing overfitting, so we can use some techniques like early stopping, remove some layers, some regularization methods etc. to remove overfitting.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can use pretrained word embeddings like GLove, Word2Vec, etc.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Some state of the art models like BERT transformer can be used.</a:t>
            </a:r>
            <a:endParaRPr/>
          </a:p>
        </p:txBody>
      </p:sp>
      <p:pic>
        <p:nvPicPr>
          <p:cNvPr id="227" name="Google Shape;22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800" y="99200"/>
            <a:ext cx="8662501" cy="11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" name="Google Shape;232;p34"/>
          <p:cNvPicPr preferRelativeResize="0"/>
          <p:nvPr/>
        </p:nvPicPr>
        <p:blipFill rotWithShape="1">
          <a:blip r:embed="rId3">
            <a:alphaModFix/>
          </a:blip>
          <a:srcRect b="7433"/>
          <a:stretch/>
        </p:blipFill>
        <p:spPr>
          <a:xfrm>
            <a:off x="1819275" y="899325"/>
            <a:ext cx="5505450" cy="246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>
            <a:spLocks noGrp="1"/>
          </p:cNvSpPr>
          <p:nvPr>
            <p:ph type="body" idx="1"/>
          </p:nvPr>
        </p:nvSpPr>
        <p:spPr>
          <a:xfrm>
            <a:off x="311700" y="98972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766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560"/>
              <a:buChar char="●"/>
            </a:pPr>
            <a:r>
              <a:rPr lang="en" sz="1560" dirty="0"/>
              <a:t>Sentiment analysis is an approach to natural language processing (NLP) that identifies the emotional tone behind a body of text.</a:t>
            </a:r>
            <a:br>
              <a:rPr lang="en" sz="1560" dirty="0"/>
            </a:br>
            <a:endParaRPr sz="1560" dirty="0"/>
          </a:p>
          <a:p>
            <a:pPr marL="457200" lvl="0" indent="-32766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560"/>
              <a:buChar char="●"/>
            </a:pPr>
            <a:r>
              <a:rPr lang="en" sz="1629" dirty="0">
                <a:solidFill>
                  <a:srgbClr val="3C4043"/>
                </a:solidFill>
              </a:rPr>
              <a:t>Twitter has become an important communication channel in times of emergency. The ubiquitousness of smartphones enables people to announce an emergency they’re observing in real-time. But, it’s not always clear whether a person’s words are actually announcing a disaster.</a:t>
            </a:r>
            <a:br>
              <a:rPr lang="en" sz="1629" dirty="0">
                <a:solidFill>
                  <a:srgbClr val="3C4043"/>
                </a:solidFill>
              </a:rPr>
            </a:br>
            <a:endParaRPr sz="1629" dirty="0">
              <a:solidFill>
                <a:srgbClr val="3C4043"/>
              </a:solidFill>
            </a:endParaRPr>
          </a:p>
          <a:p>
            <a:pPr marL="457200" lvl="0" indent="-313055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1330"/>
              <a:buChar char="●"/>
            </a:pPr>
            <a:r>
              <a:rPr lang="en" sz="1629" dirty="0">
                <a:solidFill>
                  <a:srgbClr val="3C4043"/>
                </a:solidFill>
              </a:rPr>
              <a:t>We will build a ML model to </a:t>
            </a:r>
            <a:r>
              <a:rPr lang="en" sz="1560" dirty="0">
                <a:solidFill>
                  <a:srgbClr val="3C4043"/>
                </a:solidFill>
                <a:highlight>
                  <a:srgbClr val="FFFFFF"/>
                </a:highlight>
              </a:rPr>
              <a:t>predicts which Tweets are about real disasters and which one’s aren’t. It can be easily seen that this is a Binary Classification task along with some concepts of NLP (Natural Language Processing).</a:t>
            </a:r>
            <a:endParaRPr sz="1560" dirty="0">
              <a:solidFill>
                <a:srgbClr val="3C4043"/>
              </a:solidFill>
            </a:endParaRPr>
          </a:p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770"/>
              <a:buNone/>
            </a:pPr>
            <a:endParaRPr sz="1260" dirty="0"/>
          </a:p>
        </p:txBody>
      </p:sp>
      <p:pic>
        <p:nvPicPr>
          <p:cNvPr id="101" name="Google Shape;10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2" cy="8373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Binary classification is the task of classifying the elements of a set into two groups on the basis of a classification rule. Logistic Regression is used for binary classification.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107" name="Google Shape;10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975" y="149050"/>
            <a:ext cx="8672051" cy="82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4500" y="2571750"/>
            <a:ext cx="2356925" cy="208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53600" y="2349013"/>
            <a:ext cx="5524500" cy="63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542625" y="2987206"/>
            <a:ext cx="6502124" cy="7452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Sequential models are the machine learning models that input or output sequences of data. Sequential data includes text streams, audio clips, video clips, time-series data and etc.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We can implement such sequential models using :- 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RNNs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GRUs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LSTMs</a:t>
            </a:r>
            <a:endParaRPr/>
          </a:p>
        </p:txBody>
      </p:sp>
      <p:pic>
        <p:nvPicPr>
          <p:cNvPr id="116" name="Google Shape;11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475" y="235725"/>
            <a:ext cx="8821049" cy="83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98862" y="2512975"/>
            <a:ext cx="3501324" cy="2210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RNNs are governed by a recurrence relation applied at every time step for a given sequence.</a:t>
            </a:r>
            <a:endParaRPr/>
          </a:p>
        </p:txBody>
      </p:sp>
      <p:pic>
        <p:nvPicPr>
          <p:cNvPr id="123" name="Google Shape;12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2" cy="8373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6925" y="2102900"/>
            <a:ext cx="6459300" cy="205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5650"/>
            <a:ext cx="8839202" cy="8373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119325"/>
            <a:ext cx="3744875" cy="241405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0"/>
          <p:cNvSpPr txBox="1"/>
          <p:nvPr/>
        </p:nvSpPr>
        <p:spPr>
          <a:xfrm>
            <a:off x="210175" y="989725"/>
            <a:ext cx="8718600" cy="12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 gated neural network </a:t>
            </a:r>
            <a:r>
              <a:rPr lang="en" sz="1700" dirty="0">
                <a:solidFill>
                  <a:srgbClr val="040C28"/>
                </a:solidFill>
                <a:latin typeface="Roboto"/>
                <a:ea typeface="Roboto"/>
                <a:cs typeface="Roboto"/>
                <a:sym typeface="Roboto"/>
              </a:rPr>
              <a:t>uses processes known called update gate and reset gate</a:t>
            </a:r>
            <a:r>
              <a:rPr lang="en" sz="1700" dirty="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 This allows the neural network to carry information forward across multiple units by storing values in memory. When a critical point is reached, the stored values are used to update the current state.</a:t>
            </a:r>
            <a:endParaRPr sz="1700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7" name="Google Shape;137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97275" y="2119325"/>
            <a:ext cx="3506176" cy="904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897275" y="3024199"/>
            <a:ext cx="3506175" cy="76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LSTM is a variety of recurrent neural networks (RNNs) that are capable of learning long-term dependencies, especially in sequence prediction problems. It uses three gates - input gate, output gate and forget gate.</a:t>
            </a:r>
            <a:endParaRPr dirty="0"/>
          </a:p>
        </p:txBody>
      </p:sp>
      <p:pic>
        <p:nvPicPr>
          <p:cNvPr id="144" name="Google Shape;14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450" y="196600"/>
            <a:ext cx="8833674" cy="83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11975" y="2417688"/>
            <a:ext cx="2438525" cy="108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50500" y="2440100"/>
            <a:ext cx="2438525" cy="1037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79450" y="2319799"/>
            <a:ext cx="3829201" cy="212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665</Words>
  <Application>Microsoft Office PowerPoint</Application>
  <PresentationFormat>On-screen Show (16:9)</PresentationFormat>
  <Paragraphs>49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Arial</vt:lpstr>
      <vt:lpstr>Roboto</vt:lpstr>
      <vt:lpstr>Geometric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Shrey Gupta</cp:lastModifiedBy>
  <cp:revision>1</cp:revision>
  <dcterms:modified xsi:type="dcterms:W3CDTF">2023-04-29T12:32:21Z</dcterms:modified>
</cp:coreProperties>
</file>