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Canva Sans Bold" charset="1" panose="020B0803030501040103"/>
      <p:regular r:id="rId34"/>
    </p:embeddedFont>
    <p:embeddedFont>
      <p:font typeface="Canva Sans" charset="1" panose="020B0503030501040103"/>
      <p:regular r:id="rId35"/>
    </p:embeddedFont>
    <p:embeddedFont>
      <p:font typeface="Arimo Bold" charset="1" panose="020B0704020202020204"/>
      <p:regular r:id="rId36"/>
    </p:embeddedFont>
    <p:embeddedFont>
      <p:font typeface="Alice Bold" charset="1" panose="000005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jpeg" Type="http://schemas.openxmlformats.org/officeDocument/2006/relationships/image"/><Relationship Id="rId4" Target="../media/image26.jpe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9.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1.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37.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8.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9.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0.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1.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2.jpeg" Type="http://schemas.openxmlformats.org/officeDocument/2006/relationships/image"/><Relationship Id="rId4" Target="../media/image43.jpe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4.jpe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11" Target="../media/image23.png" Type="http://schemas.openxmlformats.org/officeDocument/2006/relationships/image"/><Relationship Id="rId12" Target="../media/image24.svg" Type="http://schemas.openxmlformats.org/officeDocument/2006/relationships/image"/><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a:ln cap="sq">
            <a:noFill/>
            <a:prstDash val="solid"/>
            <a:miter/>
          </a:ln>
        </p:spPr>
      </p:sp>
      <p:sp>
        <p:nvSpPr>
          <p:cNvPr name="Freeform 3" id="3"/>
          <p:cNvSpPr/>
          <p:nvPr/>
        </p:nvSpPr>
        <p:spPr>
          <a:xfrm flipH="false" flipV="false" rot="0">
            <a:off x="12145919" y="5862524"/>
            <a:ext cx="4886292" cy="3184508"/>
          </a:xfrm>
          <a:custGeom>
            <a:avLst/>
            <a:gdLst/>
            <a:ahLst/>
            <a:cxnLst/>
            <a:rect r="r" b="b" t="t" l="l"/>
            <a:pathLst>
              <a:path h="3184508" w="4886292">
                <a:moveTo>
                  <a:pt x="0" y="0"/>
                </a:moveTo>
                <a:lnTo>
                  <a:pt x="4886293" y="0"/>
                </a:lnTo>
                <a:lnTo>
                  <a:pt x="4886293" y="3184509"/>
                </a:lnTo>
                <a:lnTo>
                  <a:pt x="0" y="3184509"/>
                </a:lnTo>
                <a:lnTo>
                  <a:pt x="0" y="0"/>
                </a:lnTo>
                <a:close/>
              </a:path>
            </a:pathLst>
          </a:custGeom>
          <a:blipFill>
            <a:blip r:embed="rId3"/>
            <a:stretch>
              <a:fillRect l="-42756" t="-43499" r="-45545" b="-37081"/>
            </a:stretch>
          </a:blipFill>
        </p:spPr>
      </p:sp>
      <p:sp>
        <p:nvSpPr>
          <p:cNvPr name="TextBox 4" id="4"/>
          <p:cNvSpPr txBox="true"/>
          <p:nvPr/>
        </p:nvSpPr>
        <p:spPr>
          <a:xfrm rot="0">
            <a:off x="2332851" y="627002"/>
            <a:ext cx="13622298" cy="1566544"/>
          </a:xfrm>
          <a:prstGeom prst="rect">
            <a:avLst/>
          </a:prstGeom>
        </p:spPr>
        <p:txBody>
          <a:bodyPr anchor="t" rtlCol="false" tIns="0" lIns="0" bIns="0" rIns="0">
            <a:spAutoFit/>
          </a:bodyPr>
          <a:lstStyle/>
          <a:p>
            <a:pPr algn="ctr">
              <a:lnSpc>
                <a:spcPts val="12880"/>
              </a:lnSpc>
            </a:pPr>
            <a:r>
              <a:rPr lang="en-US" sz="9200" b="true">
                <a:solidFill>
                  <a:srgbClr val="0E78C4"/>
                </a:solidFill>
                <a:latin typeface="Canva Sans Bold"/>
                <a:ea typeface="Canva Sans Bold"/>
                <a:cs typeface="Canva Sans Bold"/>
                <a:sym typeface="Canva Sans Bold"/>
              </a:rPr>
              <a:t>Infosys Springboard 5.0</a:t>
            </a:r>
          </a:p>
        </p:txBody>
      </p:sp>
      <p:sp>
        <p:nvSpPr>
          <p:cNvPr name="TextBox 5" id="5"/>
          <p:cNvSpPr txBox="true"/>
          <p:nvPr/>
        </p:nvSpPr>
        <p:spPr>
          <a:xfrm rot="0">
            <a:off x="1470331" y="3993771"/>
            <a:ext cx="9977794" cy="887095"/>
          </a:xfrm>
          <a:prstGeom prst="rect">
            <a:avLst/>
          </a:prstGeom>
        </p:spPr>
        <p:txBody>
          <a:bodyPr anchor="t" rtlCol="false" tIns="0" lIns="0" bIns="0" rIns="0">
            <a:spAutoFit/>
          </a:bodyPr>
          <a:lstStyle/>
          <a:p>
            <a:pPr algn="ctr">
              <a:lnSpc>
                <a:spcPts val="7279"/>
              </a:lnSpc>
            </a:pPr>
            <a:r>
              <a:rPr lang="en-US" b="true" sz="5199">
                <a:solidFill>
                  <a:srgbClr val="000000"/>
                </a:solidFill>
                <a:latin typeface="Canva Sans Bold"/>
                <a:ea typeface="Canva Sans Bold"/>
                <a:cs typeface="Canva Sans Bold"/>
                <a:sym typeface="Canva Sans Bold"/>
              </a:rPr>
              <a:t>EVENT MANAGEMENT SYSTEM</a:t>
            </a:r>
          </a:p>
        </p:txBody>
      </p:sp>
      <p:sp>
        <p:nvSpPr>
          <p:cNvPr name="TextBox 6" id="6"/>
          <p:cNvSpPr txBox="true"/>
          <p:nvPr/>
        </p:nvSpPr>
        <p:spPr>
          <a:xfrm rot="0">
            <a:off x="1470331" y="5076825"/>
            <a:ext cx="9544850" cy="1180465"/>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Effortlessly manage and book events with a user-friendly platform using Flask and Mysql</a:t>
            </a:r>
          </a:p>
        </p:txBody>
      </p:sp>
      <p:sp>
        <p:nvSpPr>
          <p:cNvPr name="TextBox 7" id="7"/>
          <p:cNvSpPr txBox="true"/>
          <p:nvPr/>
        </p:nvSpPr>
        <p:spPr>
          <a:xfrm rot="0">
            <a:off x="1470331" y="7751445"/>
            <a:ext cx="9544850" cy="5803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Mentor : A. Abhinaya</a:t>
            </a:r>
          </a:p>
        </p:txBody>
      </p:sp>
      <p:sp>
        <p:nvSpPr>
          <p:cNvPr name="TextBox 8" id="8"/>
          <p:cNvSpPr txBox="true"/>
          <p:nvPr/>
        </p:nvSpPr>
        <p:spPr>
          <a:xfrm rot="0">
            <a:off x="1470331" y="6714173"/>
            <a:ext cx="2731673" cy="5803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Team No: 1</a:t>
            </a:r>
          </a:p>
        </p:txBody>
      </p:sp>
      <p:sp>
        <p:nvSpPr>
          <p:cNvPr name="AutoShape 9" id="9"/>
          <p:cNvSpPr/>
          <p:nvPr/>
        </p:nvSpPr>
        <p:spPr>
          <a:xfrm>
            <a:off x="1260662" y="2507871"/>
            <a:ext cx="15766676" cy="0"/>
          </a:xfrm>
          <a:prstGeom prst="line">
            <a:avLst/>
          </a:prstGeom>
          <a:ln cap="flat" w="47625">
            <a:solidFill>
              <a:srgbClr val="004A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AutoShape 3" id="3"/>
          <p:cNvSpPr/>
          <p:nvPr/>
        </p:nvSpPr>
        <p:spPr>
          <a:xfrm flipV="true">
            <a:off x="1222547" y="1618935"/>
            <a:ext cx="9387683" cy="0"/>
          </a:xfrm>
          <a:prstGeom prst="line">
            <a:avLst/>
          </a:prstGeom>
          <a:ln cap="flat" w="47625">
            <a:solidFill>
              <a:srgbClr val="004AAD"/>
            </a:solidFill>
            <a:prstDash val="solid"/>
            <a:headEnd type="none" len="sm" w="sm"/>
            <a:tailEnd type="none" len="sm" w="sm"/>
          </a:ln>
        </p:spPr>
      </p:sp>
      <p:sp>
        <p:nvSpPr>
          <p:cNvPr name="Freeform 4" id="4"/>
          <p:cNvSpPr/>
          <p:nvPr/>
        </p:nvSpPr>
        <p:spPr>
          <a:xfrm flipH="false" flipV="false" rot="0">
            <a:off x="587005" y="4474340"/>
            <a:ext cx="10587010" cy="5118008"/>
          </a:xfrm>
          <a:custGeom>
            <a:avLst/>
            <a:gdLst/>
            <a:ahLst/>
            <a:cxnLst/>
            <a:rect r="r" b="b" t="t" l="l"/>
            <a:pathLst>
              <a:path h="5118008" w="10587010">
                <a:moveTo>
                  <a:pt x="0" y="0"/>
                </a:moveTo>
                <a:lnTo>
                  <a:pt x="10587010" y="0"/>
                </a:lnTo>
                <a:lnTo>
                  <a:pt x="10587010" y="5118008"/>
                </a:lnTo>
                <a:lnTo>
                  <a:pt x="0" y="5118008"/>
                </a:lnTo>
                <a:lnTo>
                  <a:pt x="0" y="0"/>
                </a:lnTo>
                <a:close/>
              </a:path>
            </a:pathLst>
          </a:custGeom>
          <a:blipFill>
            <a:blip r:embed="rId3"/>
            <a:stretch>
              <a:fillRect l="-26866" t="-18874" r="-32949" b="-28312"/>
            </a:stretch>
          </a:blipFill>
          <a:ln w="9525" cap="sq">
            <a:solidFill>
              <a:srgbClr val="000000"/>
            </a:solidFill>
            <a:prstDash val="solid"/>
            <a:miter/>
          </a:ln>
        </p:spPr>
      </p:sp>
      <p:sp>
        <p:nvSpPr>
          <p:cNvPr name="Freeform 5" id="5"/>
          <p:cNvSpPr/>
          <p:nvPr/>
        </p:nvSpPr>
        <p:spPr>
          <a:xfrm flipH="false" flipV="false" rot="0">
            <a:off x="11705996" y="694652"/>
            <a:ext cx="5931819" cy="8897697"/>
          </a:xfrm>
          <a:custGeom>
            <a:avLst/>
            <a:gdLst/>
            <a:ahLst/>
            <a:cxnLst/>
            <a:rect r="r" b="b" t="t" l="l"/>
            <a:pathLst>
              <a:path h="8897697" w="5931819">
                <a:moveTo>
                  <a:pt x="0" y="0"/>
                </a:moveTo>
                <a:lnTo>
                  <a:pt x="5931819" y="0"/>
                </a:lnTo>
                <a:lnTo>
                  <a:pt x="5931819" y="8897696"/>
                </a:lnTo>
                <a:lnTo>
                  <a:pt x="0" y="8897696"/>
                </a:lnTo>
                <a:lnTo>
                  <a:pt x="0" y="0"/>
                </a:lnTo>
                <a:close/>
              </a:path>
            </a:pathLst>
          </a:custGeom>
          <a:blipFill>
            <a:blip r:embed="rId4"/>
            <a:stretch>
              <a:fillRect l="-42427" t="-7448" r="-50468" b="0"/>
            </a:stretch>
          </a:blipFill>
          <a:ln w="9525" cap="sq">
            <a:solidFill>
              <a:srgbClr val="000000"/>
            </a:solidFill>
            <a:prstDash val="solid"/>
            <a:miter/>
          </a:ln>
        </p:spPr>
      </p:sp>
      <p:sp>
        <p:nvSpPr>
          <p:cNvPr name="Freeform 6" id="6"/>
          <p:cNvSpPr/>
          <p:nvPr/>
        </p:nvSpPr>
        <p:spPr>
          <a:xfrm flipH="false" flipV="false" rot="0">
            <a:off x="1222547" y="2713926"/>
            <a:ext cx="4398440" cy="1061725"/>
          </a:xfrm>
          <a:custGeom>
            <a:avLst/>
            <a:gdLst/>
            <a:ahLst/>
            <a:cxnLst/>
            <a:rect r="r" b="b" t="t" l="l"/>
            <a:pathLst>
              <a:path h="1061725" w="4398440">
                <a:moveTo>
                  <a:pt x="0" y="0"/>
                </a:moveTo>
                <a:lnTo>
                  <a:pt x="4398440" y="0"/>
                </a:lnTo>
                <a:lnTo>
                  <a:pt x="4398440" y="1061725"/>
                </a:lnTo>
                <a:lnTo>
                  <a:pt x="0" y="10617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66328" y="347344"/>
            <a:ext cx="11308118" cy="1219836"/>
          </a:xfrm>
          <a:prstGeom prst="rect">
            <a:avLst/>
          </a:prstGeom>
        </p:spPr>
        <p:txBody>
          <a:bodyPr anchor="t" rtlCol="false" tIns="0" lIns="0" bIns="0" rIns="0">
            <a:spAutoFit/>
          </a:bodyPr>
          <a:lstStyle/>
          <a:p>
            <a:pPr algn="ctr">
              <a:lnSpc>
                <a:spcPts val="9939"/>
              </a:lnSpc>
            </a:pPr>
            <a:r>
              <a:rPr lang="en-US" sz="7099" b="true">
                <a:solidFill>
                  <a:srgbClr val="0E78C4"/>
                </a:solidFill>
                <a:latin typeface="Canva Sans Bold"/>
                <a:ea typeface="Canva Sans Bold"/>
                <a:cs typeface="Canva Sans Bold"/>
                <a:sym typeface="Canva Sans Bold"/>
              </a:rPr>
              <a:t>CUSTOMER SIDE</a:t>
            </a:r>
          </a:p>
        </p:txBody>
      </p:sp>
      <p:sp>
        <p:nvSpPr>
          <p:cNvPr name="TextBox 8" id="8"/>
          <p:cNvSpPr txBox="true"/>
          <p:nvPr/>
        </p:nvSpPr>
        <p:spPr>
          <a:xfrm rot="0">
            <a:off x="1368709" y="2900006"/>
            <a:ext cx="3951089" cy="566420"/>
          </a:xfrm>
          <a:prstGeom prst="rect">
            <a:avLst/>
          </a:prstGeom>
        </p:spPr>
        <p:txBody>
          <a:bodyPr anchor="t" rtlCol="false" tIns="0" lIns="0" bIns="0" rIns="0">
            <a:spAutoFit/>
          </a:bodyPr>
          <a:lstStyle/>
          <a:p>
            <a:pPr algn="ctr">
              <a:lnSpc>
                <a:spcPts val="4480"/>
              </a:lnSpc>
            </a:pPr>
            <a:r>
              <a:rPr lang="en-US" sz="3200" b="true">
                <a:solidFill>
                  <a:srgbClr val="000000"/>
                </a:solidFill>
                <a:latin typeface="Arimo Bold"/>
                <a:ea typeface="Arimo Bold"/>
                <a:cs typeface="Arimo Bold"/>
                <a:sym typeface="Arimo Bold"/>
              </a:rPr>
              <a:t>LOGIN AND SIGNUP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266328" y="324726"/>
            <a:ext cx="17755345" cy="9546713"/>
          </a:xfrm>
          <a:custGeom>
            <a:avLst/>
            <a:gdLst/>
            <a:ahLst/>
            <a:cxnLst/>
            <a:rect r="r" b="b" t="t" l="l"/>
            <a:pathLst>
              <a:path h="9546713" w="17755345">
                <a:moveTo>
                  <a:pt x="17755344" y="0"/>
                </a:moveTo>
                <a:lnTo>
                  <a:pt x="0" y="0"/>
                </a:lnTo>
                <a:lnTo>
                  <a:pt x="0" y="9546713"/>
                </a:lnTo>
                <a:lnTo>
                  <a:pt x="17755344" y="9546713"/>
                </a:lnTo>
                <a:lnTo>
                  <a:pt x="17755344" y="0"/>
                </a:lnTo>
                <a:close/>
              </a:path>
            </a:pathLst>
          </a:custGeom>
          <a:blipFill>
            <a:blip r:embed="rId2">
              <a:alphaModFix amt="5000"/>
            </a:blip>
            <a:stretch>
              <a:fillRect l="0" t="-820" r="0" b="-1631"/>
            </a:stretch>
          </a:blipFill>
        </p:spPr>
      </p:sp>
      <p:sp>
        <p:nvSpPr>
          <p:cNvPr name="Freeform 3" id="3"/>
          <p:cNvSpPr/>
          <p:nvPr/>
        </p:nvSpPr>
        <p:spPr>
          <a:xfrm flipH="false" flipV="false" rot="0">
            <a:off x="3339615" y="2506413"/>
            <a:ext cx="13919685" cy="7001685"/>
          </a:xfrm>
          <a:custGeom>
            <a:avLst/>
            <a:gdLst/>
            <a:ahLst/>
            <a:cxnLst/>
            <a:rect r="r" b="b" t="t" l="l"/>
            <a:pathLst>
              <a:path h="7001685" w="13919685">
                <a:moveTo>
                  <a:pt x="0" y="0"/>
                </a:moveTo>
                <a:lnTo>
                  <a:pt x="13919685" y="0"/>
                </a:lnTo>
                <a:lnTo>
                  <a:pt x="13919685" y="7001684"/>
                </a:lnTo>
                <a:lnTo>
                  <a:pt x="0" y="7001684"/>
                </a:lnTo>
                <a:lnTo>
                  <a:pt x="0" y="0"/>
                </a:lnTo>
                <a:close/>
              </a:path>
            </a:pathLst>
          </a:custGeom>
          <a:blipFill>
            <a:blip r:embed="rId3"/>
            <a:stretch>
              <a:fillRect l="-1802" t="-3135" r="0" b="-17021"/>
            </a:stretch>
          </a:blipFill>
        </p:spPr>
      </p:sp>
      <p:sp>
        <p:nvSpPr>
          <p:cNvPr name="Freeform 4" id="4"/>
          <p:cNvSpPr/>
          <p:nvPr/>
        </p:nvSpPr>
        <p:spPr>
          <a:xfrm flipH="false" flipV="false" rot="0">
            <a:off x="791079" y="874510"/>
            <a:ext cx="4398440" cy="1061725"/>
          </a:xfrm>
          <a:custGeom>
            <a:avLst/>
            <a:gdLst/>
            <a:ahLst/>
            <a:cxnLst/>
            <a:rect r="r" b="b" t="t" l="l"/>
            <a:pathLst>
              <a:path h="1061725" w="4398440">
                <a:moveTo>
                  <a:pt x="0" y="0"/>
                </a:moveTo>
                <a:lnTo>
                  <a:pt x="4398440" y="0"/>
                </a:lnTo>
                <a:lnTo>
                  <a:pt x="4398440" y="1061725"/>
                </a:lnTo>
                <a:lnTo>
                  <a:pt x="0" y="1061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91079" y="1098350"/>
            <a:ext cx="4398440"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VALIDATION USED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1028700" y="2655452"/>
            <a:ext cx="16230600" cy="6602848"/>
          </a:xfrm>
          <a:custGeom>
            <a:avLst/>
            <a:gdLst/>
            <a:ahLst/>
            <a:cxnLst/>
            <a:rect r="r" b="b" t="t" l="l"/>
            <a:pathLst>
              <a:path h="6602848" w="16230600">
                <a:moveTo>
                  <a:pt x="0" y="0"/>
                </a:moveTo>
                <a:lnTo>
                  <a:pt x="16230600" y="0"/>
                </a:lnTo>
                <a:lnTo>
                  <a:pt x="16230600" y="6602848"/>
                </a:lnTo>
                <a:lnTo>
                  <a:pt x="0" y="6602848"/>
                </a:lnTo>
                <a:lnTo>
                  <a:pt x="0" y="0"/>
                </a:lnTo>
                <a:close/>
              </a:path>
            </a:pathLst>
          </a:custGeom>
          <a:blipFill>
            <a:blip r:embed="rId3"/>
            <a:stretch>
              <a:fillRect l="-1880" t="0" r="-1880" b="-20515"/>
            </a:stretch>
          </a:blipFill>
          <a:ln w="9525" cap="sq">
            <a:solidFill>
              <a:srgbClr val="000000"/>
            </a:solidFill>
            <a:prstDash val="solid"/>
            <a:miter/>
          </a:ln>
        </p:spPr>
      </p:sp>
      <p:sp>
        <p:nvSpPr>
          <p:cNvPr name="Freeform 4" id="4"/>
          <p:cNvSpPr/>
          <p:nvPr/>
        </p:nvSpPr>
        <p:spPr>
          <a:xfrm flipH="false" flipV="false" rot="0">
            <a:off x="1028700" y="873014"/>
            <a:ext cx="4168315" cy="1006176"/>
          </a:xfrm>
          <a:custGeom>
            <a:avLst/>
            <a:gdLst/>
            <a:ahLst/>
            <a:cxnLst/>
            <a:rect r="r" b="b" t="t" l="l"/>
            <a:pathLst>
              <a:path h="1006176" w="4168315">
                <a:moveTo>
                  <a:pt x="0" y="0"/>
                </a:moveTo>
                <a:lnTo>
                  <a:pt x="4168315" y="0"/>
                </a:lnTo>
                <a:lnTo>
                  <a:pt x="4168315" y="1006176"/>
                </a:lnTo>
                <a:lnTo>
                  <a:pt x="0" y="10061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913638" y="1023994"/>
            <a:ext cx="4398440" cy="665480"/>
          </a:xfrm>
          <a:prstGeom prst="rect">
            <a:avLst/>
          </a:prstGeom>
        </p:spPr>
        <p:txBody>
          <a:bodyPr anchor="t" rtlCol="false" tIns="0" lIns="0" bIns="0" rIns="0">
            <a:spAutoFit/>
          </a:bodyPr>
          <a:lstStyle/>
          <a:p>
            <a:pPr algn="ctr">
              <a:lnSpc>
                <a:spcPts val="5319"/>
              </a:lnSpc>
            </a:pPr>
            <a:r>
              <a:rPr lang="en-US" sz="3799" b="true">
                <a:solidFill>
                  <a:srgbClr val="000000"/>
                </a:solidFill>
                <a:latin typeface="Arimo Bold"/>
                <a:ea typeface="Arimo Bold"/>
                <a:cs typeface="Arimo Bold"/>
                <a:sym typeface="Arimo Bold"/>
              </a:rPr>
              <a:t>HOME PAGE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1613927" y="2461520"/>
            <a:ext cx="15060147" cy="6955090"/>
          </a:xfrm>
          <a:custGeom>
            <a:avLst/>
            <a:gdLst/>
            <a:ahLst/>
            <a:cxnLst/>
            <a:rect r="r" b="b" t="t" l="l"/>
            <a:pathLst>
              <a:path h="6955090" w="15060147">
                <a:moveTo>
                  <a:pt x="0" y="0"/>
                </a:moveTo>
                <a:lnTo>
                  <a:pt x="15060146" y="0"/>
                </a:lnTo>
                <a:lnTo>
                  <a:pt x="15060146" y="6955091"/>
                </a:lnTo>
                <a:lnTo>
                  <a:pt x="0" y="6955091"/>
                </a:lnTo>
                <a:lnTo>
                  <a:pt x="0" y="0"/>
                </a:lnTo>
                <a:close/>
              </a:path>
            </a:pathLst>
          </a:custGeom>
          <a:blipFill>
            <a:blip r:embed="rId3"/>
            <a:stretch>
              <a:fillRect l="-11904" t="-26504" r="-11904" b="0"/>
            </a:stretch>
          </a:blipFill>
          <a:ln w="9525" cap="sq">
            <a:solidFill>
              <a:srgbClr val="000000"/>
            </a:solidFill>
            <a:prstDash val="solid"/>
            <a:miter/>
          </a:ln>
        </p:spPr>
      </p:sp>
      <p:sp>
        <p:nvSpPr>
          <p:cNvPr name="Freeform 4" id="4"/>
          <p:cNvSpPr/>
          <p:nvPr/>
        </p:nvSpPr>
        <p:spPr>
          <a:xfrm flipH="false" flipV="false" rot="0">
            <a:off x="1028700" y="1028700"/>
            <a:ext cx="4061762" cy="980455"/>
          </a:xfrm>
          <a:custGeom>
            <a:avLst/>
            <a:gdLst/>
            <a:ahLst/>
            <a:cxnLst/>
            <a:rect r="r" b="b" t="t" l="l"/>
            <a:pathLst>
              <a:path h="980455" w="4061762">
                <a:moveTo>
                  <a:pt x="0" y="0"/>
                </a:moveTo>
                <a:lnTo>
                  <a:pt x="4061762" y="0"/>
                </a:lnTo>
                <a:lnTo>
                  <a:pt x="4061762" y="980455"/>
                </a:lnTo>
                <a:lnTo>
                  <a:pt x="0" y="9804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692022" y="1204920"/>
            <a:ext cx="4398440" cy="587375"/>
          </a:xfrm>
          <a:prstGeom prst="rect">
            <a:avLst/>
          </a:prstGeom>
        </p:spPr>
        <p:txBody>
          <a:bodyPr anchor="t" rtlCol="false" tIns="0" lIns="0" bIns="0" rIns="0">
            <a:spAutoFit/>
          </a:bodyPr>
          <a:lstStyle/>
          <a:p>
            <a:pPr algn="ctr">
              <a:lnSpc>
                <a:spcPts val="4899"/>
              </a:lnSpc>
            </a:pPr>
            <a:r>
              <a:rPr lang="en-US" sz="3499" b="true">
                <a:solidFill>
                  <a:srgbClr val="000000"/>
                </a:solidFill>
                <a:latin typeface="Canva Sans Bold"/>
                <a:ea typeface="Canva Sans Bold"/>
                <a:cs typeface="Canva Sans Bold"/>
                <a:sym typeface="Canva Sans Bold"/>
              </a:rPr>
              <a:t>CONTACT US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1267787" y="2039838"/>
            <a:ext cx="15752426" cy="7611312"/>
          </a:xfrm>
          <a:custGeom>
            <a:avLst/>
            <a:gdLst/>
            <a:ahLst/>
            <a:cxnLst/>
            <a:rect r="r" b="b" t="t" l="l"/>
            <a:pathLst>
              <a:path h="7611312" w="15752426">
                <a:moveTo>
                  <a:pt x="0" y="0"/>
                </a:moveTo>
                <a:lnTo>
                  <a:pt x="15752426" y="0"/>
                </a:lnTo>
                <a:lnTo>
                  <a:pt x="15752426" y="7611312"/>
                </a:lnTo>
                <a:lnTo>
                  <a:pt x="0" y="7611312"/>
                </a:lnTo>
                <a:lnTo>
                  <a:pt x="0" y="0"/>
                </a:lnTo>
                <a:close/>
              </a:path>
            </a:pathLst>
          </a:custGeom>
          <a:blipFill>
            <a:blip r:embed="rId3"/>
            <a:stretch>
              <a:fillRect l="-3360" t="-403" r="0" b="-403"/>
            </a:stretch>
          </a:blipFill>
          <a:ln w="9525" cap="sq">
            <a:solidFill>
              <a:srgbClr val="000000"/>
            </a:solidFill>
            <a:prstDash val="solid"/>
            <a:miter/>
          </a:ln>
        </p:spPr>
      </p:sp>
      <p:sp>
        <p:nvSpPr>
          <p:cNvPr name="Freeform 4" id="4"/>
          <p:cNvSpPr/>
          <p:nvPr/>
        </p:nvSpPr>
        <p:spPr>
          <a:xfrm flipH="false" flipV="false" rot="0">
            <a:off x="816811" y="702217"/>
            <a:ext cx="4075133" cy="983683"/>
          </a:xfrm>
          <a:custGeom>
            <a:avLst/>
            <a:gdLst/>
            <a:ahLst/>
            <a:cxnLst/>
            <a:rect r="r" b="b" t="t" l="l"/>
            <a:pathLst>
              <a:path h="983683" w="4075133">
                <a:moveTo>
                  <a:pt x="0" y="0"/>
                </a:moveTo>
                <a:lnTo>
                  <a:pt x="4075133" y="0"/>
                </a:lnTo>
                <a:lnTo>
                  <a:pt x="4075133" y="983683"/>
                </a:lnTo>
                <a:lnTo>
                  <a:pt x="0" y="9836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48685" y="871549"/>
            <a:ext cx="4004149" cy="537845"/>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Bold"/>
                <a:ea typeface="Canva Sans Bold"/>
                <a:cs typeface="Canva Sans Bold"/>
                <a:sym typeface="Canva Sans Bold"/>
              </a:rPr>
              <a:t>USER DASHBOARD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3825283" y="839008"/>
            <a:ext cx="13872519" cy="8882365"/>
          </a:xfrm>
          <a:custGeom>
            <a:avLst/>
            <a:gdLst/>
            <a:ahLst/>
            <a:cxnLst/>
            <a:rect r="r" b="b" t="t" l="l"/>
            <a:pathLst>
              <a:path h="8882365" w="13872519">
                <a:moveTo>
                  <a:pt x="0" y="0"/>
                </a:moveTo>
                <a:lnTo>
                  <a:pt x="13872519" y="0"/>
                </a:lnTo>
                <a:lnTo>
                  <a:pt x="13872519" y="8882365"/>
                </a:lnTo>
                <a:lnTo>
                  <a:pt x="0" y="8882365"/>
                </a:lnTo>
                <a:lnTo>
                  <a:pt x="0" y="0"/>
                </a:lnTo>
                <a:close/>
              </a:path>
            </a:pathLst>
          </a:custGeom>
          <a:blipFill>
            <a:blip r:embed="rId3"/>
            <a:stretch>
              <a:fillRect l="-17614" t="0" r="-15605" b="0"/>
            </a:stretch>
          </a:blipFill>
          <a:ln w="9525" cap="sq">
            <a:solidFill>
              <a:srgbClr val="000000"/>
            </a:solidFill>
            <a:prstDash val="solid"/>
            <a:miter/>
          </a:ln>
        </p:spPr>
      </p:sp>
      <p:sp>
        <p:nvSpPr>
          <p:cNvPr name="Freeform 4" id="4"/>
          <p:cNvSpPr/>
          <p:nvPr/>
        </p:nvSpPr>
        <p:spPr>
          <a:xfrm flipH="false" flipV="false" rot="0">
            <a:off x="660979" y="940940"/>
            <a:ext cx="2855316" cy="689235"/>
          </a:xfrm>
          <a:custGeom>
            <a:avLst/>
            <a:gdLst/>
            <a:ahLst/>
            <a:cxnLst/>
            <a:rect r="r" b="b" t="t" l="l"/>
            <a:pathLst>
              <a:path h="689235" w="2855316">
                <a:moveTo>
                  <a:pt x="0" y="0"/>
                </a:moveTo>
                <a:lnTo>
                  <a:pt x="2855316" y="0"/>
                </a:lnTo>
                <a:lnTo>
                  <a:pt x="2855316" y="689235"/>
                </a:lnTo>
                <a:lnTo>
                  <a:pt x="0" y="6892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942975"/>
            <a:ext cx="1775579" cy="599440"/>
          </a:xfrm>
          <a:prstGeom prst="rect">
            <a:avLst/>
          </a:prstGeom>
        </p:spPr>
        <p:txBody>
          <a:bodyPr anchor="t" rtlCol="false" tIns="0" lIns="0" bIns="0" rIns="0">
            <a:spAutoFit/>
          </a:bodyPr>
          <a:lstStyle/>
          <a:p>
            <a:pPr algn="ctr">
              <a:lnSpc>
                <a:spcPts val="4759"/>
              </a:lnSpc>
            </a:pPr>
            <a:r>
              <a:rPr lang="en-US" sz="3399" b="true">
                <a:solidFill>
                  <a:srgbClr val="000000"/>
                </a:solidFill>
                <a:latin typeface="Arimo Bold"/>
                <a:ea typeface="Arimo Bold"/>
                <a:cs typeface="Arimo Bold"/>
                <a:sym typeface="Arimo Bold"/>
              </a:rPr>
              <a:t>VENUES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1312279" y="2816729"/>
            <a:ext cx="15663441" cy="6627594"/>
          </a:xfrm>
          <a:custGeom>
            <a:avLst/>
            <a:gdLst/>
            <a:ahLst/>
            <a:cxnLst/>
            <a:rect r="r" b="b" t="t" l="l"/>
            <a:pathLst>
              <a:path h="6627594" w="15663441">
                <a:moveTo>
                  <a:pt x="0" y="0"/>
                </a:moveTo>
                <a:lnTo>
                  <a:pt x="15663442" y="0"/>
                </a:lnTo>
                <a:lnTo>
                  <a:pt x="15663442" y="6627593"/>
                </a:lnTo>
                <a:lnTo>
                  <a:pt x="0" y="6627593"/>
                </a:lnTo>
                <a:lnTo>
                  <a:pt x="0" y="0"/>
                </a:lnTo>
                <a:close/>
              </a:path>
            </a:pathLst>
          </a:custGeom>
          <a:blipFill>
            <a:blip r:embed="rId3"/>
            <a:stretch>
              <a:fillRect l="0" t="0" r="0" b="0"/>
            </a:stretch>
          </a:blipFill>
          <a:ln w="9525" cap="sq">
            <a:solidFill>
              <a:srgbClr val="000000"/>
            </a:solidFill>
            <a:prstDash val="solid"/>
            <a:miter/>
          </a:ln>
        </p:spPr>
      </p:sp>
      <p:sp>
        <p:nvSpPr>
          <p:cNvPr name="Freeform 4" id="4"/>
          <p:cNvSpPr/>
          <p:nvPr/>
        </p:nvSpPr>
        <p:spPr>
          <a:xfrm flipH="false" flipV="false" rot="0">
            <a:off x="813379" y="1093340"/>
            <a:ext cx="4324845" cy="1043960"/>
          </a:xfrm>
          <a:custGeom>
            <a:avLst/>
            <a:gdLst/>
            <a:ahLst/>
            <a:cxnLst/>
            <a:rect r="r" b="b" t="t" l="l"/>
            <a:pathLst>
              <a:path h="1043960" w="4324845">
                <a:moveTo>
                  <a:pt x="0" y="0"/>
                </a:moveTo>
                <a:lnTo>
                  <a:pt x="4324845" y="0"/>
                </a:lnTo>
                <a:lnTo>
                  <a:pt x="4324845" y="1043960"/>
                </a:lnTo>
                <a:lnTo>
                  <a:pt x="0" y="10439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76765" y="1291787"/>
            <a:ext cx="4361460"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TO BOOK VENUE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1321978" y="2322472"/>
            <a:ext cx="15534419" cy="7103425"/>
          </a:xfrm>
          <a:custGeom>
            <a:avLst/>
            <a:gdLst/>
            <a:ahLst/>
            <a:cxnLst/>
            <a:rect r="r" b="b" t="t" l="l"/>
            <a:pathLst>
              <a:path h="7103425" w="15534419">
                <a:moveTo>
                  <a:pt x="0" y="0"/>
                </a:moveTo>
                <a:lnTo>
                  <a:pt x="15534419" y="0"/>
                </a:lnTo>
                <a:lnTo>
                  <a:pt x="15534419" y="7103424"/>
                </a:lnTo>
                <a:lnTo>
                  <a:pt x="0" y="7103424"/>
                </a:lnTo>
                <a:lnTo>
                  <a:pt x="0" y="0"/>
                </a:lnTo>
                <a:close/>
              </a:path>
            </a:pathLst>
          </a:custGeom>
          <a:blipFill>
            <a:blip r:embed="rId3"/>
            <a:stretch>
              <a:fillRect l="0" t="-1685" r="-705" b="-1685"/>
            </a:stretch>
          </a:blipFill>
          <a:ln w="9525" cap="sq">
            <a:solidFill>
              <a:srgbClr val="000000"/>
            </a:solidFill>
            <a:prstDash val="solid"/>
            <a:miter/>
          </a:ln>
        </p:spPr>
      </p:sp>
      <p:sp>
        <p:nvSpPr>
          <p:cNvPr name="Freeform 4" id="4"/>
          <p:cNvSpPr/>
          <p:nvPr/>
        </p:nvSpPr>
        <p:spPr>
          <a:xfrm flipH="false" flipV="false" rot="0">
            <a:off x="897149" y="881388"/>
            <a:ext cx="3289251" cy="793982"/>
          </a:xfrm>
          <a:custGeom>
            <a:avLst/>
            <a:gdLst/>
            <a:ahLst/>
            <a:cxnLst/>
            <a:rect r="r" b="b" t="t" l="l"/>
            <a:pathLst>
              <a:path h="793982" w="3289251">
                <a:moveTo>
                  <a:pt x="0" y="0"/>
                </a:moveTo>
                <a:lnTo>
                  <a:pt x="3289252" y="0"/>
                </a:lnTo>
                <a:lnTo>
                  <a:pt x="3289252" y="793982"/>
                </a:lnTo>
                <a:lnTo>
                  <a:pt x="0" y="7939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954846"/>
            <a:ext cx="2855316"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BOOKINGS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9437483" y="2157459"/>
            <a:ext cx="6467124" cy="7100841"/>
          </a:xfrm>
          <a:custGeom>
            <a:avLst/>
            <a:gdLst/>
            <a:ahLst/>
            <a:cxnLst/>
            <a:rect r="r" b="b" t="t" l="l"/>
            <a:pathLst>
              <a:path h="7100841" w="6467124">
                <a:moveTo>
                  <a:pt x="0" y="0"/>
                </a:moveTo>
                <a:lnTo>
                  <a:pt x="6467124" y="0"/>
                </a:lnTo>
                <a:lnTo>
                  <a:pt x="6467124" y="7100841"/>
                </a:lnTo>
                <a:lnTo>
                  <a:pt x="0" y="7100841"/>
                </a:lnTo>
                <a:lnTo>
                  <a:pt x="0" y="0"/>
                </a:lnTo>
                <a:close/>
              </a:path>
            </a:pathLst>
          </a:custGeom>
          <a:blipFill>
            <a:blip r:embed="rId3"/>
            <a:stretch>
              <a:fillRect l="-5177" t="-9622" r="-11835" b="0"/>
            </a:stretch>
          </a:blipFill>
          <a:ln w="9525" cap="sq">
            <a:solidFill>
              <a:srgbClr val="000000"/>
            </a:solidFill>
            <a:prstDash val="solid"/>
            <a:miter/>
          </a:ln>
        </p:spPr>
      </p:sp>
      <p:sp>
        <p:nvSpPr>
          <p:cNvPr name="Freeform 4" id="4"/>
          <p:cNvSpPr/>
          <p:nvPr/>
        </p:nvSpPr>
        <p:spPr>
          <a:xfrm flipH="false" flipV="false" rot="0">
            <a:off x="766085" y="830439"/>
            <a:ext cx="2855316" cy="689235"/>
          </a:xfrm>
          <a:custGeom>
            <a:avLst/>
            <a:gdLst/>
            <a:ahLst/>
            <a:cxnLst/>
            <a:rect r="r" b="b" t="t" l="l"/>
            <a:pathLst>
              <a:path h="689235" w="2855316">
                <a:moveTo>
                  <a:pt x="0" y="0"/>
                </a:moveTo>
                <a:lnTo>
                  <a:pt x="2855316" y="0"/>
                </a:lnTo>
                <a:lnTo>
                  <a:pt x="2855316" y="689236"/>
                </a:lnTo>
                <a:lnTo>
                  <a:pt x="0" y="689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07872" y="2274900"/>
            <a:ext cx="6334885" cy="6983400"/>
          </a:xfrm>
          <a:custGeom>
            <a:avLst/>
            <a:gdLst/>
            <a:ahLst/>
            <a:cxnLst/>
            <a:rect r="r" b="b" t="t" l="l"/>
            <a:pathLst>
              <a:path h="6983400" w="6334885">
                <a:moveTo>
                  <a:pt x="0" y="0"/>
                </a:moveTo>
                <a:lnTo>
                  <a:pt x="6334885" y="0"/>
                </a:lnTo>
                <a:lnTo>
                  <a:pt x="6334885" y="6983400"/>
                </a:lnTo>
                <a:lnTo>
                  <a:pt x="0" y="6983400"/>
                </a:lnTo>
                <a:lnTo>
                  <a:pt x="0" y="0"/>
                </a:lnTo>
                <a:close/>
              </a:path>
            </a:pathLst>
          </a:custGeom>
          <a:blipFill>
            <a:blip r:embed="rId6"/>
            <a:stretch>
              <a:fillRect l="0" t="0" r="0" b="0"/>
            </a:stretch>
          </a:blipFill>
          <a:ln w="9525" cap="sq">
            <a:solidFill>
              <a:srgbClr val="000000"/>
            </a:solidFill>
            <a:prstDash val="solid"/>
            <a:miter/>
          </a:ln>
        </p:spPr>
      </p:sp>
      <p:sp>
        <p:nvSpPr>
          <p:cNvPr name="TextBox 6" id="6"/>
          <p:cNvSpPr txBox="true"/>
          <p:nvPr/>
        </p:nvSpPr>
        <p:spPr>
          <a:xfrm rot="0">
            <a:off x="766085" y="832474"/>
            <a:ext cx="2855316" cy="599440"/>
          </a:xfrm>
          <a:prstGeom prst="rect">
            <a:avLst/>
          </a:prstGeom>
        </p:spPr>
        <p:txBody>
          <a:bodyPr anchor="t" rtlCol="false" tIns="0" lIns="0" bIns="0" rIns="0">
            <a:spAutoFit/>
          </a:bodyPr>
          <a:lstStyle/>
          <a:p>
            <a:pPr algn="ctr">
              <a:lnSpc>
                <a:spcPts val="4759"/>
              </a:lnSpc>
            </a:pPr>
            <a:r>
              <a:rPr lang="en-US" sz="3399" b="true">
                <a:solidFill>
                  <a:srgbClr val="000000"/>
                </a:solidFill>
                <a:latin typeface="Arimo Bold"/>
                <a:ea typeface="Arimo Bold"/>
                <a:cs typeface="Arimo Bold"/>
                <a:sym typeface="Arimo Bold"/>
              </a:rPr>
              <a:t>PAYMENT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2633607" y="2291203"/>
            <a:ext cx="13020785" cy="7264862"/>
          </a:xfrm>
          <a:custGeom>
            <a:avLst/>
            <a:gdLst/>
            <a:ahLst/>
            <a:cxnLst/>
            <a:rect r="r" b="b" t="t" l="l"/>
            <a:pathLst>
              <a:path h="7264862" w="13020785">
                <a:moveTo>
                  <a:pt x="0" y="0"/>
                </a:moveTo>
                <a:lnTo>
                  <a:pt x="13020786" y="0"/>
                </a:lnTo>
                <a:lnTo>
                  <a:pt x="13020786" y="7264862"/>
                </a:lnTo>
                <a:lnTo>
                  <a:pt x="0" y="7264862"/>
                </a:lnTo>
                <a:lnTo>
                  <a:pt x="0" y="0"/>
                </a:lnTo>
                <a:close/>
              </a:path>
            </a:pathLst>
          </a:custGeom>
          <a:blipFill>
            <a:blip r:embed="rId3"/>
            <a:stretch>
              <a:fillRect l="-5086" t="0" r="-7629" b="0"/>
            </a:stretch>
          </a:blipFill>
          <a:ln w="9525" cap="sq">
            <a:solidFill>
              <a:srgbClr val="000000"/>
            </a:solidFill>
            <a:prstDash val="solid"/>
            <a:miter/>
          </a:ln>
        </p:spPr>
      </p:sp>
      <p:sp>
        <p:nvSpPr>
          <p:cNvPr name="Freeform 4" id="4"/>
          <p:cNvSpPr/>
          <p:nvPr/>
        </p:nvSpPr>
        <p:spPr>
          <a:xfrm flipH="false" flipV="false" rot="0">
            <a:off x="813379" y="958129"/>
            <a:ext cx="3764704" cy="908749"/>
          </a:xfrm>
          <a:custGeom>
            <a:avLst/>
            <a:gdLst/>
            <a:ahLst/>
            <a:cxnLst/>
            <a:rect r="r" b="b" t="t" l="l"/>
            <a:pathLst>
              <a:path h="908749" w="3764704">
                <a:moveTo>
                  <a:pt x="0" y="0"/>
                </a:moveTo>
                <a:lnTo>
                  <a:pt x="3764704" y="0"/>
                </a:lnTo>
                <a:lnTo>
                  <a:pt x="3764704" y="908750"/>
                </a:lnTo>
                <a:lnTo>
                  <a:pt x="0" y="9087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71185" y="1051189"/>
            <a:ext cx="4324845" cy="646430"/>
          </a:xfrm>
          <a:prstGeom prst="rect">
            <a:avLst/>
          </a:prstGeom>
        </p:spPr>
        <p:txBody>
          <a:bodyPr anchor="t" rtlCol="false" tIns="0" lIns="0" bIns="0" rIns="0">
            <a:spAutoFit/>
          </a:bodyPr>
          <a:lstStyle/>
          <a:p>
            <a:pPr algn="ctr">
              <a:lnSpc>
                <a:spcPts val="5319"/>
              </a:lnSpc>
            </a:pPr>
            <a:r>
              <a:rPr lang="en-US" sz="3799" b="true">
                <a:solidFill>
                  <a:srgbClr val="000000"/>
                </a:solidFill>
                <a:latin typeface="Canva Sans Bold"/>
                <a:ea typeface="Canva Sans Bold"/>
                <a:cs typeface="Canva Sans Bold"/>
                <a:sym typeface="Canva Sans Bold"/>
              </a:rPr>
              <a:t>MY EVENTS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813408" y="496542"/>
            <a:ext cx="16661185" cy="5865370"/>
          </a:xfrm>
          <a:custGeom>
            <a:avLst/>
            <a:gdLst/>
            <a:ahLst/>
            <a:cxnLst/>
            <a:rect r="r" b="b" t="t" l="l"/>
            <a:pathLst>
              <a:path h="5865370" w="16661185">
                <a:moveTo>
                  <a:pt x="0" y="0"/>
                </a:moveTo>
                <a:lnTo>
                  <a:pt x="16661184" y="0"/>
                </a:lnTo>
                <a:lnTo>
                  <a:pt x="16661184" y="5865370"/>
                </a:lnTo>
                <a:lnTo>
                  <a:pt x="0" y="5865370"/>
                </a:lnTo>
                <a:lnTo>
                  <a:pt x="0" y="0"/>
                </a:lnTo>
                <a:close/>
              </a:path>
            </a:pathLst>
          </a:custGeom>
          <a:blipFill>
            <a:blip r:embed="rId3"/>
            <a:stretch>
              <a:fillRect l="0" t="-34303" r="0" b="-2943"/>
            </a:stretch>
          </a:blipFill>
        </p:spPr>
      </p:sp>
      <p:sp>
        <p:nvSpPr>
          <p:cNvPr name="TextBox 4" id="4"/>
          <p:cNvSpPr txBox="true"/>
          <p:nvPr/>
        </p:nvSpPr>
        <p:spPr>
          <a:xfrm rot="0">
            <a:off x="813408" y="6485629"/>
            <a:ext cx="5978604" cy="1009651"/>
          </a:xfrm>
          <a:prstGeom prst="rect">
            <a:avLst/>
          </a:prstGeom>
        </p:spPr>
        <p:txBody>
          <a:bodyPr anchor="t" rtlCol="false" tIns="0" lIns="0" bIns="0" rIns="0">
            <a:spAutoFit/>
          </a:bodyPr>
          <a:lstStyle/>
          <a:p>
            <a:pPr algn="ctr">
              <a:lnSpc>
                <a:spcPts val="8399"/>
              </a:lnSpc>
            </a:pPr>
            <a:r>
              <a:rPr lang="en-US" sz="5999" b="true">
                <a:solidFill>
                  <a:srgbClr val="0E78C4"/>
                </a:solidFill>
                <a:latin typeface="Canva Sans Bold"/>
                <a:ea typeface="Canva Sans Bold"/>
                <a:cs typeface="Canva Sans Bold"/>
                <a:sym typeface="Canva Sans Bold"/>
              </a:rPr>
              <a:t>INTRODUCTION</a:t>
            </a:r>
          </a:p>
        </p:txBody>
      </p:sp>
      <p:sp>
        <p:nvSpPr>
          <p:cNvPr name="TextBox 5" id="5"/>
          <p:cNvSpPr txBox="true"/>
          <p:nvPr/>
        </p:nvSpPr>
        <p:spPr>
          <a:xfrm rot="0">
            <a:off x="813408" y="7666621"/>
            <a:ext cx="16661185" cy="1746249"/>
          </a:xfrm>
          <a:prstGeom prst="rect">
            <a:avLst/>
          </a:prstGeom>
        </p:spPr>
        <p:txBody>
          <a:bodyPr anchor="t" rtlCol="false" tIns="0" lIns="0" bIns="0" rIns="0">
            <a:spAutoFit/>
          </a:bodyPr>
          <a:lstStyle/>
          <a:p>
            <a:pPr algn="just">
              <a:lnSpc>
                <a:spcPts val="3500"/>
              </a:lnSpc>
            </a:pPr>
            <a:r>
              <a:rPr lang="en-US" sz="2500">
                <a:solidFill>
                  <a:srgbClr val="000000"/>
                </a:solidFill>
                <a:latin typeface="Canva Sans"/>
                <a:ea typeface="Canva Sans"/>
                <a:cs typeface="Canva Sans"/>
                <a:sym typeface="Canva Sans"/>
              </a:rPr>
              <a:t>This platform streamlines event management by simplifying event creation, ticket booking, and venue coordination. Key features include flexible location selection, smart scheduling to avoid conflicts, and secure user authentication. It replaces manual tasks with a seamless, efficient system, offering both users and admins the tools to manage events and bookings with ease and accuracy.</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a:ln w="9525" cap="sq">
            <a:solidFill>
              <a:srgbClr val="000000">
                <a:alpha val="4706"/>
              </a:srgbClr>
            </a:solidFill>
            <a:prstDash val="solid"/>
            <a:miter/>
          </a:ln>
        </p:spPr>
      </p:sp>
      <p:sp>
        <p:nvSpPr>
          <p:cNvPr name="Freeform 3" id="3"/>
          <p:cNvSpPr/>
          <p:nvPr/>
        </p:nvSpPr>
        <p:spPr>
          <a:xfrm flipH="false" flipV="false" rot="0">
            <a:off x="899220" y="3287864"/>
            <a:ext cx="16489560" cy="5790913"/>
          </a:xfrm>
          <a:custGeom>
            <a:avLst/>
            <a:gdLst/>
            <a:ahLst/>
            <a:cxnLst/>
            <a:rect r="r" b="b" t="t" l="l"/>
            <a:pathLst>
              <a:path h="5790913" w="16489560">
                <a:moveTo>
                  <a:pt x="0" y="0"/>
                </a:moveTo>
                <a:lnTo>
                  <a:pt x="16489560" y="0"/>
                </a:lnTo>
                <a:lnTo>
                  <a:pt x="16489560" y="5790913"/>
                </a:lnTo>
                <a:lnTo>
                  <a:pt x="0" y="5790913"/>
                </a:lnTo>
                <a:lnTo>
                  <a:pt x="0" y="0"/>
                </a:lnTo>
                <a:close/>
              </a:path>
            </a:pathLst>
          </a:custGeom>
          <a:blipFill>
            <a:blip r:embed="rId3"/>
            <a:stretch>
              <a:fillRect l="-850" t="0" r="-743" b="-1541"/>
            </a:stretch>
          </a:blipFill>
          <a:ln w="9525" cap="sq">
            <a:solidFill>
              <a:srgbClr val="000000"/>
            </a:solidFill>
            <a:prstDash val="solid"/>
            <a:miter/>
          </a:ln>
        </p:spPr>
      </p:sp>
      <p:sp>
        <p:nvSpPr>
          <p:cNvPr name="Freeform 4" id="4"/>
          <p:cNvSpPr/>
          <p:nvPr/>
        </p:nvSpPr>
        <p:spPr>
          <a:xfrm flipH="false" flipV="false" rot="0">
            <a:off x="857193" y="1184750"/>
            <a:ext cx="3634720" cy="877373"/>
          </a:xfrm>
          <a:custGeom>
            <a:avLst/>
            <a:gdLst/>
            <a:ahLst/>
            <a:cxnLst/>
            <a:rect r="r" b="b" t="t" l="l"/>
            <a:pathLst>
              <a:path h="877373" w="3634720">
                <a:moveTo>
                  <a:pt x="0" y="0"/>
                </a:moveTo>
                <a:lnTo>
                  <a:pt x="3634719" y="0"/>
                </a:lnTo>
                <a:lnTo>
                  <a:pt x="3634719" y="877374"/>
                </a:lnTo>
                <a:lnTo>
                  <a:pt x="0" y="8773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280854"/>
            <a:ext cx="3184193" cy="599440"/>
          </a:xfrm>
          <a:prstGeom prst="rect">
            <a:avLst/>
          </a:prstGeom>
        </p:spPr>
        <p:txBody>
          <a:bodyPr anchor="t" rtlCol="false" tIns="0" lIns="0" bIns="0" rIns="0">
            <a:spAutoFit/>
          </a:bodyPr>
          <a:lstStyle/>
          <a:p>
            <a:pPr algn="ctr">
              <a:lnSpc>
                <a:spcPts val="4759"/>
              </a:lnSpc>
            </a:pPr>
            <a:r>
              <a:rPr lang="en-US" sz="3399" b="true">
                <a:solidFill>
                  <a:srgbClr val="000000"/>
                </a:solidFill>
                <a:latin typeface="Arimo Bold"/>
                <a:ea typeface="Arimo Bold"/>
                <a:cs typeface="Arimo Bold"/>
                <a:sym typeface="Arimo Bold"/>
              </a:rPr>
              <a:t>NOTIFICATION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AutoShape 3" id="3"/>
          <p:cNvSpPr/>
          <p:nvPr/>
        </p:nvSpPr>
        <p:spPr>
          <a:xfrm>
            <a:off x="1222833" y="1670690"/>
            <a:ext cx="15766676" cy="0"/>
          </a:xfrm>
          <a:prstGeom prst="line">
            <a:avLst/>
          </a:prstGeom>
          <a:ln cap="flat" w="47625">
            <a:solidFill>
              <a:srgbClr val="004AAD"/>
            </a:solidFill>
            <a:prstDash val="solid"/>
            <a:headEnd type="none" len="sm" w="sm"/>
            <a:tailEnd type="none" len="sm" w="sm"/>
          </a:ln>
        </p:spPr>
      </p:sp>
      <p:sp>
        <p:nvSpPr>
          <p:cNvPr name="Freeform 4" id="4"/>
          <p:cNvSpPr/>
          <p:nvPr/>
        </p:nvSpPr>
        <p:spPr>
          <a:xfrm flipH="false" flipV="false" rot="0">
            <a:off x="1990153" y="2468695"/>
            <a:ext cx="14648437" cy="7092432"/>
          </a:xfrm>
          <a:custGeom>
            <a:avLst/>
            <a:gdLst/>
            <a:ahLst/>
            <a:cxnLst/>
            <a:rect r="r" b="b" t="t" l="l"/>
            <a:pathLst>
              <a:path h="7092432" w="14648437">
                <a:moveTo>
                  <a:pt x="0" y="0"/>
                </a:moveTo>
                <a:lnTo>
                  <a:pt x="14648436" y="0"/>
                </a:lnTo>
                <a:lnTo>
                  <a:pt x="14648436" y="7092432"/>
                </a:lnTo>
                <a:lnTo>
                  <a:pt x="0" y="7092432"/>
                </a:lnTo>
                <a:lnTo>
                  <a:pt x="0" y="0"/>
                </a:lnTo>
                <a:close/>
              </a:path>
            </a:pathLst>
          </a:custGeom>
          <a:blipFill>
            <a:blip r:embed="rId3"/>
            <a:stretch>
              <a:fillRect l="-2743" t="0" r="0" b="0"/>
            </a:stretch>
          </a:blipFill>
          <a:ln w="9525" cap="sq">
            <a:solidFill>
              <a:srgbClr val="000000"/>
            </a:solidFill>
            <a:prstDash val="solid"/>
            <a:miter/>
          </a:ln>
        </p:spPr>
      </p:sp>
      <p:sp>
        <p:nvSpPr>
          <p:cNvPr name="TextBox 5" id="5"/>
          <p:cNvSpPr txBox="true"/>
          <p:nvPr/>
        </p:nvSpPr>
        <p:spPr>
          <a:xfrm rot="0">
            <a:off x="3160441" y="347344"/>
            <a:ext cx="11308118" cy="1219836"/>
          </a:xfrm>
          <a:prstGeom prst="rect">
            <a:avLst/>
          </a:prstGeom>
        </p:spPr>
        <p:txBody>
          <a:bodyPr anchor="t" rtlCol="false" tIns="0" lIns="0" bIns="0" rIns="0">
            <a:spAutoFit/>
          </a:bodyPr>
          <a:lstStyle/>
          <a:p>
            <a:pPr algn="ctr">
              <a:lnSpc>
                <a:spcPts val="9939"/>
              </a:lnSpc>
            </a:pPr>
            <a:r>
              <a:rPr lang="en-US" sz="7099" b="true">
                <a:solidFill>
                  <a:srgbClr val="0E78C4"/>
                </a:solidFill>
                <a:latin typeface="Canva Sans Bold"/>
                <a:ea typeface="Canva Sans Bold"/>
                <a:cs typeface="Canva Sans Bold"/>
                <a:sym typeface="Canva Sans Bold"/>
              </a:rPr>
              <a:t>ADMIN PORTAL</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1286986" y="2423596"/>
            <a:ext cx="15254208" cy="7185505"/>
          </a:xfrm>
          <a:custGeom>
            <a:avLst/>
            <a:gdLst/>
            <a:ahLst/>
            <a:cxnLst/>
            <a:rect r="r" b="b" t="t" l="l"/>
            <a:pathLst>
              <a:path h="7185505" w="15254208">
                <a:moveTo>
                  <a:pt x="0" y="0"/>
                </a:moveTo>
                <a:lnTo>
                  <a:pt x="15254208" y="0"/>
                </a:lnTo>
                <a:lnTo>
                  <a:pt x="15254208" y="7185506"/>
                </a:lnTo>
                <a:lnTo>
                  <a:pt x="0" y="7185506"/>
                </a:lnTo>
                <a:lnTo>
                  <a:pt x="0" y="0"/>
                </a:lnTo>
                <a:close/>
              </a:path>
            </a:pathLst>
          </a:custGeom>
          <a:blipFill>
            <a:blip r:embed="rId3"/>
            <a:stretch>
              <a:fillRect l="-178" t="0" r="-178" b="0"/>
            </a:stretch>
          </a:blipFill>
          <a:ln w="9525" cap="sq">
            <a:solidFill>
              <a:srgbClr val="000000"/>
            </a:solidFill>
            <a:prstDash val="solid"/>
            <a:miter/>
          </a:ln>
        </p:spPr>
      </p:sp>
      <p:sp>
        <p:nvSpPr>
          <p:cNvPr name="Freeform 4" id="4"/>
          <p:cNvSpPr/>
          <p:nvPr/>
        </p:nvSpPr>
        <p:spPr>
          <a:xfrm flipH="false" flipV="false" rot="0">
            <a:off x="1028700" y="767326"/>
            <a:ext cx="5240411" cy="1264966"/>
          </a:xfrm>
          <a:custGeom>
            <a:avLst/>
            <a:gdLst/>
            <a:ahLst/>
            <a:cxnLst/>
            <a:rect r="r" b="b" t="t" l="l"/>
            <a:pathLst>
              <a:path h="1264966" w="5240411">
                <a:moveTo>
                  <a:pt x="0" y="0"/>
                </a:moveTo>
                <a:lnTo>
                  <a:pt x="5240411" y="0"/>
                </a:lnTo>
                <a:lnTo>
                  <a:pt x="5240411" y="1264966"/>
                </a:lnTo>
                <a:lnTo>
                  <a:pt x="0" y="12649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102312"/>
            <a:ext cx="5004368" cy="537845"/>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Bold"/>
                <a:ea typeface="Canva Sans Bold"/>
                <a:cs typeface="Canva Sans Bold"/>
                <a:sym typeface="Canva Sans Bold"/>
              </a:rPr>
              <a:t>VIEW REGISTRED USERS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9801311" y="782500"/>
            <a:ext cx="6121652" cy="8722000"/>
          </a:xfrm>
          <a:custGeom>
            <a:avLst/>
            <a:gdLst/>
            <a:ahLst/>
            <a:cxnLst/>
            <a:rect r="r" b="b" t="t" l="l"/>
            <a:pathLst>
              <a:path h="8722000" w="6121652">
                <a:moveTo>
                  <a:pt x="0" y="0"/>
                </a:moveTo>
                <a:lnTo>
                  <a:pt x="6121652" y="0"/>
                </a:lnTo>
                <a:lnTo>
                  <a:pt x="6121652" y="8722000"/>
                </a:lnTo>
                <a:lnTo>
                  <a:pt x="0" y="8722000"/>
                </a:lnTo>
                <a:lnTo>
                  <a:pt x="0" y="0"/>
                </a:lnTo>
                <a:close/>
              </a:path>
            </a:pathLst>
          </a:custGeom>
          <a:blipFill>
            <a:blip r:embed="rId3"/>
            <a:stretch>
              <a:fillRect l="0" t="0" r="0" b="0"/>
            </a:stretch>
          </a:blipFill>
          <a:ln w="9525" cap="sq">
            <a:solidFill>
              <a:srgbClr val="000000"/>
            </a:solidFill>
            <a:prstDash val="solid"/>
            <a:miter/>
          </a:ln>
        </p:spPr>
      </p:sp>
      <p:sp>
        <p:nvSpPr>
          <p:cNvPr name="Freeform 4" id="4"/>
          <p:cNvSpPr/>
          <p:nvPr/>
        </p:nvSpPr>
        <p:spPr>
          <a:xfrm flipH="false" flipV="false" rot="0">
            <a:off x="1605305" y="1048014"/>
            <a:ext cx="5266259" cy="1271205"/>
          </a:xfrm>
          <a:custGeom>
            <a:avLst/>
            <a:gdLst/>
            <a:ahLst/>
            <a:cxnLst/>
            <a:rect r="r" b="b" t="t" l="l"/>
            <a:pathLst>
              <a:path h="1271205" w="5266259">
                <a:moveTo>
                  <a:pt x="0" y="0"/>
                </a:moveTo>
                <a:lnTo>
                  <a:pt x="5266259" y="0"/>
                </a:lnTo>
                <a:lnTo>
                  <a:pt x="5266259" y="1271205"/>
                </a:lnTo>
                <a:lnTo>
                  <a:pt x="0" y="12712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445277" y="1303252"/>
            <a:ext cx="5426287" cy="665480"/>
          </a:xfrm>
          <a:prstGeom prst="rect">
            <a:avLst/>
          </a:prstGeom>
        </p:spPr>
        <p:txBody>
          <a:bodyPr anchor="t" rtlCol="false" tIns="0" lIns="0" bIns="0" rIns="0">
            <a:spAutoFit/>
          </a:bodyPr>
          <a:lstStyle/>
          <a:p>
            <a:pPr algn="ctr">
              <a:lnSpc>
                <a:spcPts val="5319"/>
              </a:lnSpc>
            </a:pPr>
            <a:r>
              <a:rPr lang="en-US" sz="3799" b="true">
                <a:solidFill>
                  <a:srgbClr val="000000"/>
                </a:solidFill>
                <a:latin typeface="Arimo Bold"/>
                <a:ea typeface="Arimo Bold"/>
                <a:cs typeface="Arimo Bold"/>
                <a:sym typeface="Arimo Bold"/>
              </a:rPr>
              <a:t>ADD NEW EVENTS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645939" y="1028700"/>
            <a:ext cx="6682247" cy="8607793"/>
          </a:xfrm>
          <a:custGeom>
            <a:avLst/>
            <a:gdLst/>
            <a:ahLst/>
            <a:cxnLst/>
            <a:rect r="r" b="b" t="t" l="l"/>
            <a:pathLst>
              <a:path h="8607793" w="6682247">
                <a:moveTo>
                  <a:pt x="0" y="0"/>
                </a:moveTo>
                <a:lnTo>
                  <a:pt x="6682247" y="0"/>
                </a:lnTo>
                <a:lnTo>
                  <a:pt x="6682247" y="8607793"/>
                </a:lnTo>
                <a:lnTo>
                  <a:pt x="0" y="8607793"/>
                </a:lnTo>
                <a:lnTo>
                  <a:pt x="0" y="0"/>
                </a:lnTo>
                <a:close/>
              </a:path>
            </a:pathLst>
          </a:custGeom>
          <a:blipFill>
            <a:blip r:embed="rId3"/>
            <a:stretch>
              <a:fillRect l="-9362" t="0" r="-9362" b="-3800"/>
            </a:stretch>
          </a:blipFill>
          <a:ln w="9525" cap="sq">
            <a:solidFill>
              <a:srgbClr val="000000"/>
            </a:solidFill>
            <a:prstDash val="solid"/>
            <a:miter/>
          </a:ln>
        </p:spPr>
      </p:sp>
      <p:sp>
        <p:nvSpPr>
          <p:cNvPr name="Freeform 4" id="4"/>
          <p:cNvSpPr/>
          <p:nvPr/>
        </p:nvSpPr>
        <p:spPr>
          <a:xfrm flipH="false" flipV="false" rot="0">
            <a:off x="7790439" y="4063761"/>
            <a:ext cx="9915120" cy="5572732"/>
          </a:xfrm>
          <a:custGeom>
            <a:avLst/>
            <a:gdLst/>
            <a:ahLst/>
            <a:cxnLst/>
            <a:rect r="r" b="b" t="t" l="l"/>
            <a:pathLst>
              <a:path h="5572732" w="9915120">
                <a:moveTo>
                  <a:pt x="0" y="0"/>
                </a:moveTo>
                <a:lnTo>
                  <a:pt x="9915120" y="0"/>
                </a:lnTo>
                <a:lnTo>
                  <a:pt x="9915120" y="5572732"/>
                </a:lnTo>
                <a:lnTo>
                  <a:pt x="0" y="5572732"/>
                </a:lnTo>
                <a:lnTo>
                  <a:pt x="0" y="0"/>
                </a:lnTo>
                <a:close/>
              </a:path>
            </a:pathLst>
          </a:custGeom>
          <a:blipFill>
            <a:blip r:embed="rId4"/>
            <a:stretch>
              <a:fillRect l="0" t="0" r="0" b="0"/>
            </a:stretch>
          </a:blipFill>
          <a:ln w="9525" cap="sq">
            <a:solidFill>
              <a:srgbClr val="000000"/>
            </a:solidFill>
            <a:prstDash val="solid"/>
            <a:miter/>
          </a:ln>
        </p:spPr>
      </p:sp>
      <p:sp>
        <p:nvSpPr>
          <p:cNvPr name="Freeform 5" id="5"/>
          <p:cNvSpPr/>
          <p:nvPr/>
        </p:nvSpPr>
        <p:spPr>
          <a:xfrm flipH="false" flipV="false" rot="0">
            <a:off x="8427435" y="1290866"/>
            <a:ext cx="6971044" cy="1682717"/>
          </a:xfrm>
          <a:custGeom>
            <a:avLst/>
            <a:gdLst/>
            <a:ahLst/>
            <a:cxnLst/>
            <a:rect r="r" b="b" t="t" l="l"/>
            <a:pathLst>
              <a:path h="1682717" w="6971044">
                <a:moveTo>
                  <a:pt x="0" y="0"/>
                </a:moveTo>
                <a:lnTo>
                  <a:pt x="6971043" y="0"/>
                </a:lnTo>
                <a:lnTo>
                  <a:pt x="6971043" y="1682718"/>
                </a:lnTo>
                <a:lnTo>
                  <a:pt x="0" y="16827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8427435" y="1462533"/>
            <a:ext cx="6626795" cy="1245901"/>
          </a:xfrm>
          <a:prstGeom prst="rect">
            <a:avLst/>
          </a:prstGeom>
        </p:spPr>
        <p:txBody>
          <a:bodyPr anchor="t" rtlCol="false" tIns="0" lIns="0" bIns="0" rIns="0">
            <a:spAutoFit/>
          </a:bodyPr>
          <a:lstStyle/>
          <a:p>
            <a:pPr algn="ctr">
              <a:lnSpc>
                <a:spcPts val="4917"/>
              </a:lnSpc>
            </a:pPr>
            <a:r>
              <a:rPr lang="en-US" sz="3512" b="true">
                <a:solidFill>
                  <a:srgbClr val="000000"/>
                </a:solidFill>
                <a:latin typeface="Arimo Bold"/>
                <a:ea typeface="Arimo Bold"/>
                <a:cs typeface="Arimo Bold"/>
                <a:sym typeface="Arimo Bold"/>
              </a:rPr>
              <a:t>SET APPOINTMENT &amp;</a:t>
            </a:r>
          </a:p>
          <a:p>
            <a:pPr algn="ctr">
              <a:lnSpc>
                <a:spcPts val="4917"/>
              </a:lnSpc>
            </a:pPr>
            <a:r>
              <a:rPr lang="en-US" sz="3512" b="true">
                <a:solidFill>
                  <a:srgbClr val="000000"/>
                </a:solidFill>
                <a:latin typeface="Arimo Bold"/>
                <a:ea typeface="Arimo Bold"/>
                <a:cs typeface="Arimo Bold"/>
                <a:sym typeface="Arimo Bold"/>
              </a:rPr>
              <a:t>SEND NOTIFICATION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1621000" y="2058893"/>
            <a:ext cx="15045999" cy="7361332"/>
          </a:xfrm>
          <a:custGeom>
            <a:avLst/>
            <a:gdLst/>
            <a:ahLst/>
            <a:cxnLst/>
            <a:rect r="r" b="b" t="t" l="l"/>
            <a:pathLst>
              <a:path h="7361332" w="15045999">
                <a:moveTo>
                  <a:pt x="0" y="0"/>
                </a:moveTo>
                <a:lnTo>
                  <a:pt x="15046000" y="0"/>
                </a:lnTo>
                <a:lnTo>
                  <a:pt x="15046000" y="7361332"/>
                </a:lnTo>
                <a:lnTo>
                  <a:pt x="0" y="7361332"/>
                </a:lnTo>
                <a:lnTo>
                  <a:pt x="0" y="0"/>
                </a:lnTo>
                <a:close/>
              </a:path>
            </a:pathLst>
          </a:custGeom>
          <a:blipFill>
            <a:blip r:embed="rId3"/>
            <a:stretch>
              <a:fillRect l="-3111" t="-4134" r="-1711" b="-17809"/>
            </a:stretch>
          </a:blipFill>
          <a:ln w="9525" cap="sq">
            <a:solidFill>
              <a:srgbClr val="000000"/>
            </a:solidFill>
            <a:prstDash val="solid"/>
            <a:miter/>
          </a:ln>
        </p:spPr>
      </p:sp>
      <p:sp>
        <p:nvSpPr>
          <p:cNvPr name="Freeform 4" id="4"/>
          <p:cNvSpPr/>
          <p:nvPr/>
        </p:nvSpPr>
        <p:spPr>
          <a:xfrm flipH="false" flipV="false" rot="0">
            <a:off x="1055650" y="725053"/>
            <a:ext cx="3659028" cy="883241"/>
          </a:xfrm>
          <a:custGeom>
            <a:avLst/>
            <a:gdLst/>
            <a:ahLst/>
            <a:cxnLst/>
            <a:rect r="r" b="b" t="t" l="l"/>
            <a:pathLst>
              <a:path h="883241" w="3659028">
                <a:moveTo>
                  <a:pt x="0" y="0"/>
                </a:moveTo>
                <a:lnTo>
                  <a:pt x="3659027" y="0"/>
                </a:lnTo>
                <a:lnTo>
                  <a:pt x="3659027" y="883240"/>
                </a:lnTo>
                <a:lnTo>
                  <a:pt x="0" y="8832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680227" y="843141"/>
            <a:ext cx="4409874"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ADD VENUE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8037" y="3480752"/>
            <a:ext cx="4706778" cy="4706778"/>
          </a:xfrm>
          <a:custGeom>
            <a:avLst/>
            <a:gdLst/>
            <a:ahLst/>
            <a:cxnLst/>
            <a:rect r="r" b="b" t="t" l="l"/>
            <a:pathLst>
              <a:path h="4706778" w="4706778">
                <a:moveTo>
                  <a:pt x="0" y="0"/>
                </a:moveTo>
                <a:lnTo>
                  <a:pt x="4706778" y="0"/>
                </a:lnTo>
                <a:lnTo>
                  <a:pt x="4706778" y="4706778"/>
                </a:lnTo>
                <a:lnTo>
                  <a:pt x="0" y="4706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33510" y="524879"/>
            <a:ext cx="11308118" cy="1219836"/>
          </a:xfrm>
          <a:prstGeom prst="rect">
            <a:avLst/>
          </a:prstGeom>
        </p:spPr>
        <p:txBody>
          <a:bodyPr anchor="t" rtlCol="false" tIns="0" lIns="0" bIns="0" rIns="0">
            <a:spAutoFit/>
          </a:bodyPr>
          <a:lstStyle/>
          <a:p>
            <a:pPr algn="ctr">
              <a:lnSpc>
                <a:spcPts val="9939"/>
              </a:lnSpc>
            </a:pPr>
            <a:r>
              <a:rPr lang="en-US" sz="7099" b="true">
                <a:solidFill>
                  <a:srgbClr val="0E78C4"/>
                </a:solidFill>
                <a:latin typeface="Canva Sans Bold"/>
                <a:ea typeface="Canva Sans Bold"/>
                <a:cs typeface="Canva Sans Bold"/>
                <a:sym typeface="Canva Sans Bold"/>
              </a:rPr>
              <a:t>FUTURE SCOPE</a:t>
            </a:r>
          </a:p>
        </p:txBody>
      </p:sp>
      <p:sp>
        <p:nvSpPr>
          <p:cNvPr name="AutoShape 4" id="4"/>
          <p:cNvSpPr/>
          <p:nvPr/>
        </p:nvSpPr>
        <p:spPr>
          <a:xfrm>
            <a:off x="1222833" y="1933791"/>
            <a:ext cx="15766676" cy="0"/>
          </a:xfrm>
          <a:prstGeom prst="line">
            <a:avLst/>
          </a:prstGeom>
          <a:ln cap="flat" w="47625">
            <a:solidFill>
              <a:srgbClr val="004AAD"/>
            </a:solidFill>
            <a:prstDash val="solid"/>
            <a:headEnd type="none" len="sm" w="sm"/>
            <a:tailEnd type="none" len="sm" w="sm"/>
          </a:ln>
        </p:spPr>
      </p:sp>
      <p:sp>
        <p:nvSpPr>
          <p:cNvPr name="Freeform 5" id="5"/>
          <p:cNvSpPr/>
          <p:nvPr/>
        </p:nvSpPr>
        <p:spPr>
          <a:xfrm flipH="false" flipV="false" rot="0">
            <a:off x="6801574" y="3502677"/>
            <a:ext cx="4684853" cy="4684853"/>
          </a:xfrm>
          <a:custGeom>
            <a:avLst/>
            <a:gdLst/>
            <a:ahLst/>
            <a:cxnLst/>
            <a:rect r="r" b="b" t="t" l="l"/>
            <a:pathLst>
              <a:path h="4684853" w="4684853">
                <a:moveTo>
                  <a:pt x="0" y="0"/>
                </a:moveTo>
                <a:lnTo>
                  <a:pt x="4684852" y="0"/>
                </a:lnTo>
                <a:lnTo>
                  <a:pt x="4684852" y="4684853"/>
                </a:lnTo>
                <a:lnTo>
                  <a:pt x="0" y="46848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304656" y="3502677"/>
            <a:ext cx="4684853" cy="4684853"/>
          </a:xfrm>
          <a:custGeom>
            <a:avLst/>
            <a:gdLst/>
            <a:ahLst/>
            <a:cxnLst/>
            <a:rect r="r" b="b" t="t" l="l"/>
            <a:pathLst>
              <a:path h="4684853" w="4684853">
                <a:moveTo>
                  <a:pt x="0" y="0"/>
                </a:moveTo>
                <a:lnTo>
                  <a:pt x="4684853" y="0"/>
                </a:lnTo>
                <a:lnTo>
                  <a:pt x="4684853" y="4684853"/>
                </a:lnTo>
                <a:lnTo>
                  <a:pt x="0" y="46848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006977" y="4254900"/>
            <a:ext cx="3508899" cy="3072647"/>
          </a:xfrm>
          <a:prstGeom prst="rect">
            <a:avLst/>
          </a:prstGeom>
        </p:spPr>
        <p:txBody>
          <a:bodyPr anchor="t" rtlCol="false" tIns="0" lIns="0" bIns="0" rIns="0">
            <a:spAutoFit/>
          </a:bodyPr>
          <a:lstStyle/>
          <a:p>
            <a:pPr algn="l">
              <a:lnSpc>
                <a:spcPts val="4941"/>
              </a:lnSpc>
            </a:pPr>
            <a:r>
              <a:rPr lang="en-US" sz="3529" b="true">
                <a:solidFill>
                  <a:srgbClr val="414141"/>
                </a:solidFill>
                <a:latin typeface="Canva Sans Bold"/>
                <a:ea typeface="Canva Sans Bold"/>
                <a:cs typeface="Canva Sans Bold"/>
                <a:sym typeface="Canva Sans Bold"/>
              </a:rPr>
              <a:t>Integration with third-party calendars (e.g., Google Calendar).</a:t>
            </a:r>
          </a:p>
        </p:txBody>
      </p:sp>
      <p:sp>
        <p:nvSpPr>
          <p:cNvPr name="TextBox 8" id="8"/>
          <p:cNvSpPr txBox="true"/>
          <p:nvPr/>
        </p:nvSpPr>
        <p:spPr>
          <a:xfrm rot="0">
            <a:off x="7389551" y="4254900"/>
            <a:ext cx="3508899" cy="3691772"/>
          </a:xfrm>
          <a:prstGeom prst="rect">
            <a:avLst/>
          </a:prstGeom>
        </p:spPr>
        <p:txBody>
          <a:bodyPr anchor="t" rtlCol="false" tIns="0" lIns="0" bIns="0" rIns="0">
            <a:spAutoFit/>
          </a:bodyPr>
          <a:lstStyle/>
          <a:p>
            <a:pPr algn="l">
              <a:lnSpc>
                <a:spcPts val="4941"/>
              </a:lnSpc>
            </a:pPr>
            <a:r>
              <a:rPr lang="en-US" sz="3529" b="true">
                <a:solidFill>
                  <a:srgbClr val="414141"/>
                </a:solidFill>
                <a:latin typeface="Canva Sans Bold"/>
                <a:ea typeface="Canva Sans Bold"/>
                <a:cs typeface="Canva Sans Bold"/>
                <a:sym typeface="Canva Sans Bold"/>
              </a:rPr>
              <a:t>Enhancing accessibility through a mobile application.</a:t>
            </a:r>
          </a:p>
          <a:p>
            <a:pPr algn="l">
              <a:lnSpc>
                <a:spcPts val="4941"/>
              </a:lnSpc>
            </a:pPr>
          </a:p>
        </p:txBody>
      </p:sp>
      <p:sp>
        <p:nvSpPr>
          <p:cNvPr name="TextBox 9" id="9"/>
          <p:cNvSpPr txBox="true"/>
          <p:nvPr/>
        </p:nvSpPr>
        <p:spPr>
          <a:xfrm rot="0">
            <a:off x="13067076" y="4254900"/>
            <a:ext cx="3508899" cy="3072647"/>
          </a:xfrm>
          <a:prstGeom prst="rect">
            <a:avLst/>
          </a:prstGeom>
        </p:spPr>
        <p:txBody>
          <a:bodyPr anchor="t" rtlCol="false" tIns="0" lIns="0" bIns="0" rIns="0">
            <a:spAutoFit/>
          </a:bodyPr>
          <a:lstStyle/>
          <a:p>
            <a:pPr algn="l">
              <a:lnSpc>
                <a:spcPts val="4941"/>
              </a:lnSpc>
            </a:pPr>
            <a:r>
              <a:rPr lang="en-US" sz="3529" b="true">
                <a:solidFill>
                  <a:srgbClr val="414141"/>
                </a:solidFill>
                <a:latin typeface="Canva Sans Bold"/>
                <a:ea typeface="Canva Sans Bold"/>
                <a:cs typeface="Canva Sans Bold"/>
                <a:sym typeface="Canva Sans Bold"/>
              </a:rPr>
              <a:t>Incorporate support for multilingual language into the interface.</a:t>
            </a:r>
          </a:p>
        </p:txBody>
      </p:sp>
      <p:sp>
        <p:nvSpPr>
          <p:cNvPr name="Freeform 10" id="10"/>
          <p:cNvSpPr/>
          <p:nvPr/>
        </p:nvSpPr>
        <p:spPr>
          <a:xfrm flipH="false" flipV="false" rot="0">
            <a:off x="266328" y="370144"/>
            <a:ext cx="17755345" cy="9546713"/>
          </a:xfrm>
          <a:custGeom>
            <a:avLst/>
            <a:gdLst/>
            <a:ahLst/>
            <a:cxnLst/>
            <a:rect r="r" b="b" t="t" l="l"/>
            <a:pathLst>
              <a:path h="9546713" w="17755345">
                <a:moveTo>
                  <a:pt x="0" y="0"/>
                </a:moveTo>
                <a:lnTo>
                  <a:pt x="17755344" y="0"/>
                </a:lnTo>
                <a:lnTo>
                  <a:pt x="17755344" y="9546712"/>
                </a:lnTo>
                <a:lnTo>
                  <a:pt x="0" y="9546712"/>
                </a:lnTo>
                <a:lnTo>
                  <a:pt x="0" y="0"/>
                </a:lnTo>
                <a:close/>
              </a:path>
            </a:pathLst>
          </a:custGeom>
          <a:blipFill>
            <a:blip r:embed="rId4">
              <a:alphaModFix amt="5000"/>
            </a:blip>
            <a:stretch>
              <a:fillRect l="0" t="-820" r="0" b="-1631"/>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TextBox 3" id="3"/>
          <p:cNvSpPr txBox="true"/>
          <p:nvPr/>
        </p:nvSpPr>
        <p:spPr>
          <a:xfrm rot="0">
            <a:off x="5794662" y="698146"/>
            <a:ext cx="6128623" cy="1219836"/>
          </a:xfrm>
          <a:prstGeom prst="rect">
            <a:avLst/>
          </a:prstGeom>
        </p:spPr>
        <p:txBody>
          <a:bodyPr anchor="t" rtlCol="false" tIns="0" lIns="0" bIns="0" rIns="0">
            <a:spAutoFit/>
          </a:bodyPr>
          <a:lstStyle/>
          <a:p>
            <a:pPr algn="ctr">
              <a:lnSpc>
                <a:spcPts val="9939"/>
              </a:lnSpc>
              <a:spcBef>
                <a:spcPct val="0"/>
              </a:spcBef>
            </a:pPr>
            <a:r>
              <a:rPr lang="en-US" b="true" sz="7099">
                <a:solidFill>
                  <a:srgbClr val="0E78C4"/>
                </a:solidFill>
                <a:latin typeface="Canva Sans Bold"/>
                <a:ea typeface="Canva Sans Bold"/>
                <a:cs typeface="Canva Sans Bold"/>
                <a:sym typeface="Canva Sans Bold"/>
              </a:rPr>
              <a:t>CONCLUSION</a:t>
            </a:r>
          </a:p>
        </p:txBody>
      </p:sp>
      <p:sp>
        <p:nvSpPr>
          <p:cNvPr name="AutoShape 4" id="4"/>
          <p:cNvSpPr/>
          <p:nvPr/>
        </p:nvSpPr>
        <p:spPr>
          <a:xfrm>
            <a:off x="1260662" y="2218818"/>
            <a:ext cx="15766676" cy="0"/>
          </a:xfrm>
          <a:prstGeom prst="line">
            <a:avLst/>
          </a:prstGeom>
          <a:ln cap="flat" w="47625">
            <a:solidFill>
              <a:srgbClr val="004AAD"/>
            </a:solidFill>
            <a:prstDash val="solid"/>
            <a:headEnd type="none" len="sm" w="sm"/>
            <a:tailEnd type="none" len="sm" w="sm"/>
          </a:ln>
        </p:spPr>
      </p:sp>
      <p:sp>
        <p:nvSpPr>
          <p:cNvPr name="TextBox 5" id="5"/>
          <p:cNvSpPr txBox="true"/>
          <p:nvPr/>
        </p:nvSpPr>
        <p:spPr>
          <a:xfrm rot="0">
            <a:off x="1891024" y="4098415"/>
            <a:ext cx="14505951" cy="3040634"/>
          </a:xfrm>
          <a:prstGeom prst="rect">
            <a:avLst/>
          </a:prstGeom>
        </p:spPr>
        <p:txBody>
          <a:bodyPr anchor="t" rtlCol="false" tIns="0" lIns="0" bIns="0" rIns="0">
            <a:spAutoFit/>
          </a:bodyPr>
          <a:lstStyle/>
          <a:p>
            <a:pPr algn="l">
              <a:lnSpc>
                <a:spcPts val="6117"/>
              </a:lnSpc>
            </a:pPr>
            <a:r>
              <a:rPr lang="en-US" sz="3799" b="true">
                <a:solidFill>
                  <a:srgbClr val="414141"/>
                </a:solidFill>
                <a:latin typeface="Canva Sans Bold"/>
                <a:ea typeface="Canva Sans Bold"/>
                <a:cs typeface="Canva Sans Bold"/>
                <a:sym typeface="Canva Sans Bold"/>
              </a:rPr>
              <a:t>The Event Management System streamlines event creation, ticket booking, and venue coordination, ensuring efficiency and accuracy. It offers a seamless, user-friendly experience, enhancing both organizer and attendee satisfaction.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TextBox 3" id="3"/>
          <p:cNvSpPr txBox="true"/>
          <p:nvPr/>
        </p:nvSpPr>
        <p:spPr>
          <a:xfrm rot="0">
            <a:off x="4062530" y="3690091"/>
            <a:ext cx="10162940" cy="2199027"/>
          </a:xfrm>
          <a:prstGeom prst="rect">
            <a:avLst/>
          </a:prstGeom>
        </p:spPr>
        <p:txBody>
          <a:bodyPr anchor="t" rtlCol="false" tIns="0" lIns="0" bIns="0" rIns="0">
            <a:spAutoFit/>
          </a:bodyPr>
          <a:lstStyle/>
          <a:p>
            <a:pPr algn="ctr">
              <a:lnSpc>
                <a:spcPts val="17922"/>
              </a:lnSpc>
              <a:spcBef>
                <a:spcPct val="0"/>
              </a:spcBef>
            </a:pPr>
            <a:r>
              <a:rPr lang="en-US" sz="12801">
                <a:solidFill>
                  <a:srgbClr val="0E78C4"/>
                </a:solidFill>
                <a:latin typeface="Alice Bold"/>
                <a:ea typeface="Alice Bold"/>
                <a:cs typeface="Alice Bold"/>
                <a:sym typeface="Alice Bold"/>
              </a:rPr>
              <a:t>THANK YOU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TextBox 3" id="3"/>
          <p:cNvSpPr txBox="true"/>
          <p:nvPr/>
        </p:nvSpPr>
        <p:spPr>
          <a:xfrm rot="0">
            <a:off x="1750777" y="895350"/>
            <a:ext cx="15276561" cy="1193801"/>
          </a:xfrm>
          <a:prstGeom prst="rect">
            <a:avLst/>
          </a:prstGeom>
        </p:spPr>
        <p:txBody>
          <a:bodyPr anchor="t" rtlCol="false" tIns="0" lIns="0" bIns="0" rIns="0">
            <a:spAutoFit/>
          </a:bodyPr>
          <a:lstStyle/>
          <a:p>
            <a:pPr algn="ctr">
              <a:lnSpc>
                <a:spcPts val="9799"/>
              </a:lnSpc>
            </a:pPr>
            <a:r>
              <a:rPr lang="en-US" sz="6999" b="true">
                <a:solidFill>
                  <a:srgbClr val="0E78C4"/>
                </a:solidFill>
                <a:latin typeface="Canva Sans Bold"/>
                <a:ea typeface="Canva Sans Bold"/>
                <a:cs typeface="Canva Sans Bold"/>
                <a:sym typeface="Canva Sans Bold"/>
              </a:rPr>
              <a:t>PROBLEM STATEMENT</a:t>
            </a:r>
          </a:p>
        </p:txBody>
      </p:sp>
      <p:sp>
        <p:nvSpPr>
          <p:cNvPr name="TextBox 4" id="4"/>
          <p:cNvSpPr txBox="true"/>
          <p:nvPr/>
        </p:nvSpPr>
        <p:spPr>
          <a:xfrm rot="0">
            <a:off x="1595886" y="3469360"/>
            <a:ext cx="15096228" cy="7729299"/>
          </a:xfrm>
          <a:prstGeom prst="rect">
            <a:avLst/>
          </a:prstGeom>
        </p:spPr>
        <p:txBody>
          <a:bodyPr anchor="t" rtlCol="false" tIns="0" lIns="0" bIns="0" rIns="0">
            <a:spAutoFit/>
          </a:bodyPr>
          <a:lstStyle/>
          <a:p>
            <a:pPr algn="just">
              <a:lnSpc>
                <a:spcPts val="3963"/>
              </a:lnSpc>
            </a:pPr>
            <a:r>
              <a:rPr lang="en-US" sz="2625">
                <a:solidFill>
                  <a:srgbClr val="000000"/>
                </a:solidFill>
                <a:latin typeface="Canva Sans"/>
                <a:ea typeface="Canva Sans"/>
                <a:cs typeface="Canva Sans"/>
                <a:sym typeface="Canva Sans"/>
              </a:rPr>
              <a:t>In modern event planning, managing event creation, ticket booking, and venue coordination can be a complex and time-consuming process. Traditional methods often involve manual scheduling, location management, and registration, leading to inefficiencies, conflicts, and errors. </a:t>
            </a:r>
          </a:p>
          <a:p>
            <a:pPr algn="just">
              <a:lnSpc>
                <a:spcPts val="3255"/>
              </a:lnSpc>
            </a:pPr>
          </a:p>
          <a:p>
            <a:pPr algn="just">
              <a:lnSpc>
                <a:spcPts val="3963"/>
              </a:lnSpc>
            </a:pPr>
            <a:r>
              <a:rPr lang="en-US" sz="2625">
                <a:solidFill>
                  <a:srgbClr val="000000"/>
                </a:solidFill>
                <a:latin typeface="Canva Sans"/>
                <a:ea typeface="Canva Sans"/>
                <a:cs typeface="Canva Sans"/>
                <a:sym typeface="Canva Sans"/>
              </a:rPr>
              <a:t>These outdated systems can delay operations and result in a poor user experience. With the growing need for streamlined workflows and real-time updates, there is a demand for a solution that automates event management, ensuring seamless coordination, accurate scheduling, and smooth booking while providing a user-friendly and scalable platform for both organizers and attendees.</a:t>
            </a:r>
          </a:p>
          <a:p>
            <a:pPr algn="ctr">
              <a:lnSpc>
                <a:spcPts val="3255"/>
              </a:lnSpc>
            </a:pPr>
          </a:p>
          <a:p>
            <a:pPr algn="ctr">
              <a:lnSpc>
                <a:spcPts val="3255"/>
              </a:lnSpc>
            </a:pPr>
          </a:p>
          <a:p>
            <a:pPr algn="ctr">
              <a:lnSpc>
                <a:spcPts val="3255"/>
              </a:lnSpc>
            </a:pPr>
          </a:p>
          <a:p>
            <a:pPr algn="ctr">
              <a:lnSpc>
                <a:spcPts val="3255"/>
              </a:lnSpc>
            </a:pPr>
          </a:p>
          <a:p>
            <a:pPr algn="ctr">
              <a:lnSpc>
                <a:spcPts val="3255"/>
              </a:lnSpc>
            </a:pPr>
          </a:p>
          <a:p>
            <a:pPr algn="ctr">
              <a:lnSpc>
                <a:spcPts val="3255"/>
              </a:lnSpc>
            </a:pPr>
          </a:p>
          <a:p>
            <a:pPr algn="ctr">
              <a:lnSpc>
                <a:spcPts val="3255"/>
              </a:lnSpc>
            </a:pPr>
          </a:p>
        </p:txBody>
      </p:sp>
      <p:sp>
        <p:nvSpPr>
          <p:cNvPr name="AutoShape 5" id="5"/>
          <p:cNvSpPr/>
          <p:nvPr/>
        </p:nvSpPr>
        <p:spPr>
          <a:xfrm>
            <a:off x="1260662" y="2349080"/>
            <a:ext cx="15766676" cy="0"/>
          </a:xfrm>
          <a:prstGeom prst="line">
            <a:avLst/>
          </a:prstGeom>
          <a:ln cap="flat" w="47625">
            <a:solidFill>
              <a:srgbClr val="004AAD"/>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AutoShape 3" id="3"/>
          <p:cNvSpPr/>
          <p:nvPr/>
        </p:nvSpPr>
        <p:spPr>
          <a:xfrm>
            <a:off x="1260662" y="2349080"/>
            <a:ext cx="15766676" cy="0"/>
          </a:xfrm>
          <a:prstGeom prst="line">
            <a:avLst/>
          </a:prstGeom>
          <a:ln cap="flat" w="47625">
            <a:solidFill>
              <a:srgbClr val="004AAD"/>
            </a:solidFill>
            <a:prstDash val="solid"/>
            <a:headEnd type="none" len="sm" w="sm"/>
            <a:tailEnd type="none" len="sm" w="sm"/>
          </a:ln>
        </p:spPr>
      </p:sp>
      <p:sp>
        <p:nvSpPr>
          <p:cNvPr name="TextBox 4" id="4"/>
          <p:cNvSpPr txBox="true"/>
          <p:nvPr/>
        </p:nvSpPr>
        <p:spPr>
          <a:xfrm rot="0">
            <a:off x="2442176" y="3095819"/>
            <a:ext cx="14585162" cy="5848350"/>
          </a:xfrm>
          <a:prstGeom prst="rect">
            <a:avLst/>
          </a:prstGeom>
        </p:spPr>
        <p:txBody>
          <a:bodyPr anchor="t" rtlCol="false" tIns="0" lIns="0" bIns="0" rIns="0">
            <a:spAutoFit/>
          </a:bodyPr>
          <a:lstStyle/>
          <a:p>
            <a:pPr algn="just">
              <a:lnSpc>
                <a:spcPts val="4200"/>
              </a:lnSpc>
            </a:pPr>
            <a:r>
              <a:rPr lang="en-US" sz="3000">
                <a:solidFill>
                  <a:srgbClr val="000000"/>
                </a:solidFill>
                <a:latin typeface="Canva Sans"/>
                <a:ea typeface="Canva Sans"/>
                <a:cs typeface="Canva Sans"/>
                <a:sym typeface="Canva Sans"/>
              </a:rPr>
              <a:t>Provides a customer portal for event browsing, booking, payments, and viewing bookings.</a:t>
            </a:r>
          </a:p>
          <a:p>
            <a:pPr algn="just">
              <a:lnSpc>
                <a:spcPts val="4200"/>
              </a:lnSpc>
            </a:pPr>
          </a:p>
          <a:p>
            <a:pPr algn="just">
              <a:lnSpc>
                <a:spcPts val="4200"/>
              </a:lnSpc>
            </a:pPr>
            <a:r>
              <a:rPr lang="en-US" sz="3000">
                <a:solidFill>
                  <a:srgbClr val="000000"/>
                </a:solidFill>
                <a:latin typeface="Canva Sans"/>
                <a:ea typeface="Canva Sans"/>
                <a:cs typeface="Canva Sans"/>
                <a:sym typeface="Canva Sans"/>
              </a:rPr>
              <a:t>Includes an admin portal for managing events, customer details, and appointments.</a:t>
            </a:r>
          </a:p>
          <a:p>
            <a:pPr algn="just">
              <a:lnSpc>
                <a:spcPts val="4200"/>
              </a:lnSpc>
            </a:pPr>
          </a:p>
          <a:p>
            <a:pPr algn="just">
              <a:lnSpc>
                <a:spcPts val="4200"/>
              </a:lnSpc>
            </a:pPr>
            <a:r>
              <a:rPr lang="en-US" sz="3000">
                <a:solidFill>
                  <a:srgbClr val="000000"/>
                </a:solidFill>
                <a:latin typeface="Canva Sans"/>
                <a:ea typeface="Canva Sans"/>
                <a:cs typeface="Canva Sans"/>
                <a:sym typeface="Canva Sans"/>
              </a:rPr>
              <a:t>Features a notification system to keep customers updated on event changes.</a:t>
            </a:r>
          </a:p>
          <a:p>
            <a:pPr algn="just">
              <a:lnSpc>
                <a:spcPts val="4200"/>
              </a:lnSpc>
            </a:pPr>
          </a:p>
          <a:p>
            <a:pPr algn="just">
              <a:lnSpc>
                <a:spcPts val="4200"/>
              </a:lnSpc>
            </a:pPr>
            <a:r>
              <a:rPr lang="en-US" sz="3000">
                <a:solidFill>
                  <a:srgbClr val="000000"/>
                </a:solidFill>
                <a:latin typeface="Canva Sans"/>
                <a:ea typeface="Canva Sans"/>
                <a:cs typeface="Canva Sans"/>
                <a:sym typeface="Canva Sans"/>
              </a:rPr>
              <a:t>Simplifies event-related processes for both customers and administrators.</a:t>
            </a:r>
          </a:p>
          <a:p>
            <a:pPr algn="just">
              <a:lnSpc>
                <a:spcPts val="4200"/>
              </a:lnSpc>
            </a:pPr>
          </a:p>
          <a:p>
            <a:pPr algn="just">
              <a:lnSpc>
                <a:spcPts val="4200"/>
              </a:lnSpc>
            </a:pPr>
            <a:r>
              <a:rPr lang="en-US" sz="3000">
                <a:solidFill>
                  <a:srgbClr val="000000"/>
                </a:solidFill>
                <a:latin typeface="Canva Sans"/>
                <a:ea typeface="Canva Sans"/>
                <a:cs typeface="Canva Sans"/>
                <a:sym typeface="Canva Sans"/>
              </a:rPr>
              <a:t>Ensures efficient and organized event management.</a:t>
            </a:r>
          </a:p>
        </p:txBody>
      </p:sp>
      <p:sp>
        <p:nvSpPr>
          <p:cNvPr name="Freeform 5" id="5"/>
          <p:cNvSpPr/>
          <p:nvPr/>
        </p:nvSpPr>
        <p:spPr>
          <a:xfrm flipH="false" flipV="false" rot="0">
            <a:off x="1479085" y="6169087"/>
            <a:ext cx="543384" cy="598920"/>
          </a:xfrm>
          <a:custGeom>
            <a:avLst/>
            <a:gdLst/>
            <a:ahLst/>
            <a:cxnLst/>
            <a:rect r="r" b="b" t="t" l="l"/>
            <a:pathLst>
              <a:path h="598920" w="543384">
                <a:moveTo>
                  <a:pt x="0" y="0"/>
                </a:moveTo>
                <a:lnTo>
                  <a:pt x="543384" y="0"/>
                </a:lnTo>
                <a:lnTo>
                  <a:pt x="543384" y="598920"/>
                </a:lnTo>
                <a:lnTo>
                  <a:pt x="0" y="5989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18289" y="8535171"/>
            <a:ext cx="605693" cy="602389"/>
          </a:xfrm>
          <a:custGeom>
            <a:avLst/>
            <a:gdLst/>
            <a:ahLst/>
            <a:cxnLst/>
            <a:rect r="r" b="b" t="t" l="l"/>
            <a:pathLst>
              <a:path h="602389" w="605693">
                <a:moveTo>
                  <a:pt x="0" y="0"/>
                </a:moveTo>
                <a:lnTo>
                  <a:pt x="605693" y="0"/>
                </a:lnTo>
                <a:lnTo>
                  <a:pt x="605693" y="602389"/>
                </a:lnTo>
                <a:lnTo>
                  <a:pt x="0" y="60238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445671" y="3152969"/>
            <a:ext cx="649417" cy="604549"/>
          </a:xfrm>
          <a:custGeom>
            <a:avLst/>
            <a:gdLst/>
            <a:ahLst/>
            <a:cxnLst/>
            <a:rect r="r" b="b" t="t" l="l"/>
            <a:pathLst>
              <a:path h="604549" w="649417">
                <a:moveTo>
                  <a:pt x="0" y="0"/>
                </a:moveTo>
                <a:lnTo>
                  <a:pt x="649417" y="0"/>
                </a:lnTo>
                <a:lnTo>
                  <a:pt x="649417" y="604548"/>
                </a:lnTo>
                <a:lnTo>
                  <a:pt x="0" y="60454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416776" y="4660456"/>
            <a:ext cx="636847" cy="636847"/>
          </a:xfrm>
          <a:custGeom>
            <a:avLst/>
            <a:gdLst/>
            <a:ahLst/>
            <a:cxnLst/>
            <a:rect r="r" b="b" t="t" l="l"/>
            <a:pathLst>
              <a:path h="636847" w="636847">
                <a:moveTo>
                  <a:pt x="0" y="0"/>
                </a:moveTo>
                <a:lnTo>
                  <a:pt x="636847" y="0"/>
                </a:lnTo>
                <a:lnTo>
                  <a:pt x="636847" y="636847"/>
                </a:lnTo>
                <a:lnTo>
                  <a:pt x="0" y="63684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468799" y="7284633"/>
            <a:ext cx="655183" cy="733912"/>
          </a:xfrm>
          <a:custGeom>
            <a:avLst/>
            <a:gdLst/>
            <a:ahLst/>
            <a:cxnLst/>
            <a:rect r="r" b="b" t="t" l="l"/>
            <a:pathLst>
              <a:path h="733912" w="655183">
                <a:moveTo>
                  <a:pt x="0" y="0"/>
                </a:moveTo>
                <a:lnTo>
                  <a:pt x="655183" y="0"/>
                </a:lnTo>
                <a:lnTo>
                  <a:pt x="655183" y="733912"/>
                </a:lnTo>
                <a:lnTo>
                  <a:pt x="0" y="73391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0" id="10"/>
          <p:cNvSpPr txBox="true"/>
          <p:nvPr/>
        </p:nvSpPr>
        <p:spPr>
          <a:xfrm rot="0">
            <a:off x="1750777" y="885825"/>
            <a:ext cx="15276561" cy="1219836"/>
          </a:xfrm>
          <a:prstGeom prst="rect">
            <a:avLst/>
          </a:prstGeom>
        </p:spPr>
        <p:txBody>
          <a:bodyPr anchor="t" rtlCol="false" tIns="0" lIns="0" bIns="0" rIns="0">
            <a:spAutoFit/>
          </a:bodyPr>
          <a:lstStyle/>
          <a:p>
            <a:pPr algn="ctr">
              <a:lnSpc>
                <a:spcPts val="9939"/>
              </a:lnSpc>
            </a:pPr>
            <a:r>
              <a:rPr lang="en-US" sz="7099" b="true">
                <a:solidFill>
                  <a:srgbClr val="0E78C4"/>
                </a:solidFill>
                <a:latin typeface="Canva Sans Bold"/>
                <a:ea typeface="Canva Sans Bold"/>
                <a:cs typeface="Canva Sans Bold"/>
                <a:sym typeface="Canva Sans Bold"/>
              </a:rPr>
              <a:t>ABSTRACT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AutoShape 3" id="3"/>
          <p:cNvSpPr/>
          <p:nvPr/>
        </p:nvSpPr>
        <p:spPr>
          <a:xfrm>
            <a:off x="1260662" y="2349080"/>
            <a:ext cx="15766676" cy="0"/>
          </a:xfrm>
          <a:prstGeom prst="line">
            <a:avLst/>
          </a:prstGeom>
          <a:ln cap="flat" w="47625">
            <a:solidFill>
              <a:srgbClr val="004AAD"/>
            </a:solidFill>
            <a:prstDash val="solid"/>
            <a:headEnd type="none" len="sm" w="sm"/>
            <a:tailEnd type="none" len="sm" w="sm"/>
          </a:ln>
        </p:spPr>
      </p:sp>
      <p:grpSp>
        <p:nvGrpSpPr>
          <p:cNvPr name="Group 4" id="4"/>
          <p:cNvGrpSpPr/>
          <p:nvPr/>
        </p:nvGrpSpPr>
        <p:grpSpPr>
          <a:xfrm rot="-5400000">
            <a:off x="5169964" y="723189"/>
            <a:ext cx="5242255" cy="10214885"/>
            <a:chOff x="0" y="0"/>
            <a:chExt cx="1380676" cy="2690340"/>
          </a:xfrm>
        </p:grpSpPr>
        <p:sp>
          <p:nvSpPr>
            <p:cNvPr name="Freeform 5" id="5"/>
            <p:cNvSpPr/>
            <p:nvPr/>
          </p:nvSpPr>
          <p:spPr>
            <a:xfrm flipH="false" flipV="false" rot="0">
              <a:off x="0" y="0"/>
              <a:ext cx="1380676" cy="2690340"/>
            </a:xfrm>
            <a:custGeom>
              <a:avLst/>
              <a:gdLst/>
              <a:ahLst/>
              <a:cxnLst/>
              <a:rect r="r" b="b" t="t" l="l"/>
              <a:pathLst>
                <a:path h="2690340" w="1380676">
                  <a:moveTo>
                    <a:pt x="1380676" y="0"/>
                  </a:moveTo>
                  <a:lnTo>
                    <a:pt x="1380676" y="2576040"/>
                  </a:lnTo>
                  <a:lnTo>
                    <a:pt x="690338" y="2690340"/>
                  </a:lnTo>
                  <a:lnTo>
                    <a:pt x="0" y="2576040"/>
                  </a:lnTo>
                  <a:lnTo>
                    <a:pt x="0" y="0"/>
                  </a:lnTo>
                  <a:lnTo>
                    <a:pt x="1380676" y="0"/>
                  </a:lnTo>
                  <a:close/>
                </a:path>
              </a:pathLst>
            </a:custGeom>
            <a:solidFill>
              <a:srgbClr val="0E78C4">
                <a:alpha val="49804"/>
              </a:srgbClr>
            </a:solidFill>
          </p:spPr>
        </p:sp>
        <p:sp>
          <p:nvSpPr>
            <p:cNvPr name="TextBox 6" id="6"/>
            <p:cNvSpPr txBox="true"/>
            <p:nvPr/>
          </p:nvSpPr>
          <p:spPr>
            <a:xfrm>
              <a:off x="0" y="-38100"/>
              <a:ext cx="1380676" cy="261414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505720" y="885825"/>
            <a:ext cx="15276561" cy="1219836"/>
          </a:xfrm>
          <a:prstGeom prst="rect">
            <a:avLst/>
          </a:prstGeom>
        </p:spPr>
        <p:txBody>
          <a:bodyPr anchor="t" rtlCol="false" tIns="0" lIns="0" bIns="0" rIns="0">
            <a:spAutoFit/>
          </a:bodyPr>
          <a:lstStyle/>
          <a:p>
            <a:pPr algn="ctr">
              <a:lnSpc>
                <a:spcPts val="9939"/>
              </a:lnSpc>
            </a:pPr>
            <a:r>
              <a:rPr lang="en-US" sz="7099" b="true">
                <a:solidFill>
                  <a:srgbClr val="0E78C4"/>
                </a:solidFill>
                <a:latin typeface="Canva Sans Bold"/>
                <a:ea typeface="Canva Sans Bold"/>
                <a:cs typeface="Canva Sans Bold"/>
                <a:sym typeface="Canva Sans Bold"/>
              </a:rPr>
              <a:t>TEAM MEMBERS</a:t>
            </a:r>
          </a:p>
        </p:txBody>
      </p:sp>
      <p:sp>
        <p:nvSpPr>
          <p:cNvPr name="TextBox 8" id="8"/>
          <p:cNvSpPr txBox="true"/>
          <p:nvPr/>
        </p:nvSpPr>
        <p:spPr>
          <a:xfrm rot="0">
            <a:off x="3691043" y="3313607"/>
            <a:ext cx="5111832" cy="7936039"/>
          </a:xfrm>
          <a:prstGeom prst="rect">
            <a:avLst/>
          </a:prstGeom>
        </p:spPr>
        <p:txBody>
          <a:bodyPr anchor="t" rtlCol="false" tIns="0" lIns="0" bIns="0" rIns="0">
            <a:spAutoFit/>
          </a:bodyPr>
          <a:lstStyle/>
          <a:p>
            <a:pPr algn="just" marL="948997" indent="-474499" lvl="1">
              <a:lnSpc>
                <a:spcPts val="9318"/>
              </a:lnSpc>
              <a:buFont typeface="Arial"/>
              <a:buChar char="•"/>
            </a:pPr>
            <a:r>
              <a:rPr lang="en-US" b="true" sz="4395">
                <a:solidFill>
                  <a:srgbClr val="231F20"/>
                </a:solidFill>
                <a:latin typeface="Canva Sans Bold"/>
                <a:ea typeface="Canva Sans Bold"/>
                <a:cs typeface="Canva Sans Bold"/>
                <a:sym typeface="Canva Sans Bold"/>
              </a:rPr>
              <a:t>Abhisha Hedge</a:t>
            </a:r>
          </a:p>
          <a:p>
            <a:pPr algn="just" marL="948997" indent="-474499" lvl="1">
              <a:lnSpc>
                <a:spcPts val="9318"/>
              </a:lnSpc>
              <a:buFont typeface="Arial"/>
              <a:buChar char="•"/>
            </a:pPr>
            <a:r>
              <a:rPr lang="en-US" b="true" sz="4395">
                <a:solidFill>
                  <a:srgbClr val="231F20"/>
                </a:solidFill>
                <a:latin typeface="Canva Sans Bold"/>
                <a:ea typeface="Canva Sans Bold"/>
                <a:cs typeface="Canva Sans Bold"/>
                <a:sym typeface="Canva Sans Bold"/>
              </a:rPr>
              <a:t>Piyush Raj</a:t>
            </a:r>
          </a:p>
          <a:p>
            <a:pPr algn="just" marL="948997" indent="-474499" lvl="1">
              <a:lnSpc>
                <a:spcPts val="9318"/>
              </a:lnSpc>
              <a:buFont typeface="Arial"/>
              <a:buChar char="•"/>
            </a:pPr>
            <a:r>
              <a:rPr lang="en-US" b="true" sz="4395">
                <a:solidFill>
                  <a:srgbClr val="231F20"/>
                </a:solidFill>
                <a:latin typeface="Canva Sans Bold"/>
                <a:ea typeface="Canva Sans Bold"/>
                <a:cs typeface="Canva Sans Bold"/>
                <a:sym typeface="Canva Sans Bold"/>
              </a:rPr>
              <a:t>Ashish Jha</a:t>
            </a:r>
          </a:p>
          <a:p>
            <a:pPr algn="just" marL="948997" indent="-474499" lvl="1">
              <a:lnSpc>
                <a:spcPts val="9318"/>
              </a:lnSpc>
              <a:buFont typeface="Arial"/>
              <a:buChar char="•"/>
            </a:pPr>
            <a:r>
              <a:rPr lang="en-US" b="true" sz="4395">
                <a:solidFill>
                  <a:srgbClr val="231F20"/>
                </a:solidFill>
                <a:latin typeface="Canva Sans Bold"/>
                <a:ea typeface="Canva Sans Bold"/>
                <a:cs typeface="Canva Sans Bold"/>
                <a:sym typeface="Canva Sans Bold"/>
              </a:rPr>
              <a:t>Thejasvi</a:t>
            </a:r>
          </a:p>
          <a:p>
            <a:pPr algn="ctr">
              <a:lnSpc>
                <a:spcPts val="6153"/>
              </a:lnSpc>
            </a:pPr>
          </a:p>
          <a:p>
            <a:pPr algn="ctr">
              <a:lnSpc>
                <a:spcPts val="6153"/>
              </a:lnSpc>
            </a:pPr>
          </a:p>
          <a:p>
            <a:pPr algn="ctr">
              <a:lnSpc>
                <a:spcPts val="6153"/>
              </a:lnSpc>
            </a:pPr>
          </a:p>
          <a:p>
            <a:pPr algn="ctr">
              <a:lnSpc>
                <a:spcPts val="615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0">
            <a:off x="477967" y="490005"/>
            <a:ext cx="17358084" cy="9381434"/>
          </a:xfrm>
          <a:custGeom>
            <a:avLst/>
            <a:gdLst/>
            <a:ahLst/>
            <a:cxnLst/>
            <a:rect r="r" b="b" t="t" l="l"/>
            <a:pathLst>
              <a:path h="9381434" w="17358084">
                <a:moveTo>
                  <a:pt x="0" y="0"/>
                </a:moveTo>
                <a:lnTo>
                  <a:pt x="17358084" y="0"/>
                </a:lnTo>
                <a:lnTo>
                  <a:pt x="17358084" y="9381434"/>
                </a:lnTo>
                <a:lnTo>
                  <a:pt x="0" y="9381434"/>
                </a:lnTo>
                <a:lnTo>
                  <a:pt x="0" y="0"/>
                </a:lnTo>
                <a:close/>
              </a:path>
            </a:pathLst>
          </a:custGeom>
          <a:blipFill>
            <a:blip r:embed="rId3">
              <a:alphaModFix amt="28000"/>
            </a:blip>
            <a:stretch>
              <a:fillRect l="-6140" t="-7866" r="0" b="-2601"/>
            </a:stretch>
          </a:blipFill>
        </p:spPr>
      </p:sp>
      <p:sp>
        <p:nvSpPr>
          <p:cNvPr name="TextBox 4" id="4"/>
          <p:cNvSpPr txBox="true"/>
          <p:nvPr/>
        </p:nvSpPr>
        <p:spPr>
          <a:xfrm rot="0">
            <a:off x="477967" y="2237519"/>
            <a:ext cx="17358084" cy="4686327"/>
          </a:xfrm>
          <a:prstGeom prst="rect">
            <a:avLst/>
          </a:prstGeom>
        </p:spPr>
        <p:txBody>
          <a:bodyPr anchor="t" rtlCol="false" tIns="0" lIns="0" bIns="0" rIns="0">
            <a:spAutoFit/>
          </a:bodyPr>
          <a:lstStyle/>
          <a:p>
            <a:pPr algn="ctr">
              <a:lnSpc>
                <a:spcPts val="18898"/>
              </a:lnSpc>
            </a:pPr>
            <a:r>
              <a:rPr lang="en-US" sz="13498" b="true">
                <a:solidFill>
                  <a:srgbClr val="004AAD"/>
                </a:solidFill>
                <a:latin typeface="Canva Sans Bold"/>
                <a:ea typeface="Canva Sans Bold"/>
                <a:cs typeface="Canva Sans Bold"/>
                <a:sym typeface="Canva Sans Bold"/>
              </a:rPr>
              <a:t>PROJECT </a:t>
            </a:r>
          </a:p>
          <a:p>
            <a:pPr algn="ctr">
              <a:lnSpc>
                <a:spcPts val="18898"/>
              </a:lnSpc>
            </a:pPr>
            <a:r>
              <a:rPr lang="en-US" sz="13498" b="true">
                <a:solidFill>
                  <a:srgbClr val="004AAD"/>
                </a:solidFill>
                <a:latin typeface="Canva Sans Bold"/>
                <a:ea typeface="Canva Sans Bold"/>
                <a:cs typeface="Canva Sans Bold"/>
                <a:sym typeface="Canva Sans Bold"/>
              </a:rPr>
              <a:t>ROADMAP</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TextBox 3" id="3"/>
          <p:cNvSpPr txBox="true"/>
          <p:nvPr/>
        </p:nvSpPr>
        <p:spPr>
          <a:xfrm rot="0">
            <a:off x="1658120" y="1038225"/>
            <a:ext cx="15276561" cy="2477136"/>
          </a:xfrm>
          <a:prstGeom prst="rect">
            <a:avLst/>
          </a:prstGeom>
        </p:spPr>
        <p:txBody>
          <a:bodyPr anchor="t" rtlCol="false" tIns="0" lIns="0" bIns="0" rIns="0">
            <a:spAutoFit/>
          </a:bodyPr>
          <a:lstStyle/>
          <a:p>
            <a:pPr algn="ctr">
              <a:lnSpc>
                <a:spcPts val="9939"/>
              </a:lnSpc>
            </a:pPr>
            <a:r>
              <a:rPr lang="en-US" b="true" sz="7099">
                <a:solidFill>
                  <a:srgbClr val="0E78C4"/>
                </a:solidFill>
                <a:latin typeface="Canva Sans Bold"/>
                <a:ea typeface="Canva Sans Bold"/>
                <a:cs typeface="Canva Sans Bold"/>
                <a:sym typeface="Canva Sans Bold"/>
              </a:rPr>
              <a:t>TECHNOLOGY STACK</a:t>
            </a:r>
          </a:p>
          <a:p>
            <a:pPr algn="ctr">
              <a:lnSpc>
                <a:spcPts val="9939"/>
              </a:lnSpc>
            </a:pPr>
          </a:p>
        </p:txBody>
      </p:sp>
      <p:sp>
        <p:nvSpPr>
          <p:cNvPr name="AutoShape 4" id="4"/>
          <p:cNvSpPr/>
          <p:nvPr/>
        </p:nvSpPr>
        <p:spPr>
          <a:xfrm>
            <a:off x="1260662" y="2349080"/>
            <a:ext cx="15766676" cy="0"/>
          </a:xfrm>
          <a:prstGeom prst="line">
            <a:avLst/>
          </a:prstGeom>
          <a:ln cap="flat" w="47625">
            <a:solidFill>
              <a:srgbClr val="004AAD"/>
            </a:solidFill>
            <a:prstDash val="solid"/>
            <a:headEnd type="none" len="sm" w="sm"/>
            <a:tailEnd type="none" len="sm" w="sm"/>
          </a:ln>
        </p:spPr>
      </p:sp>
      <p:sp>
        <p:nvSpPr>
          <p:cNvPr name="TextBox 5" id="5"/>
          <p:cNvSpPr txBox="true"/>
          <p:nvPr/>
        </p:nvSpPr>
        <p:spPr>
          <a:xfrm rot="0">
            <a:off x="4390549" y="3134361"/>
            <a:ext cx="9608701" cy="5990844"/>
          </a:xfrm>
          <a:prstGeom prst="rect">
            <a:avLst/>
          </a:prstGeom>
        </p:spPr>
        <p:txBody>
          <a:bodyPr anchor="t" rtlCol="false" tIns="0" lIns="0" bIns="0" rIns="0">
            <a:spAutoFit/>
          </a:bodyPr>
          <a:lstStyle/>
          <a:p>
            <a:pPr algn="just">
              <a:lnSpc>
                <a:spcPts val="8057"/>
              </a:lnSpc>
            </a:pPr>
            <a:r>
              <a:rPr lang="en-US" sz="3399">
                <a:solidFill>
                  <a:srgbClr val="231F20"/>
                </a:solidFill>
                <a:latin typeface="Canva Sans"/>
                <a:ea typeface="Canva Sans"/>
                <a:cs typeface="Canva Sans"/>
                <a:sym typeface="Canva Sans"/>
              </a:rPr>
              <a:t>●</a:t>
            </a:r>
            <a:r>
              <a:rPr lang="en-US" sz="3399" b="true">
                <a:solidFill>
                  <a:srgbClr val="231F20"/>
                </a:solidFill>
                <a:latin typeface="Canva Sans Bold"/>
                <a:ea typeface="Canva Sans Bold"/>
                <a:cs typeface="Canva Sans Bold"/>
                <a:sym typeface="Canva Sans Bold"/>
              </a:rPr>
              <a:t>Backend :</a:t>
            </a:r>
            <a:r>
              <a:rPr lang="en-US" sz="3399">
                <a:solidFill>
                  <a:srgbClr val="231F20"/>
                </a:solidFill>
                <a:latin typeface="Canva Sans"/>
                <a:ea typeface="Canva Sans"/>
                <a:cs typeface="Canva Sans"/>
                <a:sym typeface="Canva Sans"/>
              </a:rPr>
              <a:t> Flask, SQLAlchemy</a:t>
            </a:r>
          </a:p>
          <a:p>
            <a:pPr algn="just">
              <a:lnSpc>
                <a:spcPts val="8057"/>
              </a:lnSpc>
            </a:pPr>
            <a:r>
              <a:rPr lang="en-US" sz="3399">
                <a:solidFill>
                  <a:srgbClr val="231F20"/>
                </a:solidFill>
                <a:latin typeface="Canva Sans"/>
                <a:ea typeface="Canva Sans"/>
                <a:cs typeface="Canva Sans"/>
                <a:sym typeface="Canva Sans"/>
              </a:rPr>
              <a:t>●</a:t>
            </a:r>
            <a:r>
              <a:rPr lang="en-US" sz="3399" b="true">
                <a:solidFill>
                  <a:srgbClr val="231F20"/>
                </a:solidFill>
                <a:latin typeface="Canva Sans Bold"/>
                <a:ea typeface="Canva Sans Bold"/>
                <a:cs typeface="Canva Sans Bold"/>
                <a:sym typeface="Canva Sans Bold"/>
              </a:rPr>
              <a:t>Frontend :</a:t>
            </a:r>
            <a:r>
              <a:rPr lang="en-US" sz="3399">
                <a:solidFill>
                  <a:srgbClr val="231F20"/>
                </a:solidFill>
                <a:latin typeface="Canva Sans"/>
                <a:ea typeface="Canva Sans"/>
                <a:cs typeface="Canva Sans"/>
                <a:sym typeface="Canva Sans"/>
              </a:rPr>
              <a:t> HTML, CSS, JavaScript, Bootstrap</a:t>
            </a:r>
          </a:p>
          <a:p>
            <a:pPr algn="just">
              <a:lnSpc>
                <a:spcPts val="8057"/>
              </a:lnSpc>
            </a:pPr>
            <a:r>
              <a:rPr lang="en-US" sz="3399">
                <a:solidFill>
                  <a:srgbClr val="231F20"/>
                </a:solidFill>
                <a:latin typeface="Canva Sans"/>
                <a:ea typeface="Canva Sans"/>
                <a:cs typeface="Canva Sans"/>
                <a:sym typeface="Canva Sans"/>
              </a:rPr>
              <a:t>●</a:t>
            </a:r>
            <a:r>
              <a:rPr lang="en-US" sz="3399" b="true">
                <a:solidFill>
                  <a:srgbClr val="231F20"/>
                </a:solidFill>
                <a:latin typeface="Canva Sans Bold"/>
                <a:ea typeface="Canva Sans Bold"/>
                <a:cs typeface="Canva Sans Bold"/>
                <a:sym typeface="Canva Sans Bold"/>
              </a:rPr>
              <a:t>Database :</a:t>
            </a:r>
            <a:r>
              <a:rPr lang="en-US" sz="3399">
                <a:solidFill>
                  <a:srgbClr val="231F20"/>
                </a:solidFill>
                <a:latin typeface="Canva Sans"/>
                <a:ea typeface="Canva Sans"/>
                <a:cs typeface="Canva Sans"/>
                <a:sym typeface="Canva Sans"/>
              </a:rPr>
              <a:t> MySQL</a:t>
            </a:r>
          </a:p>
          <a:p>
            <a:pPr algn="just">
              <a:lnSpc>
                <a:spcPts val="8057"/>
              </a:lnSpc>
            </a:pPr>
            <a:r>
              <a:rPr lang="en-US" sz="3399">
                <a:solidFill>
                  <a:srgbClr val="231F20"/>
                </a:solidFill>
                <a:latin typeface="Canva Sans"/>
                <a:ea typeface="Canva Sans"/>
                <a:cs typeface="Canva Sans"/>
                <a:sym typeface="Canva Sans"/>
              </a:rPr>
              <a:t>●</a:t>
            </a:r>
            <a:r>
              <a:rPr lang="en-US" sz="3399" b="true">
                <a:solidFill>
                  <a:srgbClr val="231F20"/>
                </a:solidFill>
                <a:latin typeface="Canva Sans Bold"/>
                <a:ea typeface="Canva Sans Bold"/>
                <a:cs typeface="Canva Sans Bold"/>
                <a:sym typeface="Canva Sans Bold"/>
              </a:rPr>
              <a:t>Tools :</a:t>
            </a:r>
            <a:r>
              <a:rPr lang="en-US" sz="3399">
                <a:solidFill>
                  <a:srgbClr val="231F20"/>
                </a:solidFill>
                <a:latin typeface="Canva Sans"/>
                <a:ea typeface="Canva Sans"/>
                <a:cs typeface="Canva Sans"/>
                <a:sym typeface="Canva Sans"/>
              </a:rPr>
              <a:t> Git, VS Code</a:t>
            </a:r>
          </a:p>
          <a:p>
            <a:pPr algn="just">
              <a:lnSpc>
                <a:spcPts val="8057"/>
              </a:lnSpc>
            </a:pPr>
            <a:r>
              <a:rPr lang="en-US" sz="3399">
                <a:solidFill>
                  <a:srgbClr val="231F20"/>
                </a:solidFill>
                <a:latin typeface="Canva Sans"/>
                <a:ea typeface="Canva Sans"/>
                <a:cs typeface="Canva Sans"/>
                <a:sym typeface="Canva Sans"/>
              </a:rPr>
              <a:t>●</a:t>
            </a:r>
            <a:r>
              <a:rPr lang="en-US" sz="3399" b="true">
                <a:solidFill>
                  <a:srgbClr val="231F20"/>
                </a:solidFill>
                <a:latin typeface="Canva Sans Bold"/>
                <a:ea typeface="Canva Sans Bold"/>
                <a:cs typeface="Canva Sans Bold"/>
                <a:sym typeface="Canva Sans Bold"/>
              </a:rPr>
              <a:t>Hosting :</a:t>
            </a:r>
            <a:r>
              <a:rPr lang="en-US" sz="3399">
                <a:solidFill>
                  <a:srgbClr val="231F20"/>
                </a:solidFill>
                <a:latin typeface="Canva Sans"/>
                <a:ea typeface="Canva Sans"/>
                <a:cs typeface="Canva Sans"/>
                <a:sym typeface="Canva Sans"/>
              </a:rPr>
              <a:t> Flask Local Server</a:t>
            </a:r>
          </a:p>
          <a:p>
            <a:pPr algn="just">
              <a:lnSpc>
                <a:spcPts val="8057"/>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6328" y="324726"/>
            <a:ext cx="17755345" cy="9546713"/>
          </a:xfrm>
          <a:custGeom>
            <a:avLst/>
            <a:gdLst/>
            <a:ahLst/>
            <a:cxnLst/>
            <a:rect r="r" b="b" t="t" l="l"/>
            <a:pathLst>
              <a:path h="9546713" w="17755345">
                <a:moveTo>
                  <a:pt x="0" y="0"/>
                </a:moveTo>
                <a:lnTo>
                  <a:pt x="17755344" y="0"/>
                </a:lnTo>
                <a:lnTo>
                  <a:pt x="17755344" y="9546713"/>
                </a:lnTo>
                <a:lnTo>
                  <a:pt x="0" y="9546713"/>
                </a:lnTo>
                <a:lnTo>
                  <a:pt x="0" y="0"/>
                </a:lnTo>
                <a:close/>
              </a:path>
            </a:pathLst>
          </a:custGeom>
          <a:blipFill>
            <a:blip r:embed="rId2">
              <a:alphaModFix amt="5000"/>
            </a:blip>
            <a:stretch>
              <a:fillRect l="0" t="-820" r="0" b="-1631"/>
            </a:stretch>
          </a:blipFill>
        </p:spPr>
      </p:sp>
      <p:sp>
        <p:nvSpPr>
          <p:cNvPr name="Freeform 3" id="3"/>
          <p:cNvSpPr/>
          <p:nvPr/>
        </p:nvSpPr>
        <p:spPr>
          <a:xfrm flipH="false" flipV="false" rot="5400000">
            <a:off x="8222037" y="3481523"/>
            <a:ext cx="7772400" cy="4245674"/>
          </a:xfrm>
          <a:custGeom>
            <a:avLst/>
            <a:gdLst/>
            <a:ahLst/>
            <a:cxnLst/>
            <a:rect r="r" b="b" t="t" l="l"/>
            <a:pathLst>
              <a:path h="4245674" w="7772400">
                <a:moveTo>
                  <a:pt x="0" y="0"/>
                </a:moveTo>
                <a:lnTo>
                  <a:pt x="7772400" y="0"/>
                </a:lnTo>
                <a:lnTo>
                  <a:pt x="7772400" y="4245674"/>
                </a:lnTo>
                <a:lnTo>
                  <a:pt x="0" y="4245674"/>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047532" y="3291494"/>
            <a:ext cx="2121412" cy="875564"/>
          </a:xfrm>
          <a:custGeom>
            <a:avLst/>
            <a:gdLst/>
            <a:ahLst/>
            <a:cxnLst/>
            <a:rect r="r" b="b" t="t" l="l"/>
            <a:pathLst>
              <a:path h="875564" w="2121412">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047532" y="4309933"/>
            <a:ext cx="2121412" cy="875564"/>
          </a:xfrm>
          <a:custGeom>
            <a:avLst/>
            <a:gdLst/>
            <a:ahLst/>
            <a:cxnLst/>
            <a:rect r="r" b="b" t="t" l="l"/>
            <a:pathLst>
              <a:path h="875564" w="2121412">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1047532" y="5328372"/>
            <a:ext cx="2121412" cy="875564"/>
          </a:xfrm>
          <a:custGeom>
            <a:avLst/>
            <a:gdLst/>
            <a:ahLst/>
            <a:cxnLst/>
            <a:rect r="r" b="b" t="t" l="l"/>
            <a:pathLst>
              <a:path h="875564" w="2121412">
                <a:moveTo>
                  <a:pt x="0" y="0"/>
                </a:moveTo>
                <a:lnTo>
                  <a:pt x="2121411" y="0"/>
                </a:lnTo>
                <a:lnTo>
                  <a:pt x="2121411" y="875565"/>
                </a:lnTo>
                <a:lnTo>
                  <a:pt x="0" y="8755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047532" y="6346812"/>
            <a:ext cx="2121412" cy="875564"/>
          </a:xfrm>
          <a:custGeom>
            <a:avLst/>
            <a:gdLst/>
            <a:ahLst/>
            <a:cxnLst/>
            <a:rect r="r" b="b" t="t" l="l"/>
            <a:pathLst>
              <a:path h="875564" w="2121412">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047532" y="7365251"/>
            <a:ext cx="2121412" cy="875564"/>
          </a:xfrm>
          <a:custGeom>
            <a:avLst/>
            <a:gdLst/>
            <a:ahLst/>
            <a:cxnLst/>
            <a:rect r="r" b="b" t="t" l="l"/>
            <a:pathLst>
              <a:path h="875564" w="2121412">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1047532" y="8382736"/>
            <a:ext cx="2121412" cy="875564"/>
          </a:xfrm>
          <a:custGeom>
            <a:avLst/>
            <a:gdLst/>
            <a:ahLst/>
            <a:cxnLst/>
            <a:rect r="r" b="b" t="t" l="l"/>
            <a:pathLst>
              <a:path h="875564" w="2121412">
                <a:moveTo>
                  <a:pt x="0" y="0"/>
                </a:moveTo>
                <a:lnTo>
                  <a:pt x="2121411" y="0"/>
                </a:lnTo>
                <a:lnTo>
                  <a:pt x="2121411" y="875564"/>
                </a:lnTo>
                <a:lnTo>
                  <a:pt x="0" y="8755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1047532" y="2273054"/>
            <a:ext cx="2121412" cy="875564"/>
          </a:xfrm>
          <a:custGeom>
            <a:avLst/>
            <a:gdLst/>
            <a:ahLst/>
            <a:cxnLst/>
            <a:rect r="r" b="b" t="t" l="l"/>
            <a:pathLst>
              <a:path h="875564" w="2121412">
                <a:moveTo>
                  <a:pt x="0" y="0"/>
                </a:moveTo>
                <a:lnTo>
                  <a:pt x="2121411" y="0"/>
                </a:lnTo>
                <a:lnTo>
                  <a:pt x="2121411" y="875565"/>
                </a:lnTo>
                <a:lnTo>
                  <a:pt x="0" y="87556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7307932" y="4309933"/>
            <a:ext cx="1096318" cy="2192636"/>
          </a:xfrm>
          <a:custGeom>
            <a:avLst/>
            <a:gdLst/>
            <a:ahLst/>
            <a:cxnLst/>
            <a:rect r="r" b="b" t="t" l="l"/>
            <a:pathLst>
              <a:path h="2192636" w="1096318">
                <a:moveTo>
                  <a:pt x="0" y="0"/>
                </a:moveTo>
                <a:lnTo>
                  <a:pt x="1096319" y="0"/>
                </a:lnTo>
                <a:lnTo>
                  <a:pt x="1096319" y="2192636"/>
                </a:lnTo>
                <a:lnTo>
                  <a:pt x="0" y="219263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1047532" y="4597484"/>
            <a:ext cx="2121412" cy="297179"/>
          </a:xfrm>
          <a:prstGeom prst="rect">
            <a:avLst/>
          </a:prstGeom>
        </p:spPr>
        <p:txBody>
          <a:bodyPr anchor="t" rtlCol="false" tIns="0" lIns="0" bIns="0" rIns="0">
            <a:spAutoFit/>
          </a:bodyPr>
          <a:lstStyle/>
          <a:p>
            <a:pPr algn="ctr">
              <a:lnSpc>
                <a:spcPts val="2520"/>
              </a:lnSpc>
            </a:pPr>
            <a:r>
              <a:rPr lang="en-US" sz="1800">
                <a:solidFill>
                  <a:srgbClr val="000000"/>
                </a:solidFill>
                <a:latin typeface="Canva Sans"/>
                <a:ea typeface="Canva Sans"/>
                <a:cs typeface="Canva Sans"/>
                <a:sym typeface="Canva Sans"/>
              </a:rPr>
              <a:t>Add event </a:t>
            </a:r>
          </a:p>
        </p:txBody>
      </p:sp>
      <p:sp>
        <p:nvSpPr>
          <p:cNvPr name="TextBox 13" id="13"/>
          <p:cNvSpPr txBox="true"/>
          <p:nvPr/>
        </p:nvSpPr>
        <p:spPr>
          <a:xfrm rot="0">
            <a:off x="11047532" y="6632562"/>
            <a:ext cx="2121412" cy="297179"/>
          </a:xfrm>
          <a:prstGeom prst="rect">
            <a:avLst/>
          </a:prstGeom>
        </p:spPr>
        <p:txBody>
          <a:bodyPr anchor="t" rtlCol="false" tIns="0" lIns="0" bIns="0" rIns="0">
            <a:spAutoFit/>
          </a:bodyPr>
          <a:lstStyle/>
          <a:p>
            <a:pPr algn="ctr">
              <a:lnSpc>
                <a:spcPts val="2520"/>
              </a:lnSpc>
            </a:pPr>
            <a:r>
              <a:rPr lang="en-US" sz="1800">
                <a:solidFill>
                  <a:srgbClr val="000000"/>
                </a:solidFill>
                <a:latin typeface="Canva Sans"/>
                <a:ea typeface="Canva Sans"/>
                <a:cs typeface="Canva Sans"/>
                <a:sym typeface="Canva Sans"/>
              </a:rPr>
              <a:t>Book Tickets</a:t>
            </a:r>
          </a:p>
        </p:txBody>
      </p:sp>
      <p:sp>
        <p:nvSpPr>
          <p:cNvPr name="TextBox 14" id="14"/>
          <p:cNvSpPr txBox="true"/>
          <p:nvPr/>
        </p:nvSpPr>
        <p:spPr>
          <a:xfrm rot="0">
            <a:off x="11047532" y="7612901"/>
            <a:ext cx="2121412" cy="662558"/>
          </a:xfrm>
          <a:prstGeom prst="rect">
            <a:avLst/>
          </a:prstGeom>
        </p:spPr>
        <p:txBody>
          <a:bodyPr anchor="t" rtlCol="false" tIns="0" lIns="0" bIns="0" rIns="0">
            <a:spAutoFit/>
          </a:bodyPr>
          <a:lstStyle/>
          <a:p>
            <a:pPr algn="ctr">
              <a:lnSpc>
                <a:spcPts val="2718"/>
              </a:lnSpc>
            </a:pPr>
            <a:r>
              <a:rPr lang="en-US" sz="1800">
                <a:solidFill>
                  <a:srgbClr val="000000"/>
                </a:solidFill>
                <a:latin typeface="Canva Sans"/>
                <a:ea typeface="Canva Sans"/>
                <a:cs typeface="Canva Sans"/>
                <a:sym typeface="Canva Sans"/>
              </a:rPr>
              <a:t>Secure Payment</a:t>
            </a:r>
          </a:p>
          <a:p>
            <a:pPr algn="ctr">
              <a:lnSpc>
                <a:spcPts val="2718"/>
              </a:lnSpc>
            </a:pPr>
          </a:p>
        </p:txBody>
      </p:sp>
      <p:sp>
        <p:nvSpPr>
          <p:cNvPr name="TextBox 15" id="15"/>
          <p:cNvSpPr txBox="true"/>
          <p:nvPr/>
        </p:nvSpPr>
        <p:spPr>
          <a:xfrm rot="0">
            <a:off x="11047532" y="8504059"/>
            <a:ext cx="2121412" cy="925829"/>
          </a:xfrm>
          <a:prstGeom prst="rect">
            <a:avLst/>
          </a:prstGeom>
        </p:spPr>
        <p:txBody>
          <a:bodyPr anchor="t" rtlCol="false" tIns="0" lIns="0" bIns="0" rIns="0">
            <a:spAutoFit/>
          </a:bodyPr>
          <a:lstStyle/>
          <a:p>
            <a:pPr algn="ctr">
              <a:lnSpc>
                <a:spcPts val="2520"/>
              </a:lnSpc>
            </a:pPr>
            <a:r>
              <a:rPr lang="en-US" sz="1800">
                <a:solidFill>
                  <a:srgbClr val="000000"/>
                </a:solidFill>
                <a:latin typeface="Canva Sans"/>
                <a:ea typeface="Canva Sans"/>
                <a:cs typeface="Canva Sans"/>
                <a:sym typeface="Canva Sans"/>
              </a:rPr>
              <a:t>Receive Notification</a:t>
            </a:r>
          </a:p>
          <a:p>
            <a:pPr algn="ctr">
              <a:lnSpc>
                <a:spcPts val="2520"/>
              </a:lnSpc>
            </a:pPr>
          </a:p>
        </p:txBody>
      </p:sp>
      <p:sp>
        <p:nvSpPr>
          <p:cNvPr name="Freeform 16" id="16"/>
          <p:cNvSpPr/>
          <p:nvPr/>
        </p:nvSpPr>
        <p:spPr>
          <a:xfrm flipH="false" flipV="false" rot="0">
            <a:off x="15812224" y="4468501"/>
            <a:ext cx="1096318" cy="2192636"/>
          </a:xfrm>
          <a:custGeom>
            <a:avLst/>
            <a:gdLst/>
            <a:ahLst/>
            <a:cxnLst/>
            <a:rect r="r" b="b" t="t" l="l"/>
            <a:pathLst>
              <a:path h="2192636" w="1096318">
                <a:moveTo>
                  <a:pt x="0" y="0"/>
                </a:moveTo>
                <a:lnTo>
                  <a:pt x="1096318" y="0"/>
                </a:lnTo>
                <a:lnTo>
                  <a:pt x="1096318" y="2192636"/>
                </a:lnTo>
                <a:lnTo>
                  <a:pt x="0" y="219263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AutoShape 17" id="17"/>
          <p:cNvSpPr/>
          <p:nvPr/>
        </p:nvSpPr>
        <p:spPr>
          <a:xfrm flipV="true">
            <a:off x="9144000" y="3767375"/>
            <a:ext cx="0" cy="2014781"/>
          </a:xfrm>
          <a:prstGeom prst="line">
            <a:avLst/>
          </a:prstGeom>
          <a:ln cap="flat" w="38100">
            <a:solidFill>
              <a:srgbClr val="000000"/>
            </a:solidFill>
            <a:prstDash val="solid"/>
            <a:headEnd type="none" len="sm" w="sm"/>
            <a:tailEnd type="none" len="sm" w="sm"/>
          </a:ln>
        </p:spPr>
      </p:sp>
      <p:sp>
        <p:nvSpPr>
          <p:cNvPr name="AutoShape 18" id="18"/>
          <p:cNvSpPr/>
          <p:nvPr/>
        </p:nvSpPr>
        <p:spPr>
          <a:xfrm>
            <a:off x="7636749" y="4487551"/>
            <a:ext cx="1535003" cy="0"/>
          </a:xfrm>
          <a:prstGeom prst="line">
            <a:avLst/>
          </a:prstGeom>
          <a:ln cap="flat" w="38100">
            <a:solidFill>
              <a:srgbClr val="000000"/>
            </a:solidFill>
            <a:prstDash val="solid"/>
            <a:headEnd type="none" len="sm" w="sm"/>
            <a:tailEnd type="none" len="sm" w="sm"/>
          </a:ln>
        </p:spPr>
      </p:sp>
      <p:sp>
        <p:nvSpPr>
          <p:cNvPr name="AutoShape 19" id="19"/>
          <p:cNvSpPr/>
          <p:nvPr/>
        </p:nvSpPr>
        <p:spPr>
          <a:xfrm flipV="true">
            <a:off x="9172122" y="4766764"/>
            <a:ext cx="1875603" cy="19049"/>
          </a:xfrm>
          <a:prstGeom prst="line">
            <a:avLst/>
          </a:prstGeom>
          <a:ln cap="flat" w="38100">
            <a:solidFill>
              <a:srgbClr val="000000"/>
            </a:solidFill>
            <a:prstDash val="solid"/>
            <a:headEnd type="none" len="sm" w="sm"/>
            <a:tailEnd type="triangle" len="med" w="lg"/>
          </a:ln>
        </p:spPr>
      </p:sp>
      <p:sp>
        <p:nvSpPr>
          <p:cNvPr name="AutoShape 20" id="20"/>
          <p:cNvSpPr/>
          <p:nvPr/>
        </p:nvSpPr>
        <p:spPr>
          <a:xfrm flipV="true">
            <a:off x="9144193" y="5756630"/>
            <a:ext cx="1875603" cy="19049"/>
          </a:xfrm>
          <a:prstGeom prst="line">
            <a:avLst/>
          </a:prstGeom>
          <a:ln cap="flat" w="38100">
            <a:solidFill>
              <a:srgbClr val="000000"/>
            </a:solidFill>
            <a:prstDash val="solid"/>
            <a:headEnd type="none" len="sm" w="sm"/>
            <a:tailEnd type="triangle" len="med" w="lg"/>
          </a:ln>
        </p:spPr>
      </p:sp>
      <p:sp>
        <p:nvSpPr>
          <p:cNvPr name="AutoShape 21" id="21"/>
          <p:cNvSpPr/>
          <p:nvPr/>
        </p:nvSpPr>
        <p:spPr>
          <a:xfrm flipV="true">
            <a:off x="15272658" y="2691786"/>
            <a:ext cx="0" cy="6128731"/>
          </a:xfrm>
          <a:prstGeom prst="line">
            <a:avLst/>
          </a:prstGeom>
          <a:ln cap="flat" w="38100">
            <a:solidFill>
              <a:srgbClr val="000000"/>
            </a:solidFill>
            <a:prstDash val="solid"/>
            <a:headEnd type="none" len="sm" w="sm"/>
            <a:tailEnd type="none" len="sm" w="sm"/>
          </a:ln>
        </p:spPr>
      </p:sp>
      <p:sp>
        <p:nvSpPr>
          <p:cNvPr name="AutoShape 22" id="22"/>
          <p:cNvSpPr/>
          <p:nvPr/>
        </p:nvSpPr>
        <p:spPr>
          <a:xfrm flipV="true">
            <a:off x="15272658" y="4710038"/>
            <a:ext cx="1197410" cy="37256"/>
          </a:xfrm>
          <a:prstGeom prst="line">
            <a:avLst/>
          </a:prstGeom>
          <a:ln cap="flat" w="38100">
            <a:solidFill>
              <a:srgbClr val="000000"/>
            </a:solidFill>
            <a:prstDash val="solid"/>
            <a:headEnd type="none" len="sm" w="sm"/>
            <a:tailEnd type="none" len="sm" w="sm"/>
          </a:ln>
        </p:spPr>
      </p:sp>
      <p:sp>
        <p:nvSpPr>
          <p:cNvPr name="AutoShape 23" id="23"/>
          <p:cNvSpPr/>
          <p:nvPr/>
        </p:nvSpPr>
        <p:spPr>
          <a:xfrm flipH="true" flipV="true">
            <a:off x="13168943" y="2691786"/>
            <a:ext cx="2103715" cy="19050"/>
          </a:xfrm>
          <a:prstGeom prst="line">
            <a:avLst/>
          </a:prstGeom>
          <a:ln cap="flat" w="38100">
            <a:solidFill>
              <a:srgbClr val="000000"/>
            </a:solidFill>
            <a:prstDash val="solid"/>
            <a:headEnd type="none" len="sm" w="sm"/>
            <a:tailEnd type="triangle" len="med" w="lg"/>
          </a:ln>
        </p:spPr>
      </p:sp>
      <p:sp>
        <p:nvSpPr>
          <p:cNvPr name="AutoShape 24" id="24"/>
          <p:cNvSpPr/>
          <p:nvPr/>
        </p:nvSpPr>
        <p:spPr>
          <a:xfrm flipH="true" flipV="true">
            <a:off x="13179217" y="3748325"/>
            <a:ext cx="2103715" cy="19050"/>
          </a:xfrm>
          <a:prstGeom prst="line">
            <a:avLst/>
          </a:prstGeom>
          <a:ln cap="flat" w="38100">
            <a:solidFill>
              <a:srgbClr val="000000"/>
            </a:solidFill>
            <a:prstDash val="solid"/>
            <a:headEnd type="none" len="sm" w="sm"/>
            <a:tailEnd type="triangle" len="med" w="lg"/>
          </a:ln>
        </p:spPr>
      </p:sp>
      <p:sp>
        <p:nvSpPr>
          <p:cNvPr name="TextBox 25" id="25"/>
          <p:cNvSpPr txBox="true"/>
          <p:nvPr/>
        </p:nvSpPr>
        <p:spPr>
          <a:xfrm rot="0">
            <a:off x="11019796" y="3604498"/>
            <a:ext cx="2121412" cy="297179"/>
          </a:xfrm>
          <a:prstGeom prst="rect">
            <a:avLst/>
          </a:prstGeom>
        </p:spPr>
        <p:txBody>
          <a:bodyPr anchor="t" rtlCol="false" tIns="0" lIns="0" bIns="0" rIns="0">
            <a:spAutoFit/>
          </a:bodyPr>
          <a:lstStyle/>
          <a:p>
            <a:pPr algn="ctr">
              <a:lnSpc>
                <a:spcPts val="2520"/>
              </a:lnSpc>
            </a:pPr>
            <a:r>
              <a:rPr lang="en-US" sz="1800">
                <a:solidFill>
                  <a:srgbClr val="000000"/>
                </a:solidFill>
                <a:latin typeface="Canva Sans"/>
                <a:ea typeface="Canva Sans"/>
                <a:cs typeface="Canva Sans"/>
                <a:sym typeface="Canva Sans"/>
              </a:rPr>
              <a:t>Login</a:t>
            </a:r>
          </a:p>
        </p:txBody>
      </p:sp>
      <p:sp>
        <p:nvSpPr>
          <p:cNvPr name="AutoShape 26" id="26"/>
          <p:cNvSpPr/>
          <p:nvPr/>
        </p:nvSpPr>
        <p:spPr>
          <a:xfrm flipV="true">
            <a:off x="9144000" y="3748325"/>
            <a:ext cx="1893813" cy="19050"/>
          </a:xfrm>
          <a:prstGeom prst="line">
            <a:avLst/>
          </a:prstGeom>
          <a:ln cap="flat" w="38100">
            <a:solidFill>
              <a:srgbClr val="000000"/>
            </a:solidFill>
            <a:prstDash val="solid"/>
            <a:headEnd type="none" len="sm" w="sm"/>
            <a:tailEnd type="triangle" len="med" w="lg"/>
          </a:ln>
        </p:spPr>
      </p:sp>
      <p:sp>
        <p:nvSpPr>
          <p:cNvPr name="AutoShape 27" id="27"/>
          <p:cNvSpPr/>
          <p:nvPr/>
        </p:nvSpPr>
        <p:spPr>
          <a:xfrm flipH="true" flipV="true">
            <a:off x="13141380" y="6746495"/>
            <a:ext cx="2103715" cy="19050"/>
          </a:xfrm>
          <a:prstGeom prst="line">
            <a:avLst/>
          </a:prstGeom>
          <a:ln cap="flat" w="38100">
            <a:solidFill>
              <a:srgbClr val="000000"/>
            </a:solidFill>
            <a:prstDash val="solid"/>
            <a:headEnd type="none" len="sm" w="sm"/>
            <a:tailEnd type="triangle" len="med" w="lg"/>
          </a:ln>
        </p:spPr>
      </p:sp>
      <p:sp>
        <p:nvSpPr>
          <p:cNvPr name="AutoShape 28" id="28"/>
          <p:cNvSpPr/>
          <p:nvPr/>
        </p:nvSpPr>
        <p:spPr>
          <a:xfrm flipH="true" flipV="true">
            <a:off x="13141208" y="7793031"/>
            <a:ext cx="2103715" cy="19050"/>
          </a:xfrm>
          <a:prstGeom prst="line">
            <a:avLst/>
          </a:prstGeom>
          <a:ln cap="flat" w="38100">
            <a:solidFill>
              <a:srgbClr val="000000"/>
            </a:solidFill>
            <a:prstDash val="solid"/>
            <a:headEnd type="none" len="sm" w="sm"/>
            <a:tailEnd type="triangle" len="med" w="lg"/>
          </a:ln>
        </p:spPr>
      </p:sp>
      <p:sp>
        <p:nvSpPr>
          <p:cNvPr name="AutoShape 29" id="29"/>
          <p:cNvSpPr/>
          <p:nvPr/>
        </p:nvSpPr>
        <p:spPr>
          <a:xfrm flipH="true" flipV="true">
            <a:off x="13141035" y="8780283"/>
            <a:ext cx="2103715" cy="19050"/>
          </a:xfrm>
          <a:prstGeom prst="line">
            <a:avLst/>
          </a:prstGeom>
          <a:ln cap="flat" w="38100">
            <a:solidFill>
              <a:srgbClr val="000000"/>
            </a:solidFill>
            <a:prstDash val="solid"/>
            <a:headEnd type="none" len="sm" w="sm"/>
            <a:tailEnd type="triangle" len="med" w="lg"/>
          </a:ln>
        </p:spPr>
      </p:sp>
      <p:sp>
        <p:nvSpPr>
          <p:cNvPr name="Freeform 30" id="30"/>
          <p:cNvSpPr/>
          <p:nvPr/>
        </p:nvSpPr>
        <p:spPr>
          <a:xfrm flipH="true" flipV="false" rot="5400000">
            <a:off x="-2087570" y="2789602"/>
            <a:ext cx="9415590" cy="4707795"/>
          </a:xfrm>
          <a:custGeom>
            <a:avLst/>
            <a:gdLst/>
            <a:ahLst/>
            <a:cxnLst/>
            <a:rect r="r" b="b" t="t" l="l"/>
            <a:pathLst>
              <a:path h="4707795" w="9415590">
                <a:moveTo>
                  <a:pt x="9415590" y="0"/>
                </a:moveTo>
                <a:lnTo>
                  <a:pt x="0" y="0"/>
                </a:lnTo>
                <a:lnTo>
                  <a:pt x="0" y="4707796"/>
                </a:lnTo>
                <a:lnTo>
                  <a:pt x="9415590" y="4707796"/>
                </a:lnTo>
                <a:lnTo>
                  <a:pt x="941559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1" id="31"/>
          <p:cNvSpPr/>
          <p:nvPr/>
        </p:nvSpPr>
        <p:spPr>
          <a:xfrm flipH="false" flipV="false" rot="5400000">
            <a:off x="-2032081" y="2809746"/>
            <a:ext cx="9415590" cy="4707795"/>
          </a:xfrm>
          <a:custGeom>
            <a:avLst/>
            <a:gdLst/>
            <a:ahLst/>
            <a:cxnLst/>
            <a:rect r="r" b="b" t="t" l="l"/>
            <a:pathLst>
              <a:path h="4707795" w="9415590">
                <a:moveTo>
                  <a:pt x="0" y="0"/>
                </a:moveTo>
                <a:lnTo>
                  <a:pt x="9415591" y="0"/>
                </a:lnTo>
                <a:lnTo>
                  <a:pt x="9415591" y="4707795"/>
                </a:lnTo>
                <a:lnTo>
                  <a:pt x="0" y="470779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2" id="32"/>
          <p:cNvSpPr txBox="true"/>
          <p:nvPr/>
        </p:nvSpPr>
        <p:spPr>
          <a:xfrm rot="0">
            <a:off x="11019796" y="2547959"/>
            <a:ext cx="2121412" cy="297179"/>
          </a:xfrm>
          <a:prstGeom prst="rect">
            <a:avLst/>
          </a:prstGeom>
        </p:spPr>
        <p:txBody>
          <a:bodyPr anchor="t" rtlCol="false" tIns="0" lIns="0" bIns="0" rIns="0">
            <a:spAutoFit/>
          </a:bodyPr>
          <a:lstStyle/>
          <a:p>
            <a:pPr algn="ctr">
              <a:lnSpc>
                <a:spcPts val="2520"/>
              </a:lnSpc>
            </a:pPr>
            <a:r>
              <a:rPr lang="en-US" sz="1800">
                <a:solidFill>
                  <a:srgbClr val="000000"/>
                </a:solidFill>
                <a:latin typeface="Canva Sans"/>
                <a:ea typeface="Canva Sans"/>
                <a:cs typeface="Canva Sans"/>
                <a:sym typeface="Canva Sans"/>
              </a:rPr>
              <a:t>Register</a:t>
            </a:r>
          </a:p>
        </p:txBody>
      </p:sp>
      <p:sp>
        <p:nvSpPr>
          <p:cNvPr name="TextBox 33" id="33"/>
          <p:cNvSpPr txBox="true"/>
          <p:nvPr/>
        </p:nvSpPr>
        <p:spPr>
          <a:xfrm rot="0">
            <a:off x="11047532" y="5427065"/>
            <a:ext cx="2121412" cy="662558"/>
          </a:xfrm>
          <a:prstGeom prst="rect">
            <a:avLst/>
          </a:prstGeom>
        </p:spPr>
        <p:txBody>
          <a:bodyPr anchor="t" rtlCol="false" tIns="0" lIns="0" bIns="0" rIns="0">
            <a:spAutoFit/>
          </a:bodyPr>
          <a:lstStyle/>
          <a:p>
            <a:pPr algn="ctr">
              <a:lnSpc>
                <a:spcPts val="2718"/>
              </a:lnSpc>
            </a:pPr>
            <a:r>
              <a:rPr lang="en-US" sz="1800">
                <a:solidFill>
                  <a:srgbClr val="000000"/>
                </a:solidFill>
                <a:latin typeface="Canva Sans"/>
                <a:ea typeface="Canva Sans"/>
                <a:cs typeface="Canva Sans"/>
                <a:sym typeface="Canva Sans"/>
              </a:rPr>
              <a:t>Managing</a:t>
            </a:r>
          </a:p>
          <a:p>
            <a:pPr algn="ctr">
              <a:lnSpc>
                <a:spcPts val="2718"/>
              </a:lnSpc>
            </a:pPr>
            <a:r>
              <a:rPr lang="en-US" sz="1800">
                <a:solidFill>
                  <a:srgbClr val="000000"/>
                </a:solidFill>
                <a:latin typeface="Canva Sans"/>
                <a:ea typeface="Canva Sans"/>
                <a:cs typeface="Canva Sans"/>
                <a:sym typeface="Canva Sans"/>
              </a:rPr>
              <a:t>functions</a:t>
            </a:r>
          </a:p>
        </p:txBody>
      </p:sp>
      <p:sp>
        <p:nvSpPr>
          <p:cNvPr name="TextBox 34" id="34"/>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35" id="35"/>
          <p:cNvSpPr txBox="true"/>
          <p:nvPr/>
        </p:nvSpPr>
        <p:spPr>
          <a:xfrm rot="0">
            <a:off x="7307932" y="7112521"/>
            <a:ext cx="1152406" cy="448310"/>
          </a:xfrm>
          <a:prstGeom prst="rect">
            <a:avLst/>
          </a:prstGeom>
        </p:spPr>
        <p:txBody>
          <a:bodyPr anchor="t" rtlCol="false" tIns="0" lIns="0" bIns="0" rIns="0">
            <a:spAutoFit/>
          </a:bodyPr>
          <a:lstStyle/>
          <a:p>
            <a:pPr algn="ctr">
              <a:lnSpc>
                <a:spcPts val="3640"/>
              </a:lnSpc>
            </a:pPr>
            <a:r>
              <a:rPr lang="en-US" sz="2600" b="true">
                <a:solidFill>
                  <a:srgbClr val="000000"/>
                </a:solidFill>
                <a:latin typeface="Canva Sans Bold"/>
                <a:ea typeface="Canva Sans Bold"/>
                <a:cs typeface="Canva Sans Bold"/>
                <a:sym typeface="Canva Sans Bold"/>
              </a:rPr>
              <a:t>ADMIN</a:t>
            </a:r>
          </a:p>
        </p:txBody>
      </p:sp>
      <p:sp>
        <p:nvSpPr>
          <p:cNvPr name="TextBox 36" id="36"/>
          <p:cNvSpPr txBox="true"/>
          <p:nvPr/>
        </p:nvSpPr>
        <p:spPr>
          <a:xfrm rot="0">
            <a:off x="16245364" y="7112521"/>
            <a:ext cx="875467" cy="448310"/>
          </a:xfrm>
          <a:prstGeom prst="rect">
            <a:avLst/>
          </a:prstGeom>
        </p:spPr>
        <p:txBody>
          <a:bodyPr anchor="t" rtlCol="false" tIns="0" lIns="0" bIns="0" rIns="0">
            <a:spAutoFit/>
          </a:bodyPr>
          <a:lstStyle/>
          <a:p>
            <a:pPr algn="ctr">
              <a:lnSpc>
                <a:spcPts val="3640"/>
              </a:lnSpc>
            </a:pPr>
            <a:r>
              <a:rPr lang="en-US" sz="2600" b="true">
                <a:solidFill>
                  <a:srgbClr val="000000"/>
                </a:solidFill>
                <a:latin typeface="Canva Sans Bold"/>
                <a:ea typeface="Canva Sans Bold"/>
                <a:cs typeface="Canva Sans Bold"/>
                <a:sym typeface="Canva Sans Bold"/>
              </a:rPr>
              <a:t>USER</a:t>
            </a:r>
          </a:p>
        </p:txBody>
      </p:sp>
      <p:sp>
        <p:nvSpPr>
          <p:cNvPr name="TextBox 37" id="37"/>
          <p:cNvSpPr txBox="true"/>
          <p:nvPr/>
        </p:nvSpPr>
        <p:spPr>
          <a:xfrm rot="0">
            <a:off x="-429701" y="2130179"/>
            <a:ext cx="5459313" cy="4954906"/>
          </a:xfrm>
          <a:prstGeom prst="rect">
            <a:avLst/>
          </a:prstGeom>
        </p:spPr>
        <p:txBody>
          <a:bodyPr anchor="t" rtlCol="false" tIns="0" lIns="0" bIns="0" rIns="0">
            <a:spAutoFit/>
          </a:bodyPr>
          <a:lstStyle/>
          <a:p>
            <a:pPr algn="ctr">
              <a:lnSpc>
                <a:spcPts val="9939"/>
              </a:lnSpc>
            </a:pPr>
            <a:r>
              <a:rPr lang="en-US" b="true" sz="7099">
                <a:solidFill>
                  <a:srgbClr val="0E78C4"/>
                </a:solidFill>
                <a:latin typeface="Canva Sans Bold"/>
                <a:ea typeface="Canva Sans Bold"/>
                <a:cs typeface="Canva Sans Bold"/>
                <a:sym typeface="Canva Sans Bold"/>
              </a:rPr>
              <a:t>USE </a:t>
            </a:r>
          </a:p>
          <a:p>
            <a:pPr algn="ctr">
              <a:lnSpc>
                <a:spcPts val="9939"/>
              </a:lnSpc>
            </a:pPr>
            <a:r>
              <a:rPr lang="en-US" b="true" sz="7099">
                <a:solidFill>
                  <a:srgbClr val="0E78C4"/>
                </a:solidFill>
                <a:latin typeface="Canva Sans Bold"/>
                <a:ea typeface="Canva Sans Bold"/>
                <a:cs typeface="Canva Sans Bold"/>
                <a:sym typeface="Canva Sans Bold"/>
              </a:rPr>
              <a:t>CASE </a:t>
            </a:r>
          </a:p>
          <a:p>
            <a:pPr algn="ctr">
              <a:lnSpc>
                <a:spcPts val="9799"/>
              </a:lnSpc>
            </a:pPr>
            <a:r>
              <a:rPr lang="en-US" b="true" sz="6999">
                <a:solidFill>
                  <a:srgbClr val="0E78C4"/>
                </a:solidFill>
                <a:latin typeface="Canva Sans Bold"/>
                <a:ea typeface="Canva Sans Bold"/>
                <a:cs typeface="Canva Sans Bold"/>
                <a:sym typeface="Canva Sans Bold"/>
              </a:rPr>
              <a:t>DIAGRAM</a:t>
            </a:r>
          </a:p>
          <a:p>
            <a:pPr algn="ctr">
              <a:lnSpc>
                <a:spcPts val="979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266328" y="324726"/>
            <a:ext cx="17755345" cy="9546713"/>
          </a:xfrm>
          <a:custGeom>
            <a:avLst/>
            <a:gdLst/>
            <a:ahLst/>
            <a:cxnLst/>
            <a:rect r="r" b="b" t="t" l="l"/>
            <a:pathLst>
              <a:path h="9546713" w="17755345">
                <a:moveTo>
                  <a:pt x="17755344" y="0"/>
                </a:moveTo>
                <a:lnTo>
                  <a:pt x="0" y="0"/>
                </a:lnTo>
                <a:lnTo>
                  <a:pt x="0" y="9546713"/>
                </a:lnTo>
                <a:lnTo>
                  <a:pt x="17755344" y="9546713"/>
                </a:lnTo>
                <a:lnTo>
                  <a:pt x="17755344" y="0"/>
                </a:lnTo>
                <a:close/>
              </a:path>
            </a:pathLst>
          </a:custGeom>
          <a:blipFill>
            <a:blip r:embed="rId2">
              <a:alphaModFix amt="5000"/>
            </a:blip>
            <a:stretch>
              <a:fillRect l="0" t="-820" r="0" b="-1631"/>
            </a:stretch>
          </a:blipFill>
        </p:spPr>
      </p:sp>
      <p:sp>
        <p:nvSpPr>
          <p:cNvPr name="TextBox 3" id="3"/>
          <p:cNvSpPr txBox="true"/>
          <p:nvPr/>
        </p:nvSpPr>
        <p:spPr>
          <a:xfrm rot="0">
            <a:off x="1505720" y="360684"/>
            <a:ext cx="15276561" cy="2477136"/>
          </a:xfrm>
          <a:prstGeom prst="rect">
            <a:avLst/>
          </a:prstGeom>
        </p:spPr>
        <p:txBody>
          <a:bodyPr anchor="t" rtlCol="false" tIns="0" lIns="0" bIns="0" rIns="0">
            <a:spAutoFit/>
          </a:bodyPr>
          <a:lstStyle/>
          <a:p>
            <a:pPr algn="ctr">
              <a:lnSpc>
                <a:spcPts val="9939"/>
              </a:lnSpc>
            </a:pPr>
            <a:r>
              <a:rPr lang="en-US" b="true" sz="7099">
                <a:solidFill>
                  <a:srgbClr val="0E78C4"/>
                </a:solidFill>
                <a:latin typeface="Canva Sans Bold"/>
                <a:ea typeface="Canva Sans Bold"/>
                <a:cs typeface="Canva Sans Bold"/>
                <a:sym typeface="Canva Sans Bold"/>
              </a:rPr>
              <a:t>CHALLENGES AND SOLUTIONS</a:t>
            </a:r>
          </a:p>
          <a:p>
            <a:pPr algn="ctr">
              <a:lnSpc>
                <a:spcPts val="9939"/>
              </a:lnSpc>
            </a:pPr>
          </a:p>
        </p:txBody>
      </p:sp>
      <p:sp>
        <p:nvSpPr>
          <p:cNvPr name="AutoShape 4" id="4"/>
          <p:cNvSpPr/>
          <p:nvPr/>
        </p:nvSpPr>
        <p:spPr>
          <a:xfrm>
            <a:off x="1222833" y="1670690"/>
            <a:ext cx="15766676" cy="0"/>
          </a:xfrm>
          <a:prstGeom prst="line">
            <a:avLst/>
          </a:prstGeom>
          <a:ln cap="flat" w="47625">
            <a:solidFill>
              <a:srgbClr val="004AAD"/>
            </a:solidFill>
            <a:prstDash val="solid"/>
            <a:headEnd type="none" len="sm" w="sm"/>
            <a:tailEnd type="none" len="sm" w="sm"/>
          </a:ln>
        </p:spPr>
      </p:sp>
      <p:sp>
        <p:nvSpPr>
          <p:cNvPr name="AutoShape 5" id="5"/>
          <p:cNvSpPr/>
          <p:nvPr/>
        </p:nvSpPr>
        <p:spPr>
          <a:xfrm flipH="true" flipV="true">
            <a:off x="9144000" y="2837821"/>
            <a:ext cx="19050" cy="6420479"/>
          </a:xfrm>
          <a:prstGeom prst="line">
            <a:avLst/>
          </a:prstGeom>
          <a:ln cap="flat" w="38100">
            <a:solidFill>
              <a:srgbClr val="3589A1"/>
            </a:solidFill>
            <a:prstDash val="solid"/>
            <a:headEnd type="none" len="sm" w="sm"/>
            <a:tailEnd type="none" len="sm" w="sm"/>
          </a:ln>
        </p:spPr>
      </p:sp>
      <p:sp>
        <p:nvSpPr>
          <p:cNvPr name="AutoShape 6" id="6"/>
          <p:cNvSpPr/>
          <p:nvPr/>
        </p:nvSpPr>
        <p:spPr>
          <a:xfrm flipH="true" flipV="true">
            <a:off x="8098703" y="3805021"/>
            <a:ext cx="1064347" cy="0"/>
          </a:xfrm>
          <a:prstGeom prst="line">
            <a:avLst/>
          </a:prstGeom>
          <a:ln cap="flat" w="38100">
            <a:solidFill>
              <a:srgbClr val="3589A1"/>
            </a:solidFill>
            <a:prstDash val="solid"/>
            <a:headEnd type="none" len="sm" w="sm"/>
            <a:tailEnd type="none" len="sm" w="sm"/>
          </a:ln>
        </p:spPr>
      </p:sp>
      <p:sp>
        <p:nvSpPr>
          <p:cNvPr name="AutoShape 7" id="7"/>
          <p:cNvSpPr/>
          <p:nvPr/>
        </p:nvSpPr>
        <p:spPr>
          <a:xfrm flipH="true" flipV="true">
            <a:off x="9144000" y="2856871"/>
            <a:ext cx="1045280" cy="0"/>
          </a:xfrm>
          <a:prstGeom prst="line">
            <a:avLst/>
          </a:prstGeom>
          <a:ln cap="flat" w="38100">
            <a:solidFill>
              <a:srgbClr val="3589A1"/>
            </a:solidFill>
            <a:prstDash val="solid"/>
            <a:headEnd type="none" len="sm" w="sm"/>
            <a:tailEnd type="none" len="sm" w="sm"/>
          </a:ln>
        </p:spPr>
      </p:sp>
      <p:sp>
        <p:nvSpPr>
          <p:cNvPr name="AutoShape 8" id="8"/>
          <p:cNvSpPr/>
          <p:nvPr/>
        </p:nvSpPr>
        <p:spPr>
          <a:xfrm flipH="true">
            <a:off x="8098596" y="7450122"/>
            <a:ext cx="1045297" cy="5883"/>
          </a:xfrm>
          <a:prstGeom prst="line">
            <a:avLst/>
          </a:prstGeom>
          <a:ln cap="flat" w="38100">
            <a:solidFill>
              <a:srgbClr val="3589A1"/>
            </a:solidFill>
            <a:prstDash val="solid"/>
            <a:headEnd type="none" len="sm" w="sm"/>
            <a:tailEnd type="none" len="sm" w="sm"/>
          </a:ln>
        </p:spPr>
      </p:sp>
      <p:sp>
        <p:nvSpPr>
          <p:cNvPr name="AutoShape 9" id="9"/>
          <p:cNvSpPr/>
          <p:nvPr/>
        </p:nvSpPr>
        <p:spPr>
          <a:xfrm flipH="true">
            <a:off x="9144291" y="8329763"/>
            <a:ext cx="1026230" cy="21456"/>
          </a:xfrm>
          <a:prstGeom prst="line">
            <a:avLst/>
          </a:prstGeom>
          <a:ln cap="flat" w="38100">
            <a:solidFill>
              <a:srgbClr val="3589A1"/>
            </a:solidFill>
            <a:prstDash val="solid"/>
            <a:headEnd type="none" len="sm" w="sm"/>
            <a:tailEnd type="none" len="sm" w="sm"/>
          </a:ln>
        </p:spPr>
      </p:sp>
      <p:grpSp>
        <p:nvGrpSpPr>
          <p:cNvPr name="Group 10" id="10"/>
          <p:cNvGrpSpPr/>
          <p:nvPr/>
        </p:nvGrpSpPr>
        <p:grpSpPr>
          <a:xfrm rot="0">
            <a:off x="8838582" y="2551453"/>
            <a:ext cx="610836" cy="61083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20"/>
                </a:lnSpc>
              </a:pPr>
              <a:r>
                <a:rPr lang="en-US" b="true" sz="1800">
                  <a:solidFill>
                    <a:srgbClr val="FFFFFF"/>
                  </a:solidFill>
                  <a:latin typeface="Canva Sans Bold"/>
                  <a:ea typeface="Canva Sans Bold"/>
                  <a:cs typeface="Canva Sans Bold"/>
                  <a:sym typeface="Canva Sans Bold"/>
                </a:rPr>
                <a:t>1.</a:t>
              </a:r>
            </a:p>
          </p:txBody>
        </p:sp>
      </p:grpSp>
      <p:grpSp>
        <p:nvGrpSpPr>
          <p:cNvPr name="Group 13" id="13"/>
          <p:cNvGrpSpPr/>
          <p:nvPr/>
        </p:nvGrpSpPr>
        <p:grpSpPr>
          <a:xfrm rot="0">
            <a:off x="8873020" y="5164478"/>
            <a:ext cx="610836" cy="61083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20"/>
                </a:lnSpc>
              </a:pPr>
              <a:r>
                <a:rPr lang="en-US" b="true" sz="1800">
                  <a:solidFill>
                    <a:srgbClr val="FFFFFF"/>
                  </a:solidFill>
                  <a:latin typeface="Canva Sans Bold"/>
                  <a:ea typeface="Canva Sans Bold"/>
                  <a:cs typeface="Canva Sans Bold"/>
                  <a:sym typeface="Canva Sans Bold"/>
                </a:rPr>
                <a:t>3.</a:t>
              </a:r>
            </a:p>
          </p:txBody>
        </p:sp>
      </p:grpSp>
      <p:grpSp>
        <p:nvGrpSpPr>
          <p:cNvPr name="Group 16" id="16"/>
          <p:cNvGrpSpPr/>
          <p:nvPr/>
        </p:nvGrpSpPr>
        <p:grpSpPr>
          <a:xfrm rot="0">
            <a:off x="8838582" y="3499603"/>
            <a:ext cx="610836" cy="610836"/>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520"/>
                </a:lnSpc>
              </a:pPr>
              <a:r>
                <a:rPr lang="en-US" b="true" sz="1800">
                  <a:solidFill>
                    <a:srgbClr val="FFFFFF"/>
                  </a:solidFill>
                  <a:latin typeface="Canva Sans Bold"/>
                  <a:ea typeface="Canva Sans Bold"/>
                  <a:cs typeface="Canva Sans Bold"/>
                  <a:sym typeface="Canva Sans Bold"/>
                </a:rPr>
                <a:t>2.</a:t>
              </a:r>
            </a:p>
          </p:txBody>
        </p:sp>
      </p:grpSp>
      <p:grpSp>
        <p:nvGrpSpPr>
          <p:cNvPr name="Group 19" id="19"/>
          <p:cNvGrpSpPr/>
          <p:nvPr/>
        </p:nvGrpSpPr>
        <p:grpSpPr>
          <a:xfrm rot="0">
            <a:off x="8914782" y="7140159"/>
            <a:ext cx="610836" cy="610836"/>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520"/>
                </a:lnSpc>
              </a:pPr>
              <a:r>
                <a:rPr lang="en-US" b="true" sz="1800">
                  <a:solidFill>
                    <a:srgbClr val="FFFFFF"/>
                  </a:solidFill>
                  <a:latin typeface="Canva Sans Bold"/>
                  <a:ea typeface="Canva Sans Bold"/>
                  <a:cs typeface="Canva Sans Bold"/>
                  <a:sym typeface="Canva Sans Bold"/>
                </a:rPr>
                <a:t>4.</a:t>
              </a:r>
            </a:p>
          </p:txBody>
        </p:sp>
      </p:grpSp>
      <p:grpSp>
        <p:nvGrpSpPr>
          <p:cNvPr name="Group 22" id="22"/>
          <p:cNvGrpSpPr/>
          <p:nvPr/>
        </p:nvGrpSpPr>
        <p:grpSpPr>
          <a:xfrm rot="0">
            <a:off x="8914782" y="8064847"/>
            <a:ext cx="610836" cy="61083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AAC2"/>
            </a:solidFill>
          </p:spPr>
        </p:sp>
        <p:sp>
          <p:nvSpPr>
            <p:cNvPr name="TextBox 24" id="24"/>
            <p:cNvSpPr txBox="true"/>
            <p:nvPr/>
          </p:nvSpPr>
          <p:spPr>
            <a:xfrm>
              <a:off x="76200" y="47625"/>
              <a:ext cx="660400" cy="688975"/>
            </a:xfrm>
            <a:prstGeom prst="rect">
              <a:avLst/>
            </a:prstGeom>
          </p:spPr>
          <p:txBody>
            <a:bodyPr anchor="ctr" rtlCol="false" tIns="50800" lIns="50800" bIns="50800" rIns="50800"/>
            <a:lstStyle/>
            <a:p>
              <a:pPr algn="ctr">
                <a:lnSpc>
                  <a:spcPts val="2520"/>
                </a:lnSpc>
              </a:pPr>
              <a:r>
                <a:rPr lang="en-US" b="true" sz="1800">
                  <a:solidFill>
                    <a:srgbClr val="FFFFFF"/>
                  </a:solidFill>
                  <a:latin typeface="Canva Sans Bold"/>
                  <a:ea typeface="Canva Sans Bold"/>
                  <a:cs typeface="Canva Sans Bold"/>
                  <a:sym typeface="Canva Sans Bold"/>
                </a:rPr>
                <a:t>5.</a:t>
              </a:r>
            </a:p>
          </p:txBody>
        </p:sp>
      </p:grpSp>
      <p:sp>
        <p:nvSpPr>
          <p:cNvPr name="TextBox 25" id="25"/>
          <p:cNvSpPr txBox="true"/>
          <p:nvPr/>
        </p:nvSpPr>
        <p:spPr>
          <a:xfrm rot="0">
            <a:off x="10189280" y="2419356"/>
            <a:ext cx="6088723" cy="789304"/>
          </a:xfrm>
          <a:prstGeom prst="rect">
            <a:avLst/>
          </a:prstGeom>
        </p:spPr>
        <p:txBody>
          <a:bodyPr anchor="t" rtlCol="false" tIns="0" lIns="0" bIns="0" rIns="0">
            <a:spAutoFit/>
          </a:bodyPr>
          <a:lstStyle/>
          <a:p>
            <a:pPr algn="ctr">
              <a:lnSpc>
                <a:spcPts val="3220"/>
              </a:lnSpc>
            </a:pPr>
            <a:r>
              <a:rPr lang="en-US" sz="2300" b="true">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Handling overlapping event  </a:t>
            </a:r>
          </a:p>
          <a:p>
            <a:pPr algn="ctr">
              <a:lnSpc>
                <a:spcPts val="3220"/>
              </a:lnSpc>
            </a:pPr>
            <a:r>
              <a:rPr lang="en-US" sz="2300">
                <a:solidFill>
                  <a:srgbClr val="231F20"/>
                </a:solidFill>
                <a:latin typeface="Canva Sans"/>
                <a:ea typeface="Canva Sans"/>
                <a:cs typeface="Canva Sans"/>
                <a:sym typeface="Canva Sans"/>
              </a:rPr>
              <a:t>         schedules </a:t>
            </a:r>
            <a:r>
              <a:rPr lang="en-US" sz="2300">
                <a:solidFill>
                  <a:srgbClr val="231F20"/>
                </a:solidFill>
                <a:latin typeface="Canva Sans"/>
                <a:ea typeface="Canva Sans"/>
                <a:cs typeface="Canva Sans"/>
                <a:sym typeface="Canva Sans"/>
              </a:rPr>
              <a:t>effectively.</a:t>
            </a:r>
          </a:p>
        </p:txBody>
      </p:sp>
      <p:sp>
        <p:nvSpPr>
          <p:cNvPr name="TextBox 26" id="26"/>
          <p:cNvSpPr txBox="true"/>
          <p:nvPr/>
        </p:nvSpPr>
        <p:spPr>
          <a:xfrm rot="0">
            <a:off x="11746488" y="5950805"/>
            <a:ext cx="4773217" cy="1189354"/>
          </a:xfrm>
          <a:prstGeom prst="rect">
            <a:avLst/>
          </a:prstGeom>
        </p:spPr>
        <p:txBody>
          <a:bodyPr anchor="t" rtlCol="false" tIns="0" lIns="0" bIns="0" rIns="0">
            <a:spAutoFit/>
          </a:bodyPr>
          <a:lstStyle/>
          <a:p>
            <a:pPr algn="l">
              <a:lnSpc>
                <a:spcPts val="3220"/>
              </a:lnSpc>
            </a:pPr>
            <a:r>
              <a:rPr lang="en-US" sz="2300">
                <a:solidFill>
                  <a:srgbClr val="231F20"/>
                </a:solidFill>
                <a:latin typeface="Canva Sans"/>
                <a:ea typeface="Canva Sans"/>
                <a:cs typeface="Canva Sans"/>
                <a:sym typeface="Canva Sans"/>
              </a:rPr>
              <a:t>Implementing a secure username   based login system, s</a:t>
            </a:r>
            <a:r>
              <a:rPr lang="en-US" sz="2300">
                <a:solidFill>
                  <a:srgbClr val="231F20"/>
                </a:solidFill>
                <a:latin typeface="Canva Sans"/>
                <a:ea typeface="Canva Sans"/>
                <a:cs typeface="Canva Sans"/>
                <a:sym typeface="Canva Sans"/>
              </a:rPr>
              <a:t>eamless process for booking venues.</a:t>
            </a:r>
          </a:p>
        </p:txBody>
      </p:sp>
      <p:sp>
        <p:nvSpPr>
          <p:cNvPr name="TextBox 27" id="27"/>
          <p:cNvSpPr txBox="true"/>
          <p:nvPr/>
        </p:nvSpPr>
        <p:spPr>
          <a:xfrm rot="0">
            <a:off x="9934837" y="3321973"/>
            <a:ext cx="2361456" cy="389254"/>
          </a:xfrm>
          <a:prstGeom prst="rect">
            <a:avLst/>
          </a:prstGeom>
        </p:spPr>
        <p:txBody>
          <a:bodyPr anchor="t" rtlCol="false" tIns="0" lIns="0" bIns="0" rIns="0">
            <a:spAutoFit/>
          </a:bodyPr>
          <a:lstStyle/>
          <a:p>
            <a:pPr algn="ctr">
              <a:lnSpc>
                <a:spcPts val="3220"/>
              </a:lnSpc>
            </a:pPr>
            <a:r>
              <a:rPr lang="en-US" sz="2300" b="true">
                <a:solidFill>
                  <a:srgbClr val="000000"/>
                </a:solidFill>
                <a:latin typeface="Canva Sans Bold"/>
                <a:ea typeface="Canva Sans Bold"/>
                <a:cs typeface="Canva Sans Bold"/>
                <a:sym typeface="Canva Sans Bold"/>
              </a:rPr>
              <a:t>Solution:</a:t>
            </a:r>
          </a:p>
        </p:txBody>
      </p:sp>
      <p:sp>
        <p:nvSpPr>
          <p:cNvPr name="TextBox 28" id="28"/>
          <p:cNvSpPr txBox="true"/>
          <p:nvPr/>
        </p:nvSpPr>
        <p:spPr>
          <a:xfrm rot="0">
            <a:off x="9718583" y="5942276"/>
            <a:ext cx="2361456" cy="389254"/>
          </a:xfrm>
          <a:prstGeom prst="rect">
            <a:avLst/>
          </a:prstGeom>
        </p:spPr>
        <p:txBody>
          <a:bodyPr anchor="t" rtlCol="false" tIns="0" lIns="0" bIns="0" rIns="0">
            <a:spAutoFit/>
          </a:bodyPr>
          <a:lstStyle/>
          <a:p>
            <a:pPr algn="ctr">
              <a:lnSpc>
                <a:spcPts val="3220"/>
              </a:lnSpc>
            </a:pPr>
            <a:r>
              <a:rPr lang="en-US" sz="2300" b="true">
                <a:solidFill>
                  <a:srgbClr val="000000"/>
                </a:solidFill>
                <a:latin typeface="Canva Sans Bold"/>
                <a:ea typeface="Canva Sans Bold"/>
                <a:cs typeface="Canva Sans Bold"/>
                <a:sym typeface="Canva Sans Bold"/>
              </a:rPr>
              <a:t>Solution:</a:t>
            </a:r>
          </a:p>
        </p:txBody>
      </p:sp>
      <p:sp>
        <p:nvSpPr>
          <p:cNvPr name="TextBox 29" id="29"/>
          <p:cNvSpPr txBox="true"/>
          <p:nvPr/>
        </p:nvSpPr>
        <p:spPr>
          <a:xfrm rot="0">
            <a:off x="10189280" y="5038672"/>
            <a:ext cx="6088723" cy="789304"/>
          </a:xfrm>
          <a:prstGeom prst="rect">
            <a:avLst/>
          </a:prstGeom>
        </p:spPr>
        <p:txBody>
          <a:bodyPr anchor="t" rtlCol="false" tIns="0" lIns="0" bIns="0" rIns="0">
            <a:spAutoFit/>
          </a:bodyPr>
          <a:lstStyle/>
          <a:p>
            <a:pPr algn="ctr">
              <a:lnSpc>
                <a:spcPts val="3220"/>
              </a:lnSpc>
            </a:pPr>
            <a:r>
              <a:rPr lang="en-US" sz="2300" b="true">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Ensuring secure authentication </a:t>
            </a:r>
          </a:p>
          <a:p>
            <a:pPr algn="ctr">
              <a:lnSpc>
                <a:spcPts val="3220"/>
              </a:lnSpc>
            </a:pPr>
            <a:r>
              <a:rPr lang="en-US" sz="2300">
                <a:solidFill>
                  <a:srgbClr val="231F20"/>
                </a:solidFill>
                <a:latin typeface="Canva Sans"/>
                <a:ea typeface="Canva Sans"/>
                <a:cs typeface="Canva Sans"/>
                <a:sym typeface="Canva Sans"/>
              </a:rPr>
              <a:t>          and payment processing.</a:t>
            </a:r>
          </a:p>
        </p:txBody>
      </p:sp>
      <p:sp>
        <p:nvSpPr>
          <p:cNvPr name="TextBox 30" id="30"/>
          <p:cNvSpPr txBox="true"/>
          <p:nvPr/>
        </p:nvSpPr>
        <p:spPr>
          <a:xfrm rot="0">
            <a:off x="11905450" y="3363543"/>
            <a:ext cx="4980445" cy="1189354"/>
          </a:xfrm>
          <a:prstGeom prst="rect">
            <a:avLst/>
          </a:prstGeom>
        </p:spPr>
        <p:txBody>
          <a:bodyPr anchor="t" rtlCol="false" tIns="0" lIns="0" bIns="0" rIns="0">
            <a:spAutoFit/>
          </a:bodyPr>
          <a:lstStyle/>
          <a:p>
            <a:pPr algn="l">
              <a:lnSpc>
                <a:spcPts val="3220"/>
              </a:lnSpc>
            </a:pPr>
            <a:r>
              <a:rPr lang="en-US" sz="2300">
                <a:solidFill>
                  <a:srgbClr val="231F20"/>
                </a:solidFill>
                <a:latin typeface="Canva Sans"/>
                <a:ea typeface="Canva Sans"/>
                <a:cs typeface="Canva Sans"/>
                <a:sym typeface="Canva Sans"/>
              </a:rPr>
              <a:t>Use a simple scheduling algorithm to check and prevent overlapping event times.</a:t>
            </a:r>
          </a:p>
        </p:txBody>
      </p:sp>
      <p:sp>
        <p:nvSpPr>
          <p:cNvPr name="TextBox 31" id="31"/>
          <p:cNvSpPr txBox="true"/>
          <p:nvPr/>
        </p:nvSpPr>
        <p:spPr>
          <a:xfrm rot="0">
            <a:off x="1505720" y="3491949"/>
            <a:ext cx="6434306" cy="789304"/>
          </a:xfrm>
          <a:prstGeom prst="rect">
            <a:avLst/>
          </a:prstGeom>
        </p:spPr>
        <p:txBody>
          <a:bodyPr anchor="t" rtlCol="false" tIns="0" lIns="0" bIns="0" rIns="0">
            <a:spAutoFit/>
          </a:bodyPr>
          <a:lstStyle/>
          <a:p>
            <a:pPr algn="ctr">
              <a:lnSpc>
                <a:spcPts val="3220"/>
              </a:lnSpc>
            </a:pPr>
            <a:r>
              <a:rPr lang="en-US" sz="2300" b="true">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Integrating real-time notifications</a:t>
            </a:r>
          </a:p>
          <a:p>
            <a:pPr algn="ctr">
              <a:lnSpc>
                <a:spcPts val="3220"/>
              </a:lnSpc>
            </a:pPr>
            <a:r>
              <a:rPr lang="en-US" sz="2300">
                <a:solidFill>
                  <a:srgbClr val="231F20"/>
                </a:solidFill>
                <a:latin typeface="Canva Sans"/>
                <a:ea typeface="Canva Sans"/>
                <a:cs typeface="Canva Sans"/>
                <a:sym typeface="Canva Sans"/>
              </a:rPr>
              <a:t>for users.</a:t>
            </a:r>
          </a:p>
        </p:txBody>
      </p:sp>
      <p:sp>
        <p:nvSpPr>
          <p:cNvPr name="TextBox 32" id="32"/>
          <p:cNvSpPr txBox="true"/>
          <p:nvPr/>
        </p:nvSpPr>
        <p:spPr>
          <a:xfrm rot="0">
            <a:off x="1028700" y="4462864"/>
            <a:ext cx="2361456" cy="389254"/>
          </a:xfrm>
          <a:prstGeom prst="rect">
            <a:avLst/>
          </a:prstGeom>
        </p:spPr>
        <p:txBody>
          <a:bodyPr anchor="t" rtlCol="false" tIns="0" lIns="0" bIns="0" rIns="0">
            <a:spAutoFit/>
          </a:bodyPr>
          <a:lstStyle/>
          <a:p>
            <a:pPr algn="ctr">
              <a:lnSpc>
                <a:spcPts val="3220"/>
              </a:lnSpc>
            </a:pPr>
            <a:r>
              <a:rPr lang="en-US" sz="2300" b="true">
                <a:solidFill>
                  <a:srgbClr val="000000"/>
                </a:solidFill>
                <a:latin typeface="Canva Sans Bold"/>
                <a:ea typeface="Canva Sans Bold"/>
                <a:cs typeface="Canva Sans Bold"/>
                <a:sym typeface="Canva Sans Bold"/>
              </a:rPr>
              <a:t>Solution:</a:t>
            </a:r>
          </a:p>
        </p:txBody>
      </p:sp>
      <p:sp>
        <p:nvSpPr>
          <p:cNvPr name="TextBox 33" id="33"/>
          <p:cNvSpPr txBox="true"/>
          <p:nvPr/>
        </p:nvSpPr>
        <p:spPr>
          <a:xfrm rot="0">
            <a:off x="3028940" y="4479593"/>
            <a:ext cx="5809642" cy="1589404"/>
          </a:xfrm>
          <a:prstGeom prst="rect">
            <a:avLst/>
          </a:prstGeom>
        </p:spPr>
        <p:txBody>
          <a:bodyPr anchor="t" rtlCol="false" tIns="0" lIns="0" bIns="0" rIns="0">
            <a:spAutoFit/>
          </a:bodyPr>
          <a:lstStyle/>
          <a:p>
            <a:pPr algn="l">
              <a:lnSpc>
                <a:spcPts val="3220"/>
              </a:lnSpc>
            </a:pPr>
            <a:r>
              <a:rPr lang="en-US" sz="2300">
                <a:solidFill>
                  <a:srgbClr val="231F20"/>
                </a:solidFill>
                <a:latin typeface="Canva Sans"/>
                <a:ea typeface="Canva Sans"/>
                <a:cs typeface="Canva Sans"/>
                <a:sym typeface="Canva Sans"/>
              </a:rPr>
              <a:t>Simulate notifications by displaying messages or alerts within the application.</a:t>
            </a:r>
          </a:p>
          <a:p>
            <a:pPr algn="l">
              <a:lnSpc>
                <a:spcPts val="3220"/>
              </a:lnSpc>
            </a:pPr>
          </a:p>
        </p:txBody>
      </p:sp>
      <p:sp>
        <p:nvSpPr>
          <p:cNvPr name="TextBox 34" id="34"/>
          <p:cNvSpPr txBox="true"/>
          <p:nvPr/>
        </p:nvSpPr>
        <p:spPr>
          <a:xfrm rot="0">
            <a:off x="10170521" y="7864059"/>
            <a:ext cx="6088723" cy="389254"/>
          </a:xfrm>
          <a:prstGeom prst="rect">
            <a:avLst/>
          </a:prstGeom>
        </p:spPr>
        <p:txBody>
          <a:bodyPr anchor="t" rtlCol="false" tIns="0" lIns="0" bIns="0" rIns="0">
            <a:spAutoFit/>
          </a:bodyPr>
          <a:lstStyle/>
          <a:p>
            <a:pPr algn="ctr">
              <a:lnSpc>
                <a:spcPts val="3220"/>
              </a:lnSpc>
            </a:pPr>
            <a:r>
              <a:rPr lang="en-US" sz="2300" b="true">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Ability to set appointment</a:t>
            </a:r>
          </a:p>
        </p:txBody>
      </p:sp>
      <p:sp>
        <p:nvSpPr>
          <p:cNvPr name="TextBox 35" id="35"/>
          <p:cNvSpPr txBox="true"/>
          <p:nvPr/>
        </p:nvSpPr>
        <p:spPr>
          <a:xfrm rot="0">
            <a:off x="12112678" y="8468996"/>
            <a:ext cx="4773217" cy="1189354"/>
          </a:xfrm>
          <a:prstGeom prst="rect">
            <a:avLst/>
          </a:prstGeom>
        </p:spPr>
        <p:txBody>
          <a:bodyPr anchor="t" rtlCol="false" tIns="0" lIns="0" bIns="0" rIns="0">
            <a:spAutoFit/>
          </a:bodyPr>
          <a:lstStyle/>
          <a:p>
            <a:pPr algn="l">
              <a:lnSpc>
                <a:spcPts val="3220"/>
              </a:lnSpc>
            </a:pPr>
            <a:r>
              <a:rPr lang="en-US" sz="2300">
                <a:solidFill>
                  <a:srgbClr val="231F20"/>
                </a:solidFill>
                <a:latin typeface="Canva Sans"/>
                <a:ea typeface="Canva Sans"/>
                <a:cs typeface="Canva Sans"/>
                <a:sym typeface="Canva Sans"/>
              </a:rPr>
              <a:t>Add a static appointment scheduling feature using form inputs and stored data.</a:t>
            </a:r>
          </a:p>
        </p:txBody>
      </p:sp>
      <p:sp>
        <p:nvSpPr>
          <p:cNvPr name="AutoShape 36" id="36"/>
          <p:cNvSpPr/>
          <p:nvPr/>
        </p:nvSpPr>
        <p:spPr>
          <a:xfrm flipH="true">
            <a:off x="9483832" y="5457137"/>
            <a:ext cx="705449" cy="8904"/>
          </a:xfrm>
          <a:prstGeom prst="line">
            <a:avLst/>
          </a:prstGeom>
          <a:ln cap="flat" w="38100">
            <a:solidFill>
              <a:srgbClr val="3589A1"/>
            </a:solidFill>
            <a:prstDash val="solid"/>
            <a:headEnd type="none" len="sm" w="sm"/>
            <a:tailEnd type="none" len="sm" w="sm"/>
          </a:ln>
        </p:spPr>
      </p:sp>
      <p:sp>
        <p:nvSpPr>
          <p:cNvPr name="TextBox 37" id="37"/>
          <p:cNvSpPr txBox="true"/>
          <p:nvPr/>
        </p:nvSpPr>
        <p:spPr>
          <a:xfrm rot="0">
            <a:off x="10170521" y="8468996"/>
            <a:ext cx="2361456" cy="389254"/>
          </a:xfrm>
          <a:prstGeom prst="rect">
            <a:avLst/>
          </a:prstGeom>
        </p:spPr>
        <p:txBody>
          <a:bodyPr anchor="t" rtlCol="false" tIns="0" lIns="0" bIns="0" rIns="0">
            <a:spAutoFit/>
          </a:bodyPr>
          <a:lstStyle/>
          <a:p>
            <a:pPr algn="ctr">
              <a:lnSpc>
                <a:spcPts val="3220"/>
              </a:lnSpc>
            </a:pPr>
            <a:r>
              <a:rPr lang="en-US" sz="2300" b="true">
                <a:solidFill>
                  <a:srgbClr val="000000"/>
                </a:solidFill>
                <a:latin typeface="Canva Sans Bold"/>
                <a:ea typeface="Canva Sans Bold"/>
                <a:cs typeface="Canva Sans Bold"/>
                <a:sym typeface="Canva Sans Bold"/>
              </a:rPr>
              <a:t>Solution:</a:t>
            </a:r>
          </a:p>
        </p:txBody>
      </p:sp>
      <p:sp>
        <p:nvSpPr>
          <p:cNvPr name="TextBox 38" id="38"/>
          <p:cNvSpPr txBox="true"/>
          <p:nvPr/>
        </p:nvSpPr>
        <p:spPr>
          <a:xfrm rot="0">
            <a:off x="1505720" y="6961691"/>
            <a:ext cx="6434306" cy="789304"/>
          </a:xfrm>
          <a:prstGeom prst="rect">
            <a:avLst/>
          </a:prstGeom>
        </p:spPr>
        <p:txBody>
          <a:bodyPr anchor="t" rtlCol="false" tIns="0" lIns="0" bIns="0" rIns="0">
            <a:spAutoFit/>
          </a:bodyPr>
          <a:lstStyle/>
          <a:p>
            <a:pPr algn="ctr">
              <a:lnSpc>
                <a:spcPts val="3220"/>
              </a:lnSpc>
            </a:pPr>
            <a:r>
              <a:rPr lang="en-US" sz="2300" b="true">
                <a:solidFill>
                  <a:srgbClr val="231F20"/>
                </a:solidFill>
                <a:latin typeface="Canva Sans Bold"/>
                <a:ea typeface="Canva Sans Bold"/>
                <a:cs typeface="Canva Sans Bold"/>
                <a:sym typeface="Canva Sans Bold"/>
              </a:rPr>
              <a:t>Challenge:  </a:t>
            </a:r>
            <a:r>
              <a:rPr lang="en-US" sz="2300">
                <a:solidFill>
                  <a:srgbClr val="231F20"/>
                </a:solidFill>
                <a:latin typeface="Canva Sans"/>
                <a:ea typeface="Canva Sans"/>
                <a:cs typeface="Canva Sans"/>
                <a:sym typeface="Canva Sans"/>
              </a:rPr>
              <a:t>Send customizable notifications to particular user.</a:t>
            </a:r>
          </a:p>
        </p:txBody>
      </p:sp>
      <p:sp>
        <p:nvSpPr>
          <p:cNvPr name="TextBox 39" id="39"/>
          <p:cNvSpPr txBox="true"/>
          <p:nvPr/>
        </p:nvSpPr>
        <p:spPr>
          <a:xfrm rot="0">
            <a:off x="1222833" y="7981010"/>
            <a:ext cx="2361456" cy="389254"/>
          </a:xfrm>
          <a:prstGeom prst="rect">
            <a:avLst/>
          </a:prstGeom>
        </p:spPr>
        <p:txBody>
          <a:bodyPr anchor="t" rtlCol="false" tIns="0" lIns="0" bIns="0" rIns="0">
            <a:spAutoFit/>
          </a:bodyPr>
          <a:lstStyle/>
          <a:p>
            <a:pPr algn="ctr">
              <a:lnSpc>
                <a:spcPts val="3220"/>
              </a:lnSpc>
            </a:pPr>
            <a:r>
              <a:rPr lang="en-US" sz="2300" b="true">
                <a:solidFill>
                  <a:srgbClr val="000000"/>
                </a:solidFill>
                <a:latin typeface="Canva Sans Bold"/>
                <a:ea typeface="Canva Sans Bold"/>
                <a:cs typeface="Canva Sans Bold"/>
                <a:sym typeface="Canva Sans Bold"/>
              </a:rPr>
              <a:t>Solution:</a:t>
            </a:r>
          </a:p>
        </p:txBody>
      </p:sp>
      <p:sp>
        <p:nvSpPr>
          <p:cNvPr name="TextBox 40" id="40"/>
          <p:cNvSpPr txBox="true"/>
          <p:nvPr/>
        </p:nvSpPr>
        <p:spPr>
          <a:xfrm rot="0">
            <a:off x="3105140" y="8020891"/>
            <a:ext cx="5809642" cy="1189354"/>
          </a:xfrm>
          <a:prstGeom prst="rect">
            <a:avLst/>
          </a:prstGeom>
        </p:spPr>
        <p:txBody>
          <a:bodyPr anchor="t" rtlCol="false" tIns="0" lIns="0" bIns="0" rIns="0">
            <a:spAutoFit/>
          </a:bodyPr>
          <a:lstStyle/>
          <a:p>
            <a:pPr algn="l">
              <a:lnSpc>
                <a:spcPts val="3220"/>
              </a:lnSpc>
            </a:pPr>
            <a:r>
              <a:rPr lang="en-US" sz="2300">
                <a:solidFill>
                  <a:srgbClr val="231F20"/>
                </a:solidFill>
                <a:latin typeface="Canva Sans"/>
                <a:ea typeface="Canva Sans"/>
                <a:cs typeface="Canva Sans"/>
                <a:sym typeface="Canva Sans"/>
              </a:rPr>
              <a:t>Provide customizable notifications via a dropdown to select users and a message field.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DAGbIs2KEeQ</dc:identifier>
  <dcterms:modified xsi:type="dcterms:W3CDTF">2011-08-01T06:04:30Z</dcterms:modified>
  <cp:revision>1</cp:revision>
  <dc:title>Add a heading</dc:title>
</cp:coreProperties>
</file>