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Alice Bold" panose="020B0604020202020204" charset="0"/>
      <p:regular r:id="rId18"/>
    </p:embeddedFont>
    <p:embeddedFont>
      <p:font typeface="Arimo Bold" panose="020B0604020202020204" charset="0"/>
      <p:regular r:id="rId19"/>
    </p:embeddedFont>
    <p:embeddedFont>
      <p:font typeface="Canva Sans" panose="020B0604020202020204" charset="0"/>
      <p:regular r:id="rId20"/>
    </p:embeddedFont>
    <p:embeddedFont>
      <p:font typeface="Canva Sans Bold" panose="020B0604020202020204" charset="0"/>
      <p:regular r:id="rId21"/>
    </p:embeddedFont>
    <p:embeddedFont>
      <p:font typeface="Lora" pitchFamily="2"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8.sv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jpeg"/><Relationship Id="rId5" Type="http://schemas.openxmlformats.org/officeDocument/2006/relationships/image" Target="../media/image28.sv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5.jpeg"/><Relationship Id="rId5" Type="http://schemas.openxmlformats.org/officeDocument/2006/relationships/image" Target="../media/image28.sv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37.jpeg"/></Relationships>
</file>

<file path=ppt/slides/_rels/slide14.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jpeg"/></Relationships>
</file>

<file path=ppt/slides/_rels/slide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jpeg"/><Relationship Id="rId5" Type="http://schemas.openxmlformats.org/officeDocument/2006/relationships/image" Target="../media/image28.sv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66328" y="324726"/>
            <a:ext cx="17755345" cy="9546713"/>
          </a:xfrm>
          <a:custGeom>
            <a:avLst/>
            <a:gdLst/>
            <a:ahLst/>
            <a:cxnLst/>
            <a:rect l="l" t="t" r="r" b="b"/>
            <a:pathLst>
              <a:path w="17755345" h="9546713">
                <a:moveTo>
                  <a:pt x="0" y="0"/>
                </a:moveTo>
                <a:lnTo>
                  <a:pt x="17755344" y="0"/>
                </a:lnTo>
                <a:lnTo>
                  <a:pt x="17755344" y="9546713"/>
                </a:lnTo>
                <a:lnTo>
                  <a:pt x="0" y="9546713"/>
                </a:lnTo>
                <a:lnTo>
                  <a:pt x="0" y="0"/>
                </a:lnTo>
                <a:close/>
              </a:path>
            </a:pathLst>
          </a:custGeom>
          <a:blipFill>
            <a:blip r:embed="rId2">
              <a:alphaModFix amt="5000"/>
            </a:blip>
            <a:stretch>
              <a:fillRect t="-820" b="-1631"/>
            </a:stretch>
          </a:blipFill>
          <a:ln cap="sq">
            <a:noFill/>
            <a:prstDash val="solid"/>
            <a:miter/>
          </a:ln>
        </p:spPr>
      </p:sp>
      <p:sp>
        <p:nvSpPr>
          <p:cNvPr id="3" name="Freeform 3"/>
          <p:cNvSpPr/>
          <p:nvPr/>
        </p:nvSpPr>
        <p:spPr>
          <a:xfrm>
            <a:off x="13030819" y="4946224"/>
            <a:ext cx="3633177" cy="2481145"/>
          </a:xfrm>
          <a:custGeom>
            <a:avLst/>
            <a:gdLst/>
            <a:ahLst/>
            <a:cxnLst/>
            <a:rect l="l" t="t" r="r" b="b"/>
            <a:pathLst>
              <a:path w="3633177" h="2481145">
                <a:moveTo>
                  <a:pt x="0" y="0"/>
                </a:moveTo>
                <a:lnTo>
                  <a:pt x="3633178" y="0"/>
                </a:lnTo>
                <a:lnTo>
                  <a:pt x="3633178" y="2481145"/>
                </a:lnTo>
                <a:lnTo>
                  <a:pt x="0" y="2481145"/>
                </a:lnTo>
                <a:lnTo>
                  <a:pt x="0" y="0"/>
                </a:lnTo>
                <a:close/>
              </a:path>
            </a:pathLst>
          </a:custGeom>
          <a:blipFill>
            <a:blip r:embed="rId3"/>
            <a:stretch>
              <a:fillRect l="-58050" t="-47244" r="-56252" b="-48884"/>
            </a:stretch>
          </a:blipFill>
        </p:spPr>
      </p:sp>
      <p:sp>
        <p:nvSpPr>
          <p:cNvPr id="4" name="TextBox 4"/>
          <p:cNvSpPr txBox="1"/>
          <p:nvPr/>
        </p:nvSpPr>
        <p:spPr>
          <a:xfrm>
            <a:off x="2332851" y="627002"/>
            <a:ext cx="13622298" cy="1566544"/>
          </a:xfrm>
          <a:prstGeom prst="rect">
            <a:avLst/>
          </a:prstGeom>
        </p:spPr>
        <p:txBody>
          <a:bodyPr lIns="0" tIns="0" rIns="0" bIns="0" rtlCol="0" anchor="t">
            <a:spAutoFit/>
          </a:bodyPr>
          <a:lstStyle/>
          <a:p>
            <a:pPr algn="ctr">
              <a:lnSpc>
                <a:spcPts val="12880"/>
              </a:lnSpc>
            </a:pPr>
            <a:r>
              <a:rPr lang="en-US" sz="9000" b="1" dirty="0">
                <a:solidFill>
                  <a:srgbClr val="0E78C4"/>
                </a:solidFill>
                <a:latin typeface="Canva Sans Bold"/>
                <a:ea typeface="Canva Sans Bold"/>
                <a:cs typeface="Canva Sans Bold"/>
                <a:sym typeface="Canva Sans Bold"/>
              </a:rPr>
              <a:t>Infosys Springboard 5.0</a:t>
            </a:r>
          </a:p>
        </p:txBody>
      </p:sp>
      <p:sp>
        <p:nvSpPr>
          <p:cNvPr id="5" name="TextBox 5"/>
          <p:cNvSpPr txBox="1"/>
          <p:nvPr/>
        </p:nvSpPr>
        <p:spPr>
          <a:xfrm>
            <a:off x="1260662" y="3442300"/>
            <a:ext cx="10474138" cy="920115"/>
          </a:xfrm>
          <a:prstGeom prst="rect">
            <a:avLst/>
          </a:prstGeom>
        </p:spPr>
        <p:txBody>
          <a:bodyPr wrap="square" lIns="0" tIns="0" rIns="0" bIns="0" rtlCol="0" anchor="t">
            <a:spAutoFit/>
          </a:bodyPr>
          <a:lstStyle/>
          <a:p>
            <a:pPr algn="ctr">
              <a:lnSpc>
                <a:spcPts val="7559"/>
              </a:lnSpc>
            </a:pPr>
            <a:r>
              <a:rPr lang="en-US" sz="5399" b="1" dirty="0">
                <a:solidFill>
                  <a:srgbClr val="000000"/>
                </a:solidFill>
                <a:latin typeface="Canva Sans Bold"/>
                <a:ea typeface="Canva Sans Bold"/>
                <a:cs typeface="Canva Sans Bold"/>
                <a:sym typeface="Canva Sans Bold"/>
              </a:rPr>
              <a:t>EVENT MANAGEMENT SYSTEM</a:t>
            </a:r>
          </a:p>
        </p:txBody>
      </p:sp>
      <p:sp>
        <p:nvSpPr>
          <p:cNvPr id="6" name="TextBox 6"/>
          <p:cNvSpPr txBox="1"/>
          <p:nvPr/>
        </p:nvSpPr>
        <p:spPr>
          <a:xfrm>
            <a:off x="13249248" y="8701662"/>
            <a:ext cx="9544850" cy="580390"/>
          </a:xfrm>
          <a:prstGeom prst="rect">
            <a:avLst/>
          </a:prstGeom>
        </p:spPr>
        <p:txBody>
          <a:bodyPr lIns="0" tIns="0" rIns="0" bIns="0" rtlCol="0" anchor="t">
            <a:spAutoFit/>
          </a:bodyPr>
          <a:lstStyle/>
          <a:p>
            <a:pPr algn="just">
              <a:lnSpc>
                <a:spcPts val="4759"/>
              </a:lnSpc>
            </a:pPr>
            <a:r>
              <a:rPr lang="en-US" sz="3399">
                <a:solidFill>
                  <a:srgbClr val="000000"/>
                </a:solidFill>
                <a:latin typeface="Canva Sans"/>
                <a:ea typeface="Canva Sans"/>
                <a:cs typeface="Canva Sans"/>
                <a:sym typeface="Canva Sans"/>
              </a:rPr>
              <a:t>Mentor : A. Abhinaya</a:t>
            </a:r>
          </a:p>
        </p:txBody>
      </p:sp>
      <p:sp>
        <p:nvSpPr>
          <p:cNvPr id="7" name="TextBox 7"/>
          <p:cNvSpPr txBox="1"/>
          <p:nvPr/>
        </p:nvSpPr>
        <p:spPr>
          <a:xfrm>
            <a:off x="13249248" y="8149530"/>
            <a:ext cx="2731673" cy="580390"/>
          </a:xfrm>
          <a:prstGeom prst="rect">
            <a:avLst/>
          </a:prstGeom>
        </p:spPr>
        <p:txBody>
          <a:bodyPr lIns="0" tIns="0" rIns="0" bIns="0" rtlCol="0" anchor="t">
            <a:spAutoFit/>
          </a:bodyPr>
          <a:lstStyle/>
          <a:p>
            <a:pPr algn="just">
              <a:lnSpc>
                <a:spcPts val="4759"/>
              </a:lnSpc>
            </a:pPr>
            <a:r>
              <a:rPr lang="en-US" sz="3399">
                <a:solidFill>
                  <a:srgbClr val="000000"/>
                </a:solidFill>
                <a:latin typeface="Canva Sans"/>
                <a:ea typeface="Canva Sans"/>
                <a:cs typeface="Canva Sans"/>
                <a:sym typeface="Canva Sans"/>
              </a:rPr>
              <a:t>Team No: 1</a:t>
            </a:r>
          </a:p>
        </p:txBody>
      </p:sp>
      <p:sp>
        <p:nvSpPr>
          <p:cNvPr id="8" name="AutoShape 8"/>
          <p:cNvSpPr/>
          <p:nvPr/>
        </p:nvSpPr>
        <p:spPr>
          <a:xfrm>
            <a:off x="1260662" y="2507871"/>
            <a:ext cx="15766676" cy="0"/>
          </a:xfrm>
          <a:prstGeom prst="line">
            <a:avLst/>
          </a:prstGeom>
          <a:ln w="47625" cap="flat">
            <a:solidFill>
              <a:srgbClr val="004AAD"/>
            </a:solidFill>
            <a:prstDash val="solid"/>
            <a:headEnd type="none" w="sm" len="sm"/>
            <a:tailEnd type="none" w="sm" len="sm"/>
          </a:ln>
        </p:spPr>
      </p:sp>
      <p:grpSp>
        <p:nvGrpSpPr>
          <p:cNvPr id="9" name="Group 9"/>
          <p:cNvGrpSpPr/>
          <p:nvPr/>
        </p:nvGrpSpPr>
        <p:grpSpPr>
          <a:xfrm rot="-5400000">
            <a:off x="4040631" y="2891136"/>
            <a:ext cx="4318819" cy="8415508"/>
            <a:chOff x="0" y="0"/>
            <a:chExt cx="1380676" cy="2690340"/>
          </a:xfrm>
        </p:grpSpPr>
        <p:sp>
          <p:nvSpPr>
            <p:cNvPr id="10" name="Freeform 10"/>
            <p:cNvSpPr/>
            <p:nvPr/>
          </p:nvSpPr>
          <p:spPr>
            <a:xfrm>
              <a:off x="0" y="0"/>
              <a:ext cx="1380676" cy="2690340"/>
            </a:xfrm>
            <a:custGeom>
              <a:avLst/>
              <a:gdLst/>
              <a:ahLst/>
              <a:cxnLst/>
              <a:rect l="l" t="t" r="r" b="b"/>
              <a:pathLst>
                <a:path w="1380676" h="2690340">
                  <a:moveTo>
                    <a:pt x="1380676" y="0"/>
                  </a:moveTo>
                  <a:lnTo>
                    <a:pt x="1380676" y="2576040"/>
                  </a:lnTo>
                  <a:lnTo>
                    <a:pt x="690338" y="2690340"/>
                  </a:lnTo>
                  <a:lnTo>
                    <a:pt x="0" y="2576040"/>
                  </a:lnTo>
                  <a:lnTo>
                    <a:pt x="0" y="0"/>
                  </a:lnTo>
                  <a:lnTo>
                    <a:pt x="1380676" y="0"/>
                  </a:lnTo>
                  <a:close/>
                </a:path>
              </a:pathLst>
            </a:custGeom>
            <a:solidFill>
              <a:srgbClr val="0E78C4">
                <a:alpha val="35686"/>
              </a:srgbClr>
            </a:solidFill>
          </p:spPr>
        </p:sp>
        <p:sp>
          <p:nvSpPr>
            <p:cNvPr id="11" name="TextBox 11"/>
            <p:cNvSpPr txBox="1"/>
            <p:nvPr/>
          </p:nvSpPr>
          <p:spPr>
            <a:xfrm>
              <a:off x="0" y="-38100"/>
              <a:ext cx="1380676" cy="2614140"/>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0" y="5311132"/>
            <a:ext cx="8415508" cy="580390"/>
          </a:xfrm>
          <a:prstGeom prst="rect">
            <a:avLst/>
          </a:prstGeom>
        </p:spPr>
        <p:txBody>
          <a:bodyPr lIns="0" tIns="0" rIns="0" bIns="0" rtlCol="0" anchor="t">
            <a:spAutoFit/>
          </a:bodyPr>
          <a:lstStyle/>
          <a:p>
            <a:pPr algn="ctr">
              <a:lnSpc>
                <a:spcPts val="4759"/>
              </a:lnSpc>
            </a:pPr>
            <a:r>
              <a:rPr lang="en-US" sz="3399" b="1">
                <a:solidFill>
                  <a:srgbClr val="414141"/>
                </a:solidFill>
                <a:latin typeface="Canva Sans Bold"/>
                <a:ea typeface="Canva Sans Bold"/>
                <a:cs typeface="Canva Sans Bold"/>
                <a:sym typeface="Canva Sans Bold"/>
              </a:rPr>
              <a:t>TEAM MEMBERS</a:t>
            </a:r>
          </a:p>
        </p:txBody>
      </p:sp>
      <p:sp>
        <p:nvSpPr>
          <p:cNvPr id="13" name="TextBox 13"/>
          <p:cNvSpPr txBox="1"/>
          <p:nvPr/>
        </p:nvSpPr>
        <p:spPr>
          <a:xfrm>
            <a:off x="3596646" y="5939147"/>
            <a:ext cx="6811149" cy="5068496"/>
          </a:xfrm>
          <a:prstGeom prst="rect">
            <a:avLst/>
          </a:prstGeom>
        </p:spPr>
        <p:txBody>
          <a:bodyPr lIns="0" tIns="0" rIns="0" bIns="0" rtlCol="0" anchor="t">
            <a:spAutoFit/>
          </a:bodyPr>
          <a:lstStyle/>
          <a:p>
            <a:pPr marL="607083" lvl="1" indent="-303541" algn="just">
              <a:lnSpc>
                <a:spcPts val="5961"/>
              </a:lnSpc>
              <a:buFont typeface="Arial"/>
              <a:buChar char="•"/>
            </a:pPr>
            <a:r>
              <a:rPr lang="en-US" sz="2811">
                <a:solidFill>
                  <a:srgbClr val="2B2B2B"/>
                </a:solidFill>
                <a:latin typeface="Lora"/>
                <a:ea typeface="Lora"/>
                <a:cs typeface="Lora"/>
                <a:sym typeface="Lora"/>
              </a:rPr>
              <a:t>Abhisha Hedge</a:t>
            </a:r>
          </a:p>
          <a:p>
            <a:pPr marL="607083" lvl="1" indent="-303541" algn="just">
              <a:lnSpc>
                <a:spcPts val="5961"/>
              </a:lnSpc>
              <a:buFont typeface="Arial"/>
              <a:buChar char="•"/>
            </a:pPr>
            <a:r>
              <a:rPr lang="en-US" sz="2811">
                <a:solidFill>
                  <a:srgbClr val="2B2B2B"/>
                </a:solidFill>
                <a:latin typeface="Lora"/>
                <a:ea typeface="Lora"/>
                <a:cs typeface="Lora"/>
                <a:sym typeface="Lora"/>
              </a:rPr>
              <a:t>Piyush Raj</a:t>
            </a:r>
          </a:p>
          <a:p>
            <a:pPr marL="607083" lvl="1" indent="-303541" algn="just">
              <a:lnSpc>
                <a:spcPts val="5961"/>
              </a:lnSpc>
              <a:buFont typeface="Arial"/>
              <a:buChar char="•"/>
            </a:pPr>
            <a:r>
              <a:rPr lang="en-US" sz="2811">
                <a:solidFill>
                  <a:srgbClr val="2B2B2B"/>
                </a:solidFill>
                <a:latin typeface="Lora"/>
                <a:ea typeface="Lora"/>
                <a:cs typeface="Lora"/>
                <a:sym typeface="Lora"/>
              </a:rPr>
              <a:t>Ashish Jha</a:t>
            </a:r>
          </a:p>
          <a:p>
            <a:pPr marL="607083" lvl="1" indent="-303541" algn="just">
              <a:lnSpc>
                <a:spcPts val="5961"/>
              </a:lnSpc>
              <a:buFont typeface="Arial"/>
              <a:buChar char="•"/>
            </a:pPr>
            <a:r>
              <a:rPr lang="en-US" sz="2811">
                <a:solidFill>
                  <a:srgbClr val="2B2B2B"/>
                </a:solidFill>
                <a:latin typeface="Lora"/>
                <a:ea typeface="Lora"/>
                <a:cs typeface="Lora"/>
                <a:sym typeface="Lora"/>
              </a:rPr>
              <a:t>Thejasvi</a:t>
            </a:r>
          </a:p>
          <a:p>
            <a:pPr algn="ctr">
              <a:lnSpc>
                <a:spcPts val="3936"/>
              </a:lnSpc>
            </a:pPr>
            <a:endParaRPr lang="en-US" sz="2811">
              <a:solidFill>
                <a:srgbClr val="2B2B2B"/>
              </a:solidFill>
              <a:latin typeface="Lora"/>
              <a:ea typeface="Lora"/>
              <a:cs typeface="Lora"/>
              <a:sym typeface="Lora"/>
            </a:endParaRPr>
          </a:p>
          <a:p>
            <a:pPr algn="ctr">
              <a:lnSpc>
                <a:spcPts val="3936"/>
              </a:lnSpc>
            </a:pPr>
            <a:endParaRPr lang="en-US" sz="2811">
              <a:solidFill>
                <a:srgbClr val="2B2B2B"/>
              </a:solidFill>
              <a:latin typeface="Lora"/>
              <a:ea typeface="Lora"/>
              <a:cs typeface="Lora"/>
              <a:sym typeface="Lora"/>
            </a:endParaRPr>
          </a:p>
          <a:p>
            <a:pPr algn="ctr">
              <a:lnSpc>
                <a:spcPts val="3936"/>
              </a:lnSpc>
            </a:pPr>
            <a:endParaRPr lang="en-US" sz="2811">
              <a:solidFill>
                <a:srgbClr val="2B2B2B"/>
              </a:solidFill>
              <a:latin typeface="Lora"/>
              <a:ea typeface="Lora"/>
              <a:cs typeface="Lora"/>
              <a:sym typeface="Lora"/>
            </a:endParaRPr>
          </a:p>
          <a:p>
            <a:pPr algn="ctr">
              <a:lnSpc>
                <a:spcPts val="3936"/>
              </a:lnSpc>
            </a:pPr>
            <a:endParaRPr lang="en-US" sz="2811">
              <a:solidFill>
                <a:srgbClr val="2B2B2B"/>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66328" y="324726"/>
            <a:ext cx="17755345" cy="9546713"/>
          </a:xfrm>
          <a:custGeom>
            <a:avLst/>
            <a:gdLst/>
            <a:ahLst/>
            <a:cxnLst/>
            <a:rect l="l" t="t" r="r" b="b"/>
            <a:pathLst>
              <a:path w="17755345" h="9546713">
                <a:moveTo>
                  <a:pt x="0" y="0"/>
                </a:moveTo>
                <a:lnTo>
                  <a:pt x="17755344" y="0"/>
                </a:lnTo>
                <a:lnTo>
                  <a:pt x="17755344" y="9546713"/>
                </a:lnTo>
                <a:lnTo>
                  <a:pt x="0" y="9546713"/>
                </a:lnTo>
                <a:lnTo>
                  <a:pt x="0" y="0"/>
                </a:lnTo>
                <a:close/>
              </a:path>
            </a:pathLst>
          </a:custGeom>
          <a:blipFill>
            <a:blip r:embed="rId2">
              <a:alphaModFix amt="5000"/>
            </a:blip>
            <a:stretch>
              <a:fillRect t="-820" b="-1631"/>
            </a:stretch>
          </a:blipFill>
        </p:spPr>
      </p:sp>
      <p:sp>
        <p:nvSpPr>
          <p:cNvPr id="3" name="Freeform 3"/>
          <p:cNvSpPr/>
          <p:nvPr/>
        </p:nvSpPr>
        <p:spPr>
          <a:xfrm>
            <a:off x="1376790" y="2572269"/>
            <a:ext cx="15534419" cy="7103425"/>
          </a:xfrm>
          <a:custGeom>
            <a:avLst/>
            <a:gdLst/>
            <a:ahLst/>
            <a:cxnLst/>
            <a:rect l="l" t="t" r="r" b="b"/>
            <a:pathLst>
              <a:path w="15534419" h="7103425">
                <a:moveTo>
                  <a:pt x="0" y="0"/>
                </a:moveTo>
                <a:lnTo>
                  <a:pt x="15534420" y="0"/>
                </a:lnTo>
                <a:lnTo>
                  <a:pt x="15534420" y="7103425"/>
                </a:lnTo>
                <a:lnTo>
                  <a:pt x="0" y="7103425"/>
                </a:lnTo>
                <a:lnTo>
                  <a:pt x="0" y="0"/>
                </a:lnTo>
                <a:close/>
              </a:path>
            </a:pathLst>
          </a:custGeom>
          <a:blipFill>
            <a:blip r:embed="rId3"/>
            <a:stretch>
              <a:fillRect t="-1685" r="-705" b="-1685"/>
            </a:stretch>
          </a:blipFill>
          <a:ln w="9525" cap="sq">
            <a:solidFill>
              <a:srgbClr val="000000"/>
            </a:solidFill>
            <a:prstDash val="solid"/>
            <a:miter/>
          </a:ln>
        </p:spPr>
      </p:sp>
      <p:sp>
        <p:nvSpPr>
          <p:cNvPr id="4" name="Freeform 4"/>
          <p:cNvSpPr/>
          <p:nvPr/>
        </p:nvSpPr>
        <p:spPr>
          <a:xfrm>
            <a:off x="811732" y="1002913"/>
            <a:ext cx="3721383" cy="898293"/>
          </a:xfrm>
          <a:custGeom>
            <a:avLst/>
            <a:gdLst/>
            <a:ahLst/>
            <a:cxnLst/>
            <a:rect l="l" t="t" r="r" b="b"/>
            <a:pathLst>
              <a:path w="3721383" h="898293">
                <a:moveTo>
                  <a:pt x="0" y="0"/>
                </a:moveTo>
                <a:lnTo>
                  <a:pt x="3721384" y="0"/>
                </a:lnTo>
                <a:lnTo>
                  <a:pt x="3721384" y="898293"/>
                </a:lnTo>
                <a:lnTo>
                  <a:pt x="0" y="8982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136282" y="1109009"/>
            <a:ext cx="3072284" cy="619426"/>
          </a:xfrm>
          <a:prstGeom prst="rect">
            <a:avLst/>
          </a:prstGeom>
        </p:spPr>
        <p:txBody>
          <a:bodyPr lIns="0" tIns="0" rIns="0" bIns="0" rtlCol="0" anchor="t">
            <a:spAutoFit/>
          </a:bodyPr>
          <a:lstStyle/>
          <a:p>
            <a:pPr algn="ctr">
              <a:lnSpc>
                <a:spcPts val="5121"/>
              </a:lnSpc>
            </a:pPr>
            <a:r>
              <a:rPr lang="en-US" sz="3658" b="1">
                <a:solidFill>
                  <a:srgbClr val="000000"/>
                </a:solidFill>
                <a:latin typeface="Canva Sans Bold"/>
                <a:ea typeface="Canva Sans Bold"/>
                <a:cs typeface="Canva Sans Bold"/>
                <a:sym typeface="Canva Sans Bold"/>
              </a:rPr>
              <a:t>BOOKINGS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66328" y="324726"/>
            <a:ext cx="17755345" cy="9546713"/>
          </a:xfrm>
          <a:custGeom>
            <a:avLst/>
            <a:gdLst/>
            <a:ahLst/>
            <a:cxnLst/>
            <a:rect l="l" t="t" r="r" b="b"/>
            <a:pathLst>
              <a:path w="17755345" h="9546713">
                <a:moveTo>
                  <a:pt x="0" y="0"/>
                </a:moveTo>
                <a:lnTo>
                  <a:pt x="17755344" y="0"/>
                </a:lnTo>
                <a:lnTo>
                  <a:pt x="17755344" y="9546713"/>
                </a:lnTo>
                <a:lnTo>
                  <a:pt x="0" y="9546713"/>
                </a:lnTo>
                <a:lnTo>
                  <a:pt x="0" y="0"/>
                </a:lnTo>
                <a:close/>
              </a:path>
            </a:pathLst>
          </a:custGeom>
          <a:blipFill>
            <a:blip r:embed="rId2">
              <a:alphaModFix amt="5000"/>
            </a:blip>
            <a:stretch>
              <a:fillRect t="-820" b="-1631"/>
            </a:stretch>
          </a:blipFill>
        </p:spPr>
      </p:sp>
      <p:sp>
        <p:nvSpPr>
          <p:cNvPr id="3" name="Freeform 3"/>
          <p:cNvSpPr/>
          <p:nvPr/>
        </p:nvSpPr>
        <p:spPr>
          <a:xfrm>
            <a:off x="9437483" y="2157459"/>
            <a:ext cx="6467124" cy="7100841"/>
          </a:xfrm>
          <a:custGeom>
            <a:avLst/>
            <a:gdLst/>
            <a:ahLst/>
            <a:cxnLst/>
            <a:rect l="l" t="t" r="r" b="b"/>
            <a:pathLst>
              <a:path w="6467124" h="7100841">
                <a:moveTo>
                  <a:pt x="0" y="0"/>
                </a:moveTo>
                <a:lnTo>
                  <a:pt x="6467124" y="0"/>
                </a:lnTo>
                <a:lnTo>
                  <a:pt x="6467124" y="7100841"/>
                </a:lnTo>
                <a:lnTo>
                  <a:pt x="0" y="7100841"/>
                </a:lnTo>
                <a:lnTo>
                  <a:pt x="0" y="0"/>
                </a:lnTo>
                <a:close/>
              </a:path>
            </a:pathLst>
          </a:custGeom>
          <a:blipFill>
            <a:blip r:embed="rId3"/>
            <a:stretch>
              <a:fillRect l="-5177" t="-9622" r="-11835"/>
            </a:stretch>
          </a:blipFill>
          <a:ln w="9525" cap="sq">
            <a:solidFill>
              <a:srgbClr val="000000"/>
            </a:solidFill>
            <a:prstDash val="solid"/>
            <a:miter/>
          </a:ln>
        </p:spPr>
      </p:sp>
      <p:sp>
        <p:nvSpPr>
          <p:cNvPr id="4" name="Freeform 4"/>
          <p:cNvSpPr/>
          <p:nvPr/>
        </p:nvSpPr>
        <p:spPr>
          <a:xfrm>
            <a:off x="766085" y="830439"/>
            <a:ext cx="2989247" cy="721565"/>
          </a:xfrm>
          <a:custGeom>
            <a:avLst/>
            <a:gdLst/>
            <a:ahLst/>
            <a:cxnLst/>
            <a:rect l="l" t="t" r="r" b="b"/>
            <a:pathLst>
              <a:path w="2989247" h="721565">
                <a:moveTo>
                  <a:pt x="0" y="0"/>
                </a:moveTo>
                <a:lnTo>
                  <a:pt x="2989247" y="0"/>
                </a:lnTo>
                <a:lnTo>
                  <a:pt x="2989247" y="721565"/>
                </a:lnTo>
                <a:lnTo>
                  <a:pt x="0" y="7215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707872" y="2274900"/>
            <a:ext cx="6334885" cy="6983400"/>
          </a:xfrm>
          <a:custGeom>
            <a:avLst/>
            <a:gdLst/>
            <a:ahLst/>
            <a:cxnLst/>
            <a:rect l="l" t="t" r="r" b="b"/>
            <a:pathLst>
              <a:path w="6334885" h="6983400">
                <a:moveTo>
                  <a:pt x="0" y="0"/>
                </a:moveTo>
                <a:lnTo>
                  <a:pt x="6334885" y="0"/>
                </a:lnTo>
                <a:lnTo>
                  <a:pt x="6334885" y="6983400"/>
                </a:lnTo>
                <a:lnTo>
                  <a:pt x="0" y="6983400"/>
                </a:lnTo>
                <a:lnTo>
                  <a:pt x="0" y="0"/>
                </a:lnTo>
                <a:close/>
              </a:path>
            </a:pathLst>
          </a:custGeom>
          <a:blipFill>
            <a:blip r:embed="rId6"/>
            <a:stretch>
              <a:fillRect/>
            </a:stretch>
          </a:blipFill>
          <a:ln w="9525" cap="sq">
            <a:solidFill>
              <a:srgbClr val="000000"/>
            </a:solidFill>
            <a:prstDash val="solid"/>
            <a:miter/>
          </a:ln>
        </p:spPr>
      </p:sp>
      <p:sp>
        <p:nvSpPr>
          <p:cNvPr id="6" name="TextBox 6"/>
          <p:cNvSpPr txBox="1"/>
          <p:nvPr/>
        </p:nvSpPr>
        <p:spPr>
          <a:xfrm>
            <a:off x="766085" y="848639"/>
            <a:ext cx="2855316" cy="599440"/>
          </a:xfrm>
          <a:prstGeom prst="rect">
            <a:avLst/>
          </a:prstGeom>
        </p:spPr>
        <p:txBody>
          <a:bodyPr lIns="0" tIns="0" rIns="0" bIns="0" rtlCol="0" anchor="t">
            <a:spAutoFit/>
          </a:bodyPr>
          <a:lstStyle/>
          <a:p>
            <a:pPr algn="ctr">
              <a:lnSpc>
                <a:spcPts val="4759"/>
              </a:lnSpc>
            </a:pPr>
            <a:r>
              <a:rPr lang="en-US" sz="3399" b="1">
                <a:solidFill>
                  <a:srgbClr val="000000"/>
                </a:solidFill>
                <a:latin typeface="Arimo Bold"/>
                <a:ea typeface="Arimo Bold"/>
                <a:cs typeface="Arimo Bold"/>
                <a:sym typeface="Arimo Bold"/>
              </a:rPr>
              <a:t>PAYMENT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66328" y="324726"/>
            <a:ext cx="17755345" cy="9546713"/>
          </a:xfrm>
          <a:custGeom>
            <a:avLst/>
            <a:gdLst/>
            <a:ahLst/>
            <a:cxnLst/>
            <a:rect l="l" t="t" r="r" b="b"/>
            <a:pathLst>
              <a:path w="17755345" h="9546713">
                <a:moveTo>
                  <a:pt x="0" y="0"/>
                </a:moveTo>
                <a:lnTo>
                  <a:pt x="17755344" y="0"/>
                </a:lnTo>
                <a:lnTo>
                  <a:pt x="17755344" y="9546713"/>
                </a:lnTo>
                <a:lnTo>
                  <a:pt x="0" y="9546713"/>
                </a:lnTo>
                <a:lnTo>
                  <a:pt x="0" y="0"/>
                </a:lnTo>
                <a:close/>
              </a:path>
            </a:pathLst>
          </a:custGeom>
          <a:blipFill>
            <a:blip r:embed="rId2">
              <a:alphaModFix amt="5000"/>
            </a:blip>
            <a:stretch>
              <a:fillRect t="-820" b="-1631"/>
            </a:stretch>
          </a:blipFill>
        </p:spPr>
      </p:sp>
      <p:sp>
        <p:nvSpPr>
          <p:cNvPr id="3" name="Freeform 3"/>
          <p:cNvSpPr/>
          <p:nvPr/>
        </p:nvSpPr>
        <p:spPr>
          <a:xfrm>
            <a:off x="796907" y="3988631"/>
            <a:ext cx="10944409" cy="5269669"/>
          </a:xfrm>
          <a:custGeom>
            <a:avLst/>
            <a:gdLst/>
            <a:ahLst/>
            <a:cxnLst/>
            <a:rect l="l" t="t" r="r" b="b"/>
            <a:pathLst>
              <a:path w="10944409" h="5269669">
                <a:moveTo>
                  <a:pt x="0" y="0"/>
                </a:moveTo>
                <a:lnTo>
                  <a:pt x="10944409" y="0"/>
                </a:lnTo>
                <a:lnTo>
                  <a:pt x="10944409" y="5269669"/>
                </a:lnTo>
                <a:lnTo>
                  <a:pt x="0" y="5269669"/>
                </a:lnTo>
                <a:lnTo>
                  <a:pt x="0" y="0"/>
                </a:lnTo>
                <a:close/>
              </a:path>
            </a:pathLst>
          </a:custGeom>
          <a:blipFill>
            <a:blip r:embed="rId3"/>
            <a:stretch>
              <a:fillRect l="-2564" t="-2706" r="-2793"/>
            </a:stretch>
          </a:blipFill>
          <a:ln w="9525" cap="sq">
            <a:solidFill>
              <a:srgbClr val="000000"/>
            </a:solidFill>
            <a:prstDash val="solid"/>
            <a:miter/>
          </a:ln>
        </p:spPr>
      </p:sp>
      <p:sp>
        <p:nvSpPr>
          <p:cNvPr id="4" name="Freeform 4"/>
          <p:cNvSpPr/>
          <p:nvPr/>
        </p:nvSpPr>
        <p:spPr>
          <a:xfrm>
            <a:off x="796907" y="2356945"/>
            <a:ext cx="5412079" cy="1306404"/>
          </a:xfrm>
          <a:custGeom>
            <a:avLst/>
            <a:gdLst/>
            <a:ahLst/>
            <a:cxnLst/>
            <a:rect l="l" t="t" r="r" b="b"/>
            <a:pathLst>
              <a:path w="5412079" h="1306404">
                <a:moveTo>
                  <a:pt x="0" y="0"/>
                </a:moveTo>
                <a:lnTo>
                  <a:pt x="5412079" y="0"/>
                </a:lnTo>
                <a:lnTo>
                  <a:pt x="5412079" y="1306404"/>
                </a:lnTo>
                <a:lnTo>
                  <a:pt x="0" y="13064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796907" y="2720905"/>
            <a:ext cx="5236161" cy="521335"/>
          </a:xfrm>
          <a:prstGeom prst="rect">
            <a:avLst/>
          </a:prstGeom>
        </p:spPr>
        <p:txBody>
          <a:bodyPr lIns="0" tIns="0" rIns="0" bIns="0" rtlCol="0" anchor="t">
            <a:spAutoFit/>
          </a:bodyPr>
          <a:lstStyle/>
          <a:p>
            <a:pPr algn="ctr">
              <a:lnSpc>
                <a:spcPts val="4340"/>
              </a:lnSpc>
            </a:pPr>
            <a:r>
              <a:rPr lang="en-US" sz="3100" b="1">
                <a:solidFill>
                  <a:srgbClr val="000000"/>
                </a:solidFill>
                <a:latin typeface="Canva Sans Bold"/>
                <a:ea typeface="Canva Sans Bold"/>
                <a:cs typeface="Canva Sans Bold"/>
                <a:sym typeface="Canva Sans Bold"/>
              </a:rPr>
              <a:t>VIEW REGISTRED EVENTS</a:t>
            </a:r>
          </a:p>
        </p:txBody>
      </p:sp>
      <p:sp>
        <p:nvSpPr>
          <p:cNvPr id="6" name="Freeform 6"/>
          <p:cNvSpPr/>
          <p:nvPr/>
        </p:nvSpPr>
        <p:spPr>
          <a:xfrm>
            <a:off x="12029378" y="1640157"/>
            <a:ext cx="5528621" cy="7618143"/>
          </a:xfrm>
          <a:custGeom>
            <a:avLst/>
            <a:gdLst/>
            <a:ahLst/>
            <a:cxnLst/>
            <a:rect l="l" t="t" r="r" b="b"/>
            <a:pathLst>
              <a:path w="5528621" h="7618143">
                <a:moveTo>
                  <a:pt x="0" y="0"/>
                </a:moveTo>
                <a:lnTo>
                  <a:pt x="5528622" y="0"/>
                </a:lnTo>
                <a:lnTo>
                  <a:pt x="5528622" y="7618143"/>
                </a:lnTo>
                <a:lnTo>
                  <a:pt x="0" y="7618143"/>
                </a:lnTo>
                <a:lnTo>
                  <a:pt x="0" y="0"/>
                </a:lnTo>
                <a:close/>
              </a:path>
            </a:pathLst>
          </a:custGeom>
          <a:blipFill>
            <a:blip r:embed="rId6"/>
            <a:stretch>
              <a:fillRect b="-3398"/>
            </a:stretch>
          </a:blipFill>
          <a:ln w="9525" cap="sq">
            <a:solidFill>
              <a:srgbClr val="000000"/>
            </a:solidFill>
            <a:prstDash val="solid"/>
            <a:miter/>
          </a:ln>
        </p:spPr>
      </p:sp>
      <p:sp>
        <p:nvSpPr>
          <p:cNvPr id="7" name="TextBox 7"/>
          <p:cNvSpPr txBox="1"/>
          <p:nvPr/>
        </p:nvSpPr>
        <p:spPr>
          <a:xfrm>
            <a:off x="266328" y="375919"/>
            <a:ext cx="11308118" cy="1035686"/>
          </a:xfrm>
          <a:prstGeom prst="rect">
            <a:avLst/>
          </a:prstGeom>
        </p:spPr>
        <p:txBody>
          <a:bodyPr lIns="0" tIns="0" rIns="0" bIns="0" rtlCol="0" anchor="t">
            <a:spAutoFit/>
          </a:bodyPr>
          <a:lstStyle/>
          <a:p>
            <a:pPr algn="ctr">
              <a:lnSpc>
                <a:spcPts val="8539"/>
              </a:lnSpc>
            </a:pPr>
            <a:r>
              <a:rPr lang="en-US" sz="6099" b="1">
                <a:solidFill>
                  <a:srgbClr val="0E78C4"/>
                </a:solidFill>
                <a:latin typeface="Canva Sans Bold"/>
                <a:ea typeface="Canva Sans Bold"/>
                <a:cs typeface="Canva Sans Bold"/>
                <a:sym typeface="Canva Sans Bold"/>
              </a:rPr>
              <a:t>ADMIN SIDE</a:t>
            </a:r>
          </a:p>
        </p:txBody>
      </p:sp>
      <p:sp>
        <p:nvSpPr>
          <p:cNvPr id="8" name="AutoShape 8"/>
          <p:cNvSpPr/>
          <p:nvPr/>
        </p:nvSpPr>
        <p:spPr>
          <a:xfrm flipV="1">
            <a:off x="1923211" y="1437521"/>
            <a:ext cx="7871230" cy="0"/>
          </a:xfrm>
          <a:prstGeom prst="line">
            <a:avLst/>
          </a:prstGeom>
          <a:ln w="47625" cap="flat">
            <a:solidFill>
              <a:srgbClr val="004AAD"/>
            </a:solidFill>
            <a:prstDash val="solid"/>
            <a:headEnd type="none" w="sm" len="sm"/>
            <a:tailEnd type="none" w="sm" len="sm"/>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66328" y="324726"/>
            <a:ext cx="17755345" cy="9546713"/>
          </a:xfrm>
          <a:custGeom>
            <a:avLst/>
            <a:gdLst/>
            <a:ahLst/>
            <a:cxnLst/>
            <a:rect l="l" t="t" r="r" b="b"/>
            <a:pathLst>
              <a:path w="17755345" h="9546713">
                <a:moveTo>
                  <a:pt x="0" y="0"/>
                </a:moveTo>
                <a:lnTo>
                  <a:pt x="17755344" y="0"/>
                </a:lnTo>
                <a:lnTo>
                  <a:pt x="17755344" y="9546713"/>
                </a:lnTo>
                <a:lnTo>
                  <a:pt x="0" y="9546713"/>
                </a:lnTo>
                <a:lnTo>
                  <a:pt x="0" y="0"/>
                </a:lnTo>
                <a:close/>
              </a:path>
            </a:pathLst>
          </a:custGeom>
          <a:blipFill>
            <a:blip r:embed="rId2">
              <a:alphaModFix amt="5000"/>
            </a:blip>
            <a:stretch>
              <a:fillRect t="-820" b="-1631"/>
            </a:stretch>
          </a:blipFill>
        </p:spPr>
      </p:sp>
      <p:sp>
        <p:nvSpPr>
          <p:cNvPr id="3" name="Freeform 3"/>
          <p:cNvSpPr/>
          <p:nvPr/>
        </p:nvSpPr>
        <p:spPr>
          <a:xfrm>
            <a:off x="645939" y="1028700"/>
            <a:ext cx="6682247" cy="8607793"/>
          </a:xfrm>
          <a:custGeom>
            <a:avLst/>
            <a:gdLst/>
            <a:ahLst/>
            <a:cxnLst/>
            <a:rect l="l" t="t" r="r" b="b"/>
            <a:pathLst>
              <a:path w="6682247" h="8607793">
                <a:moveTo>
                  <a:pt x="0" y="0"/>
                </a:moveTo>
                <a:lnTo>
                  <a:pt x="6682247" y="0"/>
                </a:lnTo>
                <a:lnTo>
                  <a:pt x="6682247" y="8607793"/>
                </a:lnTo>
                <a:lnTo>
                  <a:pt x="0" y="8607793"/>
                </a:lnTo>
                <a:lnTo>
                  <a:pt x="0" y="0"/>
                </a:lnTo>
                <a:close/>
              </a:path>
            </a:pathLst>
          </a:custGeom>
          <a:blipFill>
            <a:blip r:embed="rId3"/>
            <a:stretch>
              <a:fillRect l="-9362" r="-9362" b="-3800"/>
            </a:stretch>
          </a:blipFill>
          <a:ln w="9525" cap="sq">
            <a:solidFill>
              <a:srgbClr val="000000"/>
            </a:solidFill>
            <a:prstDash val="solid"/>
            <a:miter/>
          </a:ln>
        </p:spPr>
      </p:sp>
      <p:sp>
        <p:nvSpPr>
          <p:cNvPr id="4" name="Freeform 4"/>
          <p:cNvSpPr/>
          <p:nvPr/>
        </p:nvSpPr>
        <p:spPr>
          <a:xfrm>
            <a:off x="7790439" y="4063761"/>
            <a:ext cx="9915120" cy="5572732"/>
          </a:xfrm>
          <a:custGeom>
            <a:avLst/>
            <a:gdLst/>
            <a:ahLst/>
            <a:cxnLst/>
            <a:rect l="l" t="t" r="r" b="b"/>
            <a:pathLst>
              <a:path w="9915120" h="5572732">
                <a:moveTo>
                  <a:pt x="0" y="0"/>
                </a:moveTo>
                <a:lnTo>
                  <a:pt x="9915120" y="0"/>
                </a:lnTo>
                <a:lnTo>
                  <a:pt x="9915120" y="5572732"/>
                </a:lnTo>
                <a:lnTo>
                  <a:pt x="0" y="5572732"/>
                </a:lnTo>
                <a:lnTo>
                  <a:pt x="0" y="0"/>
                </a:lnTo>
                <a:close/>
              </a:path>
            </a:pathLst>
          </a:custGeom>
          <a:blipFill>
            <a:blip r:embed="rId4"/>
            <a:stretch>
              <a:fillRect/>
            </a:stretch>
          </a:blipFill>
          <a:ln w="9525" cap="sq">
            <a:solidFill>
              <a:srgbClr val="000000"/>
            </a:solidFill>
            <a:prstDash val="solid"/>
            <a:miter/>
          </a:ln>
        </p:spPr>
      </p:sp>
      <p:sp>
        <p:nvSpPr>
          <p:cNvPr id="5" name="Freeform 5"/>
          <p:cNvSpPr/>
          <p:nvPr/>
        </p:nvSpPr>
        <p:spPr>
          <a:xfrm>
            <a:off x="8427435" y="1290866"/>
            <a:ext cx="6971044" cy="1682717"/>
          </a:xfrm>
          <a:custGeom>
            <a:avLst/>
            <a:gdLst/>
            <a:ahLst/>
            <a:cxnLst/>
            <a:rect l="l" t="t" r="r" b="b"/>
            <a:pathLst>
              <a:path w="6971044" h="1682717">
                <a:moveTo>
                  <a:pt x="0" y="0"/>
                </a:moveTo>
                <a:lnTo>
                  <a:pt x="6971043" y="0"/>
                </a:lnTo>
                <a:lnTo>
                  <a:pt x="6971043" y="1682718"/>
                </a:lnTo>
                <a:lnTo>
                  <a:pt x="0" y="168271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8427435" y="1462533"/>
            <a:ext cx="6626795" cy="1245901"/>
          </a:xfrm>
          <a:prstGeom prst="rect">
            <a:avLst/>
          </a:prstGeom>
        </p:spPr>
        <p:txBody>
          <a:bodyPr lIns="0" tIns="0" rIns="0" bIns="0" rtlCol="0" anchor="t">
            <a:spAutoFit/>
          </a:bodyPr>
          <a:lstStyle/>
          <a:p>
            <a:pPr algn="ctr">
              <a:lnSpc>
                <a:spcPts val="4917"/>
              </a:lnSpc>
            </a:pPr>
            <a:r>
              <a:rPr lang="en-US" sz="3512" b="1">
                <a:solidFill>
                  <a:srgbClr val="000000"/>
                </a:solidFill>
                <a:latin typeface="Arimo Bold"/>
                <a:ea typeface="Arimo Bold"/>
                <a:cs typeface="Arimo Bold"/>
                <a:sym typeface="Arimo Bold"/>
              </a:rPr>
              <a:t>SET APPOINTMENT &amp;</a:t>
            </a:r>
          </a:p>
          <a:p>
            <a:pPr algn="ctr">
              <a:lnSpc>
                <a:spcPts val="4917"/>
              </a:lnSpc>
            </a:pPr>
            <a:r>
              <a:rPr lang="en-US" sz="3512" b="1">
                <a:solidFill>
                  <a:srgbClr val="000000"/>
                </a:solidFill>
                <a:latin typeface="Arimo Bold"/>
                <a:ea typeface="Arimo Bold"/>
                <a:cs typeface="Arimo Bold"/>
                <a:sym typeface="Arimo Bold"/>
              </a:rPr>
              <a:t>SEND NOTIFICATION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8037" y="3480752"/>
            <a:ext cx="4706778" cy="4706778"/>
          </a:xfrm>
          <a:custGeom>
            <a:avLst/>
            <a:gdLst/>
            <a:ahLst/>
            <a:cxnLst/>
            <a:rect l="l" t="t" r="r" b="b"/>
            <a:pathLst>
              <a:path w="4706778" h="4706778">
                <a:moveTo>
                  <a:pt x="0" y="0"/>
                </a:moveTo>
                <a:lnTo>
                  <a:pt x="4706778" y="0"/>
                </a:lnTo>
                <a:lnTo>
                  <a:pt x="4706778" y="4706778"/>
                </a:lnTo>
                <a:lnTo>
                  <a:pt x="0" y="47067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133510" y="524879"/>
            <a:ext cx="11308118" cy="1219836"/>
          </a:xfrm>
          <a:prstGeom prst="rect">
            <a:avLst/>
          </a:prstGeom>
        </p:spPr>
        <p:txBody>
          <a:bodyPr lIns="0" tIns="0" rIns="0" bIns="0" rtlCol="0" anchor="t">
            <a:spAutoFit/>
          </a:bodyPr>
          <a:lstStyle/>
          <a:p>
            <a:pPr algn="ctr">
              <a:lnSpc>
                <a:spcPts val="9939"/>
              </a:lnSpc>
            </a:pPr>
            <a:r>
              <a:rPr lang="en-US" sz="7099" b="1">
                <a:solidFill>
                  <a:srgbClr val="0E78C4"/>
                </a:solidFill>
                <a:latin typeface="Canva Sans Bold"/>
                <a:ea typeface="Canva Sans Bold"/>
                <a:cs typeface="Canva Sans Bold"/>
                <a:sym typeface="Canva Sans Bold"/>
              </a:rPr>
              <a:t>FUTURE SCOPE</a:t>
            </a:r>
          </a:p>
        </p:txBody>
      </p:sp>
      <p:sp>
        <p:nvSpPr>
          <p:cNvPr id="4" name="AutoShape 4"/>
          <p:cNvSpPr/>
          <p:nvPr/>
        </p:nvSpPr>
        <p:spPr>
          <a:xfrm>
            <a:off x="1222833" y="1933791"/>
            <a:ext cx="15766676" cy="0"/>
          </a:xfrm>
          <a:prstGeom prst="line">
            <a:avLst/>
          </a:prstGeom>
          <a:ln w="47625" cap="flat">
            <a:solidFill>
              <a:srgbClr val="004AAD"/>
            </a:solidFill>
            <a:prstDash val="solid"/>
            <a:headEnd type="none" w="sm" len="sm"/>
            <a:tailEnd type="none" w="sm" len="sm"/>
          </a:ln>
        </p:spPr>
      </p:sp>
      <p:sp>
        <p:nvSpPr>
          <p:cNvPr id="5" name="Freeform 5"/>
          <p:cNvSpPr/>
          <p:nvPr/>
        </p:nvSpPr>
        <p:spPr>
          <a:xfrm>
            <a:off x="6801574" y="3502677"/>
            <a:ext cx="4684853" cy="4684853"/>
          </a:xfrm>
          <a:custGeom>
            <a:avLst/>
            <a:gdLst/>
            <a:ahLst/>
            <a:cxnLst/>
            <a:rect l="l" t="t" r="r" b="b"/>
            <a:pathLst>
              <a:path w="4684853" h="4684853">
                <a:moveTo>
                  <a:pt x="0" y="0"/>
                </a:moveTo>
                <a:lnTo>
                  <a:pt x="4684852" y="0"/>
                </a:lnTo>
                <a:lnTo>
                  <a:pt x="4684852" y="4684853"/>
                </a:lnTo>
                <a:lnTo>
                  <a:pt x="0" y="46848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2304656" y="3502677"/>
            <a:ext cx="4684853" cy="4684853"/>
          </a:xfrm>
          <a:custGeom>
            <a:avLst/>
            <a:gdLst/>
            <a:ahLst/>
            <a:cxnLst/>
            <a:rect l="l" t="t" r="r" b="b"/>
            <a:pathLst>
              <a:path w="4684853" h="4684853">
                <a:moveTo>
                  <a:pt x="0" y="0"/>
                </a:moveTo>
                <a:lnTo>
                  <a:pt x="4684853" y="0"/>
                </a:lnTo>
                <a:lnTo>
                  <a:pt x="4684853" y="4684853"/>
                </a:lnTo>
                <a:lnTo>
                  <a:pt x="0" y="46848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2006977" y="4254900"/>
            <a:ext cx="3508899" cy="3072647"/>
          </a:xfrm>
          <a:prstGeom prst="rect">
            <a:avLst/>
          </a:prstGeom>
        </p:spPr>
        <p:txBody>
          <a:bodyPr lIns="0" tIns="0" rIns="0" bIns="0" rtlCol="0" anchor="t">
            <a:spAutoFit/>
          </a:bodyPr>
          <a:lstStyle/>
          <a:p>
            <a:pPr algn="l">
              <a:lnSpc>
                <a:spcPts val="4941"/>
              </a:lnSpc>
            </a:pPr>
            <a:r>
              <a:rPr lang="en-US" sz="3529" b="1">
                <a:solidFill>
                  <a:srgbClr val="414141"/>
                </a:solidFill>
                <a:latin typeface="Canva Sans Bold"/>
                <a:ea typeface="Canva Sans Bold"/>
                <a:cs typeface="Canva Sans Bold"/>
                <a:sym typeface="Canva Sans Bold"/>
              </a:rPr>
              <a:t>Integration with third-party calendars (e.g., Google Calendar).</a:t>
            </a:r>
          </a:p>
        </p:txBody>
      </p:sp>
      <p:sp>
        <p:nvSpPr>
          <p:cNvPr id="8" name="TextBox 8"/>
          <p:cNvSpPr txBox="1"/>
          <p:nvPr/>
        </p:nvSpPr>
        <p:spPr>
          <a:xfrm>
            <a:off x="7389551" y="4254900"/>
            <a:ext cx="3508899" cy="3691772"/>
          </a:xfrm>
          <a:prstGeom prst="rect">
            <a:avLst/>
          </a:prstGeom>
        </p:spPr>
        <p:txBody>
          <a:bodyPr lIns="0" tIns="0" rIns="0" bIns="0" rtlCol="0" anchor="t">
            <a:spAutoFit/>
          </a:bodyPr>
          <a:lstStyle/>
          <a:p>
            <a:pPr algn="l">
              <a:lnSpc>
                <a:spcPts val="4941"/>
              </a:lnSpc>
            </a:pPr>
            <a:r>
              <a:rPr lang="en-US" sz="3529" b="1">
                <a:solidFill>
                  <a:srgbClr val="414141"/>
                </a:solidFill>
                <a:latin typeface="Canva Sans Bold"/>
                <a:ea typeface="Canva Sans Bold"/>
                <a:cs typeface="Canva Sans Bold"/>
                <a:sym typeface="Canva Sans Bold"/>
              </a:rPr>
              <a:t>Enhancing accessibility through a mobile application.</a:t>
            </a:r>
          </a:p>
          <a:p>
            <a:pPr algn="l">
              <a:lnSpc>
                <a:spcPts val="4941"/>
              </a:lnSpc>
            </a:pPr>
            <a:endParaRPr lang="en-US" sz="3529" b="1">
              <a:solidFill>
                <a:srgbClr val="414141"/>
              </a:solidFill>
              <a:latin typeface="Canva Sans Bold"/>
              <a:ea typeface="Canva Sans Bold"/>
              <a:cs typeface="Canva Sans Bold"/>
              <a:sym typeface="Canva Sans Bold"/>
            </a:endParaRPr>
          </a:p>
        </p:txBody>
      </p:sp>
      <p:sp>
        <p:nvSpPr>
          <p:cNvPr id="9" name="TextBox 9"/>
          <p:cNvSpPr txBox="1"/>
          <p:nvPr/>
        </p:nvSpPr>
        <p:spPr>
          <a:xfrm>
            <a:off x="13067076" y="4254900"/>
            <a:ext cx="3508899" cy="3072647"/>
          </a:xfrm>
          <a:prstGeom prst="rect">
            <a:avLst/>
          </a:prstGeom>
        </p:spPr>
        <p:txBody>
          <a:bodyPr lIns="0" tIns="0" rIns="0" bIns="0" rtlCol="0" anchor="t">
            <a:spAutoFit/>
          </a:bodyPr>
          <a:lstStyle/>
          <a:p>
            <a:pPr algn="l">
              <a:lnSpc>
                <a:spcPts val="4941"/>
              </a:lnSpc>
            </a:pPr>
            <a:r>
              <a:rPr lang="en-US" sz="3529" b="1">
                <a:solidFill>
                  <a:srgbClr val="414141"/>
                </a:solidFill>
                <a:latin typeface="Canva Sans Bold"/>
                <a:ea typeface="Canva Sans Bold"/>
                <a:cs typeface="Canva Sans Bold"/>
                <a:sym typeface="Canva Sans Bold"/>
              </a:rPr>
              <a:t>Incorporate support for multilingual language into the interface.</a:t>
            </a:r>
          </a:p>
        </p:txBody>
      </p:sp>
      <p:sp>
        <p:nvSpPr>
          <p:cNvPr id="10" name="Freeform 10"/>
          <p:cNvSpPr/>
          <p:nvPr/>
        </p:nvSpPr>
        <p:spPr>
          <a:xfrm>
            <a:off x="266328" y="370144"/>
            <a:ext cx="17755345" cy="9546713"/>
          </a:xfrm>
          <a:custGeom>
            <a:avLst/>
            <a:gdLst/>
            <a:ahLst/>
            <a:cxnLst/>
            <a:rect l="l" t="t" r="r" b="b"/>
            <a:pathLst>
              <a:path w="17755345" h="9546713">
                <a:moveTo>
                  <a:pt x="0" y="0"/>
                </a:moveTo>
                <a:lnTo>
                  <a:pt x="17755344" y="0"/>
                </a:lnTo>
                <a:lnTo>
                  <a:pt x="17755344" y="9546712"/>
                </a:lnTo>
                <a:lnTo>
                  <a:pt x="0" y="9546712"/>
                </a:lnTo>
                <a:lnTo>
                  <a:pt x="0" y="0"/>
                </a:lnTo>
                <a:close/>
              </a:path>
            </a:pathLst>
          </a:custGeom>
          <a:blipFill>
            <a:blip r:embed="rId4">
              <a:alphaModFix amt="5000"/>
            </a:blip>
            <a:stretch>
              <a:fillRect t="-820" b="-1631"/>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66328" y="324726"/>
            <a:ext cx="17755345" cy="9546713"/>
          </a:xfrm>
          <a:custGeom>
            <a:avLst/>
            <a:gdLst/>
            <a:ahLst/>
            <a:cxnLst/>
            <a:rect l="l" t="t" r="r" b="b"/>
            <a:pathLst>
              <a:path w="17755345" h="9546713">
                <a:moveTo>
                  <a:pt x="0" y="0"/>
                </a:moveTo>
                <a:lnTo>
                  <a:pt x="17755344" y="0"/>
                </a:lnTo>
                <a:lnTo>
                  <a:pt x="17755344" y="9546713"/>
                </a:lnTo>
                <a:lnTo>
                  <a:pt x="0" y="9546713"/>
                </a:lnTo>
                <a:lnTo>
                  <a:pt x="0" y="0"/>
                </a:lnTo>
                <a:close/>
              </a:path>
            </a:pathLst>
          </a:custGeom>
          <a:blipFill>
            <a:blip r:embed="rId2">
              <a:alphaModFix amt="5000"/>
            </a:blip>
            <a:stretch>
              <a:fillRect t="-820" b="-1631"/>
            </a:stretch>
          </a:blipFill>
        </p:spPr>
      </p:sp>
      <p:sp>
        <p:nvSpPr>
          <p:cNvPr id="3" name="TextBox 3"/>
          <p:cNvSpPr txBox="1"/>
          <p:nvPr/>
        </p:nvSpPr>
        <p:spPr>
          <a:xfrm>
            <a:off x="5794662" y="698146"/>
            <a:ext cx="6397338" cy="1219836"/>
          </a:xfrm>
          <a:prstGeom prst="rect">
            <a:avLst/>
          </a:prstGeom>
        </p:spPr>
        <p:txBody>
          <a:bodyPr wrap="square" lIns="0" tIns="0" rIns="0" bIns="0" rtlCol="0" anchor="t">
            <a:spAutoFit/>
          </a:bodyPr>
          <a:lstStyle/>
          <a:p>
            <a:pPr algn="ctr">
              <a:lnSpc>
                <a:spcPts val="9939"/>
              </a:lnSpc>
              <a:spcBef>
                <a:spcPct val="0"/>
              </a:spcBef>
            </a:pPr>
            <a:r>
              <a:rPr lang="en-US" sz="7099" b="1" dirty="0">
                <a:solidFill>
                  <a:srgbClr val="0E78C4"/>
                </a:solidFill>
                <a:latin typeface="Canva Sans Bold"/>
                <a:ea typeface="Canva Sans Bold"/>
                <a:cs typeface="Canva Sans Bold"/>
                <a:sym typeface="Canva Sans Bold"/>
              </a:rPr>
              <a:t>CONCLUSION</a:t>
            </a:r>
          </a:p>
        </p:txBody>
      </p:sp>
      <p:sp>
        <p:nvSpPr>
          <p:cNvPr id="4" name="AutoShape 4"/>
          <p:cNvSpPr/>
          <p:nvPr/>
        </p:nvSpPr>
        <p:spPr>
          <a:xfrm>
            <a:off x="1260662" y="2218818"/>
            <a:ext cx="15766676" cy="0"/>
          </a:xfrm>
          <a:prstGeom prst="line">
            <a:avLst/>
          </a:prstGeom>
          <a:ln w="47625" cap="flat">
            <a:solidFill>
              <a:srgbClr val="004AAD"/>
            </a:solidFill>
            <a:prstDash val="solid"/>
            <a:headEnd type="none" w="sm" len="sm"/>
            <a:tailEnd type="none" w="sm" len="sm"/>
          </a:ln>
        </p:spPr>
      </p:sp>
      <p:sp>
        <p:nvSpPr>
          <p:cNvPr id="5" name="TextBox 5"/>
          <p:cNvSpPr txBox="1"/>
          <p:nvPr/>
        </p:nvSpPr>
        <p:spPr>
          <a:xfrm>
            <a:off x="1891024" y="4098415"/>
            <a:ext cx="14505951" cy="3040634"/>
          </a:xfrm>
          <a:prstGeom prst="rect">
            <a:avLst/>
          </a:prstGeom>
        </p:spPr>
        <p:txBody>
          <a:bodyPr lIns="0" tIns="0" rIns="0" bIns="0" rtlCol="0" anchor="t">
            <a:spAutoFit/>
          </a:bodyPr>
          <a:lstStyle/>
          <a:p>
            <a:pPr algn="l">
              <a:lnSpc>
                <a:spcPts val="6117"/>
              </a:lnSpc>
            </a:pPr>
            <a:r>
              <a:rPr lang="en-US" sz="3799" b="1">
                <a:solidFill>
                  <a:srgbClr val="414141"/>
                </a:solidFill>
                <a:latin typeface="Canva Sans Bold"/>
                <a:ea typeface="Canva Sans Bold"/>
                <a:cs typeface="Canva Sans Bold"/>
                <a:sym typeface="Canva Sans Bold"/>
              </a:rPr>
              <a:t>The Event Management System streamlines event creation, ticket booking, and venue coordination, ensuring efficiency and accuracy. It offers a seamless, user-friendly experience, enhancing both organizer and attendee satisfaction.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66328" y="324726"/>
            <a:ext cx="17755345" cy="9546713"/>
          </a:xfrm>
          <a:custGeom>
            <a:avLst/>
            <a:gdLst/>
            <a:ahLst/>
            <a:cxnLst/>
            <a:rect l="l" t="t" r="r" b="b"/>
            <a:pathLst>
              <a:path w="17755345" h="9546713">
                <a:moveTo>
                  <a:pt x="0" y="0"/>
                </a:moveTo>
                <a:lnTo>
                  <a:pt x="17755344" y="0"/>
                </a:lnTo>
                <a:lnTo>
                  <a:pt x="17755344" y="9546713"/>
                </a:lnTo>
                <a:lnTo>
                  <a:pt x="0" y="9546713"/>
                </a:lnTo>
                <a:lnTo>
                  <a:pt x="0" y="0"/>
                </a:lnTo>
                <a:close/>
              </a:path>
            </a:pathLst>
          </a:custGeom>
          <a:blipFill>
            <a:blip r:embed="rId2">
              <a:alphaModFix amt="5000"/>
            </a:blip>
            <a:stretch>
              <a:fillRect t="-820" b="-1631"/>
            </a:stretch>
          </a:blipFill>
        </p:spPr>
      </p:sp>
      <p:sp>
        <p:nvSpPr>
          <p:cNvPr id="3" name="TextBox 3"/>
          <p:cNvSpPr txBox="1"/>
          <p:nvPr/>
        </p:nvSpPr>
        <p:spPr>
          <a:xfrm>
            <a:off x="4062530" y="3690091"/>
            <a:ext cx="10162940" cy="2199027"/>
          </a:xfrm>
          <a:prstGeom prst="rect">
            <a:avLst/>
          </a:prstGeom>
        </p:spPr>
        <p:txBody>
          <a:bodyPr lIns="0" tIns="0" rIns="0" bIns="0" rtlCol="0" anchor="t">
            <a:spAutoFit/>
          </a:bodyPr>
          <a:lstStyle/>
          <a:p>
            <a:pPr algn="ctr">
              <a:lnSpc>
                <a:spcPts val="17922"/>
              </a:lnSpc>
              <a:spcBef>
                <a:spcPct val="0"/>
              </a:spcBef>
            </a:pPr>
            <a:r>
              <a:rPr lang="en-US" sz="12801">
                <a:solidFill>
                  <a:srgbClr val="0E78C4"/>
                </a:solidFill>
                <a:latin typeface="Alice Bold"/>
                <a:ea typeface="Alice Bold"/>
                <a:cs typeface="Alice Bold"/>
                <a:sym typeface="Alice Bold"/>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66328" y="324726"/>
            <a:ext cx="17755345" cy="9546713"/>
          </a:xfrm>
          <a:custGeom>
            <a:avLst/>
            <a:gdLst/>
            <a:ahLst/>
            <a:cxnLst/>
            <a:rect l="l" t="t" r="r" b="b"/>
            <a:pathLst>
              <a:path w="17755345" h="9546713">
                <a:moveTo>
                  <a:pt x="0" y="0"/>
                </a:moveTo>
                <a:lnTo>
                  <a:pt x="17755344" y="0"/>
                </a:lnTo>
                <a:lnTo>
                  <a:pt x="17755344" y="9546713"/>
                </a:lnTo>
                <a:lnTo>
                  <a:pt x="0" y="9546713"/>
                </a:lnTo>
                <a:lnTo>
                  <a:pt x="0" y="0"/>
                </a:lnTo>
                <a:close/>
              </a:path>
            </a:pathLst>
          </a:custGeom>
          <a:blipFill>
            <a:blip r:embed="rId2">
              <a:alphaModFix amt="5000"/>
            </a:blip>
            <a:stretch>
              <a:fillRect t="-820" b="-1631"/>
            </a:stretch>
          </a:blipFill>
        </p:spPr>
      </p:sp>
      <p:sp>
        <p:nvSpPr>
          <p:cNvPr id="3" name="Freeform 3"/>
          <p:cNvSpPr/>
          <p:nvPr/>
        </p:nvSpPr>
        <p:spPr>
          <a:xfrm>
            <a:off x="813408" y="496542"/>
            <a:ext cx="16661185" cy="5865370"/>
          </a:xfrm>
          <a:custGeom>
            <a:avLst/>
            <a:gdLst/>
            <a:ahLst/>
            <a:cxnLst/>
            <a:rect l="l" t="t" r="r" b="b"/>
            <a:pathLst>
              <a:path w="16661185" h="5865370">
                <a:moveTo>
                  <a:pt x="0" y="0"/>
                </a:moveTo>
                <a:lnTo>
                  <a:pt x="16661184" y="0"/>
                </a:lnTo>
                <a:lnTo>
                  <a:pt x="16661184" y="5865370"/>
                </a:lnTo>
                <a:lnTo>
                  <a:pt x="0" y="5865370"/>
                </a:lnTo>
                <a:lnTo>
                  <a:pt x="0" y="0"/>
                </a:lnTo>
                <a:close/>
              </a:path>
            </a:pathLst>
          </a:custGeom>
          <a:blipFill>
            <a:blip r:embed="rId3"/>
            <a:stretch>
              <a:fillRect t="-34303" b="-2943"/>
            </a:stretch>
          </a:blipFill>
        </p:spPr>
      </p:sp>
      <p:sp>
        <p:nvSpPr>
          <p:cNvPr id="4" name="TextBox 4"/>
          <p:cNvSpPr txBox="1"/>
          <p:nvPr/>
        </p:nvSpPr>
        <p:spPr>
          <a:xfrm>
            <a:off x="635848" y="6485629"/>
            <a:ext cx="8740862" cy="2066926"/>
          </a:xfrm>
          <a:prstGeom prst="rect">
            <a:avLst/>
          </a:prstGeom>
        </p:spPr>
        <p:txBody>
          <a:bodyPr lIns="0" tIns="0" rIns="0" bIns="0" rtlCol="0" anchor="t">
            <a:spAutoFit/>
          </a:bodyPr>
          <a:lstStyle/>
          <a:p>
            <a:pPr algn="ctr">
              <a:lnSpc>
                <a:spcPts val="8399"/>
              </a:lnSpc>
            </a:pPr>
            <a:r>
              <a:rPr lang="en-US" sz="5999" b="1">
                <a:solidFill>
                  <a:srgbClr val="0E78C4"/>
                </a:solidFill>
                <a:latin typeface="Canva Sans Bold"/>
                <a:ea typeface="Canva Sans Bold"/>
                <a:cs typeface="Canva Sans Bold"/>
                <a:sym typeface="Canva Sans Bold"/>
              </a:rPr>
              <a:t>PROBLEM STATEMENT</a:t>
            </a:r>
          </a:p>
          <a:p>
            <a:pPr algn="ctr">
              <a:lnSpc>
                <a:spcPts val="8399"/>
              </a:lnSpc>
            </a:pPr>
            <a:endParaRPr lang="en-US" sz="5999" b="1">
              <a:solidFill>
                <a:srgbClr val="0E78C4"/>
              </a:solidFill>
              <a:latin typeface="Canva Sans Bold"/>
              <a:ea typeface="Canva Sans Bold"/>
              <a:cs typeface="Canva Sans Bold"/>
              <a:sym typeface="Canva Sans Bold"/>
            </a:endParaRPr>
          </a:p>
        </p:txBody>
      </p:sp>
      <p:sp>
        <p:nvSpPr>
          <p:cNvPr id="5" name="TextBox 5"/>
          <p:cNvSpPr txBox="1"/>
          <p:nvPr/>
        </p:nvSpPr>
        <p:spPr>
          <a:xfrm>
            <a:off x="813408" y="7666621"/>
            <a:ext cx="16661185" cy="3498849"/>
          </a:xfrm>
          <a:prstGeom prst="rect">
            <a:avLst/>
          </a:prstGeom>
        </p:spPr>
        <p:txBody>
          <a:bodyPr lIns="0" tIns="0" rIns="0" bIns="0" rtlCol="0" anchor="t">
            <a:spAutoFit/>
          </a:bodyPr>
          <a:lstStyle/>
          <a:p>
            <a:pPr algn="just">
              <a:lnSpc>
                <a:spcPts val="3500"/>
              </a:lnSpc>
            </a:pPr>
            <a:r>
              <a:rPr lang="en-US" sz="2500">
                <a:solidFill>
                  <a:srgbClr val="000000"/>
                </a:solidFill>
                <a:latin typeface="Canva Sans"/>
                <a:ea typeface="Canva Sans"/>
                <a:cs typeface="Canva Sans"/>
                <a:sym typeface="Canva Sans"/>
              </a:rPr>
              <a:t>Event planning involves complex tasks like scheduling, ticket booking, and venue coordination, often causing inefficiencies and errors with traditional methods. Manual processes lead to delays and poor user experiences. There is a growing demand for streamlined workflows and real-time updates. An automated solution is needed for seamless coordination, accurate scheduling, and smooth booking.</a:t>
            </a:r>
          </a:p>
          <a:p>
            <a:pPr algn="just">
              <a:lnSpc>
                <a:spcPts val="3500"/>
              </a:lnSpc>
            </a:pPr>
            <a:endParaRPr lang="en-US" sz="2500">
              <a:solidFill>
                <a:srgbClr val="000000"/>
              </a:solidFill>
              <a:latin typeface="Canva Sans"/>
              <a:ea typeface="Canva Sans"/>
              <a:cs typeface="Canva Sans"/>
              <a:sym typeface="Canva Sans"/>
            </a:endParaRPr>
          </a:p>
          <a:p>
            <a:pPr algn="just">
              <a:lnSpc>
                <a:spcPts val="3500"/>
              </a:lnSpc>
            </a:pPr>
            <a:endParaRPr lang="en-US" sz="2500">
              <a:solidFill>
                <a:srgbClr val="000000"/>
              </a:solidFill>
              <a:latin typeface="Canva Sans"/>
              <a:ea typeface="Canva Sans"/>
              <a:cs typeface="Canva Sans"/>
              <a:sym typeface="Canva Sans"/>
            </a:endParaRPr>
          </a:p>
          <a:p>
            <a:pPr algn="just">
              <a:lnSpc>
                <a:spcPts val="3500"/>
              </a:lnSpc>
            </a:pPr>
            <a:endParaRPr lang="en-US" sz="2500">
              <a:solidFill>
                <a:srgbClr val="000000"/>
              </a:solidFill>
              <a:latin typeface="Canva Sans"/>
              <a:ea typeface="Canva Sans"/>
              <a:cs typeface="Canva Sans"/>
              <a:sym typeface="Canva Sans"/>
            </a:endParaRPr>
          </a:p>
          <a:p>
            <a:pPr algn="just">
              <a:lnSpc>
                <a:spcPts val="3500"/>
              </a:lnSpc>
            </a:pPr>
            <a:endParaRPr lang="en-US" sz="2500">
              <a:solidFill>
                <a:srgbClr val="000000"/>
              </a:solidFill>
              <a:latin typeface="Canva Sans"/>
              <a:ea typeface="Canva Sans"/>
              <a:cs typeface="Canva Sans"/>
              <a:sym typeface="Canv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66328" y="324726"/>
            <a:ext cx="17755345" cy="9546713"/>
          </a:xfrm>
          <a:custGeom>
            <a:avLst/>
            <a:gdLst/>
            <a:ahLst/>
            <a:cxnLst/>
            <a:rect l="l" t="t" r="r" b="b"/>
            <a:pathLst>
              <a:path w="17755345" h="9546713">
                <a:moveTo>
                  <a:pt x="0" y="0"/>
                </a:moveTo>
                <a:lnTo>
                  <a:pt x="17755344" y="0"/>
                </a:lnTo>
                <a:lnTo>
                  <a:pt x="17755344" y="9546713"/>
                </a:lnTo>
                <a:lnTo>
                  <a:pt x="0" y="9546713"/>
                </a:lnTo>
                <a:lnTo>
                  <a:pt x="0" y="0"/>
                </a:lnTo>
                <a:close/>
              </a:path>
            </a:pathLst>
          </a:custGeom>
          <a:blipFill>
            <a:blip r:embed="rId2">
              <a:alphaModFix amt="5000"/>
            </a:blip>
            <a:stretch>
              <a:fillRect t="-820" b="-1631"/>
            </a:stretch>
          </a:blipFill>
        </p:spPr>
      </p:sp>
      <p:sp>
        <p:nvSpPr>
          <p:cNvPr id="3" name="AutoShape 3"/>
          <p:cNvSpPr/>
          <p:nvPr/>
        </p:nvSpPr>
        <p:spPr>
          <a:xfrm>
            <a:off x="1260662" y="2349080"/>
            <a:ext cx="15766676" cy="0"/>
          </a:xfrm>
          <a:prstGeom prst="line">
            <a:avLst/>
          </a:prstGeom>
          <a:ln w="47625" cap="flat">
            <a:solidFill>
              <a:srgbClr val="004AAD"/>
            </a:solidFill>
            <a:prstDash val="solid"/>
            <a:headEnd type="none" w="sm" len="sm"/>
            <a:tailEnd type="none" w="sm" len="sm"/>
          </a:ln>
        </p:spPr>
      </p:sp>
      <p:sp>
        <p:nvSpPr>
          <p:cNvPr id="4" name="TextBox 4"/>
          <p:cNvSpPr txBox="1"/>
          <p:nvPr/>
        </p:nvSpPr>
        <p:spPr>
          <a:xfrm>
            <a:off x="2442176" y="3095819"/>
            <a:ext cx="14585162" cy="5848350"/>
          </a:xfrm>
          <a:prstGeom prst="rect">
            <a:avLst/>
          </a:prstGeom>
        </p:spPr>
        <p:txBody>
          <a:bodyPr lIns="0" tIns="0" rIns="0" bIns="0" rtlCol="0" anchor="t">
            <a:spAutoFit/>
          </a:bodyPr>
          <a:lstStyle/>
          <a:p>
            <a:pPr algn="just">
              <a:lnSpc>
                <a:spcPts val="4200"/>
              </a:lnSpc>
            </a:pPr>
            <a:r>
              <a:rPr lang="en-US" sz="3000">
                <a:solidFill>
                  <a:srgbClr val="000000"/>
                </a:solidFill>
                <a:latin typeface="Canva Sans"/>
                <a:ea typeface="Canva Sans"/>
                <a:cs typeface="Canva Sans"/>
                <a:sym typeface="Canva Sans"/>
              </a:rPr>
              <a:t>Provides a customer portal for event browsing, booking, payments, and viewing bookings.</a:t>
            </a:r>
          </a:p>
          <a:p>
            <a:pPr algn="just">
              <a:lnSpc>
                <a:spcPts val="4200"/>
              </a:lnSpc>
            </a:pPr>
            <a:endParaRPr lang="en-US" sz="3000">
              <a:solidFill>
                <a:srgbClr val="000000"/>
              </a:solidFill>
              <a:latin typeface="Canva Sans"/>
              <a:ea typeface="Canva Sans"/>
              <a:cs typeface="Canva Sans"/>
              <a:sym typeface="Canva Sans"/>
            </a:endParaRPr>
          </a:p>
          <a:p>
            <a:pPr algn="just">
              <a:lnSpc>
                <a:spcPts val="4200"/>
              </a:lnSpc>
            </a:pPr>
            <a:r>
              <a:rPr lang="en-US" sz="3000">
                <a:solidFill>
                  <a:srgbClr val="000000"/>
                </a:solidFill>
                <a:latin typeface="Canva Sans"/>
                <a:ea typeface="Canva Sans"/>
                <a:cs typeface="Canva Sans"/>
                <a:sym typeface="Canva Sans"/>
              </a:rPr>
              <a:t>Includes an admin portal for managing events, customer details, and appointments.</a:t>
            </a:r>
          </a:p>
          <a:p>
            <a:pPr algn="just">
              <a:lnSpc>
                <a:spcPts val="4200"/>
              </a:lnSpc>
            </a:pPr>
            <a:endParaRPr lang="en-US" sz="3000">
              <a:solidFill>
                <a:srgbClr val="000000"/>
              </a:solidFill>
              <a:latin typeface="Canva Sans"/>
              <a:ea typeface="Canva Sans"/>
              <a:cs typeface="Canva Sans"/>
              <a:sym typeface="Canva Sans"/>
            </a:endParaRPr>
          </a:p>
          <a:p>
            <a:pPr algn="just">
              <a:lnSpc>
                <a:spcPts val="4200"/>
              </a:lnSpc>
            </a:pPr>
            <a:r>
              <a:rPr lang="en-US" sz="3000">
                <a:solidFill>
                  <a:srgbClr val="000000"/>
                </a:solidFill>
                <a:latin typeface="Canva Sans"/>
                <a:ea typeface="Canva Sans"/>
                <a:cs typeface="Canva Sans"/>
                <a:sym typeface="Canva Sans"/>
              </a:rPr>
              <a:t>Features a notification system to keep customers updated on event changes.</a:t>
            </a:r>
          </a:p>
          <a:p>
            <a:pPr algn="just">
              <a:lnSpc>
                <a:spcPts val="4200"/>
              </a:lnSpc>
            </a:pPr>
            <a:endParaRPr lang="en-US" sz="3000">
              <a:solidFill>
                <a:srgbClr val="000000"/>
              </a:solidFill>
              <a:latin typeface="Canva Sans"/>
              <a:ea typeface="Canva Sans"/>
              <a:cs typeface="Canva Sans"/>
              <a:sym typeface="Canva Sans"/>
            </a:endParaRPr>
          </a:p>
          <a:p>
            <a:pPr algn="just">
              <a:lnSpc>
                <a:spcPts val="4200"/>
              </a:lnSpc>
            </a:pPr>
            <a:r>
              <a:rPr lang="en-US" sz="3000">
                <a:solidFill>
                  <a:srgbClr val="000000"/>
                </a:solidFill>
                <a:latin typeface="Canva Sans"/>
                <a:ea typeface="Canva Sans"/>
                <a:cs typeface="Canva Sans"/>
                <a:sym typeface="Canva Sans"/>
              </a:rPr>
              <a:t>Simplifies event-related processes for both customers and administrators.</a:t>
            </a:r>
          </a:p>
          <a:p>
            <a:pPr algn="just">
              <a:lnSpc>
                <a:spcPts val="4200"/>
              </a:lnSpc>
            </a:pPr>
            <a:endParaRPr lang="en-US" sz="3000">
              <a:solidFill>
                <a:srgbClr val="000000"/>
              </a:solidFill>
              <a:latin typeface="Canva Sans"/>
              <a:ea typeface="Canva Sans"/>
              <a:cs typeface="Canva Sans"/>
              <a:sym typeface="Canva Sans"/>
            </a:endParaRPr>
          </a:p>
          <a:p>
            <a:pPr algn="just">
              <a:lnSpc>
                <a:spcPts val="4200"/>
              </a:lnSpc>
            </a:pPr>
            <a:r>
              <a:rPr lang="en-US" sz="3000">
                <a:solidFill>
                  <a:srgbClr val="000000"/>
                </a:solidFill>
                <a:latin typeface="Canva Sans"/>
                <a:ea typeface="Canva Sans"/>
                <a:cs typeface="Canva Sans"/>
                <a:sym typeface="Canva Sans"/>
              </a:rPr>
              <a:t>Ensures efficient and organized event management.</a:t>
            </a:r>
          </a:p>
        </p:txBody>
      </p:sp>
      <p:sp>
        <p:nvSpPr>
          <p:cNvPr id="5" name="Freeform 5"/>
          <p:cNvSpPr/>
          <p:nvPr/>
        </p:nvSpPr>
        <p:spPr>
          <a:xfrm>
            <a:off x="1479085" y="6169087"/>
            <a:ext cx="543384" cy="598920"/>
          </a:xfrm>
          <a:custGeom>
            <a:avLst/>
            <a:gdLst/>
            <a:ahLst/>
            <a:cxnLst/>
            <a:rect l="l" t="t" r="r" b="b"/>
            <a:pathLst>
              <a:path w="543384" h="598920">
                <a:moveTo>
                  <a:pt x="0" y="0"/>
                </a:moveTo>
                <a:lnTo>
                  <a:pt x="543384" y="0"/>
                </a:lnTo>
                <a:lnTo>
                  <a:pt x="543384" y="598920"/>
                </a:lnTo>
                <a:lnTo>
                  <a:pt x="0" y="5989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1518289" y="8535171"/>
            <a:ext cx="605693" cy="602389"/>
          </a:xfrm>
          <a:custGeom>
            <a:avLst/>
            <a:gdLst/>
            <a:ahLst/>
            <a:cxnLst/>
            <a:rect l="l" t="t" r="r" b="b"/>
            <a:pathLst>
              <a:path w="605693" h="602389">
                <a:moveTo>
                  <a:pt x="0" y="0"/>
                </a:moveTo>
                <a:lnTo>
                  <a:pt x="605693" y="0"/>
                </a:lnTo>
                <a:lnTo>
                  <a:pt x="605693" y="602389"/>
                </a:lnTo>
                <a:lnTo>
                  <a:pt x="0" y="6023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445671" y="3152969"/>
            <a:ext cx="649417" cy="604549"/>
          </a:xfrm>
          <a:custGeom>
            <a:avLst/>
            <a:gdLst/>
            <a:ahLst/>
            <a:cxnLst/>
            <a:rect l="l" t="t" r="r" b="b"/>
            <a:pathLst>
              <a:path w="649417" h="604549">
                <a:moveTo>
                  <a:pt x="0" y="0"/>
                </a:moveTo>
                <a:lnTo>
                  <a:pt x="649417" y="0"/>
                </a:lnTo>
                <a:lnTo>
                  <a:pt x="649417" y="604548"/>
                </a:lnTo>
                <a:lnTo>
                  <a:pt x="0" y="60454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1416776" y="4660456"/>
            <a:ext cx="636847" cy="636847"/>
          </a:xfrm>
          <a:custGeom>
            <a:avLst/>
            <a:gdLst/>
            <a:ahLst/>
            <a:cxnLst/>
            <a:rect l="l" t="t" r="r" b="b"/>
            <a:pathLst>
              <a:path w="636847" h="636847">
                <a:moveTo>
                  <a:pt x="0" y="0"/>
                </a:moveTo>
                <a:lnTo>
                  <a:pt x="636847" y="0"/>
                </a:lnTo>
                <a:lnTo>
                  <a:pt x="636847" y="636847"/>
                </a:lnTo>
                <a:lnTo>
                  <a:pt x="0" y="63684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Freeform 9"/>
          <p:cNvSpPr/>
          <p:nvPr/>
        </p:nvSpPr>
        <p:spPr>
          <a:xfrm>
            <a:off x="1468799" y="7284633"/>
            <a:ext cx="655183" cy="733912"/>
          </a:xfrm>
          <a:custGeom>
            <a:avLst/>
            <a:gdLst/>
            <a:ahLst/>
            <a:cxnLst/>
            <a:rect l="l" t="t" r="r" b="b"/>
            <a:pathLst>
              <a:path w="655183" h="733912">
                <a:moveTo>
                  <a:pt x="0" y="0"/>
                </a:moveTo>
                <a:lnTo>
                  <a:pt x="655183" y="0"/>
                </a:lnTo>
                <a:lnTo>
                  <a:pt x="655183" y="733912"/>
                </a:lnTo>
                <a:lnTo>
                  <a:pt x="0" y="73391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0" name="TextBox 10"/>
          <p:cNvSpPr txBox="1"/>
          <p:nvPr/>
        </p:nvSpPr>
        <p:spPr>
          <a:xfrm>
            <a:off x="1750777" y="885825"/>
            <a:ext cx="15276561" cy="1219836"/>
          </a:xfrm>
          <a:prstGeom prst="rect">
            <a:avLst/>
          </a:prstGeom>
        </p:spPr>
        <p:txBody>
          <a:bodyPr lIns="0" tIns="0" rIns="0" bIns="0" rtlCol="0" anchor="t">
            <a:spAutoFit/>
          </a:bodyPr>
          <a:lstStyle/>
          <a:p>
            <a:pPr algn="ctr">
              <a:lnSpc>
                <a:spcPts val="9939"/>
              </a:lnSpc>
            </a:pPr>
            <a:r>
              <a:rPr lang="en-US" sz="7099" b="1">
                <a:solidFill>
                  <a:srgbClr val="0E78C4"/>
                </a:solidFill>
                <a:latin typeface="Canva Sans Bold"/>
                <a:ea typeface="Canva Sans Bold"/>
                <a:cs typeface="Canva Sans Bold"/>
                <a:sym typeface="Canva Sans Bold"/>
              </a:rPr>
              <a:t>ABSTRACT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66328" y="324726"/>
            <a:ext cx="17755345" cy="9546713"/>
          </a:xfrm>
          <a:custGeom>
            <a:avLst/>
            <a:gdLst/>
            <a:ahLst/>
            <a:cxnLst/>
            <a:rect l="l" t="t" r="r" b="b"/>
            <a:pathLst>
              <a:path w="17755345" h="9546713">
                <a:moveTo>
                  <a:pt x="0" y="0"/>
                </a:moveTo>
                <a:lnTo>
                  <a:pt x="17755344" y="0"/>
                </a:lnTo>
                <a:lnTo>
                  <a:pt x="17755344" y="9546713"/>
                </a:lnTo>
                <a:lnTo>
                  <a:pt x="0" y="9546713"/>
                </a:lnTo>
                <a:lnTo>
                  <a:pt x="0" y="0"/>
                </a:lnTo>
                <a:close/>
              </a:path>
            </a:pathLst>
          </a:custGeom>
          <a:blipFill>
            <a:blip r:embed="rId2">
              <a:alphaModFix amt="5000"/>
            </a:blip>
            <a:stretch>
              <a:fillRect t="-820" b="-1631"/>
            </a:stretch>
          </a:blipFill>
        </p:spPr>
      </p:sp>
      <p:sp>
        <p:nvSpPr>
          <p:cNvPr id="3" name="Freeform 3"/>
          <p:cNvSpPr/>
          <p:nvPr/>
        </p:nvSpPr>
        <p:spPr>
          <a:xfrm>
            <a:off x="477967" y="490005"/>
            <a:ext cx="17358084" cy="9381434"/>
          </a:xfrm>
          <a:custGeom>
            <a:avLst/>
            <a:gdLst/>
            <a:ahLst/>
            <a:cxnLst/>
            <a:rect l="l" t="t" r="r" b="b"/>
            <a:pathLst>
              <a:path w="17358084" h="9381434">
                <a:moveTo>
                  <a:pt x="0" y="0"/>
                </a:moveTo>
                <a:lnTo>
                  <a:pt x="17358084" y="0"/>
                </a:lnTo>
                <a:lnTo>
                  <a:pt x="17358084" y="9381434"/>
                </a:lnTo>
                <a:lnTo>
                  <a:pt x="0" y="9381434"/>
                </a:lnTo>
                <a:lnTo>
                  <a:pt x="0" y="0"/>
                </a:lnTo>
                <a:close/>
              </a:path>
            </a:pathLst>
          </a:custGeom>
          <a:blipFill>
            <a:blip r:embed="rId3">
              <a:alphaModFix amt="28000"/>
            </a:blip>
            <a:stretch>
              <a:fillRect l="-6140" t="-7866" b="-2601"/>
            </a:stretch>
          </a:blipFill>
        </p:spPr>
      </p:sp>
      <p:sp>
        <p:nvSpPr>
          <p:cNvPr id="4" name="TextBox 4"/>
          <p:cNvSpPr txBox="1"/>
          <p:nvPr/>
        </p:nvSpPr>
        <p:spPr>
          <a:xfrm>
            <a:off x="477967" y="2237519"/>
            <a:ext cx="17358084" cy="4686327"/>
          </a:xfrm>
          <a:prstGeom prst="rect">
            <a:avLst/>
          </a:prstGeom>
        </p:spPr>
        <p:txBody>
          <a:bodyPr lIns="0" tIns="0" rIns="0" bIns="0" rtlCol="0" anchor="t">
            <a:spAutoFit/>
          </a:bodyPr>
          <a:lstStyle/>
          <a:p>
            <a:pPr algn="ctr">
              <a:lnSpc>
                <a:spcPts val="18898"/>
              </a:lnSpc>
            </a:pPr>
            <a:r>
              <a:rPr lang="en-US" sz="13498" b="1">
                <a:solidFill>
                  <a:srgbClr val="004AAD"/>
                </a:solidFill>
                <a:latin typeface="Canva Sans Bold"/>
                <a:ea typeface="Canva Sans Bold"/>
                <a:cs typeface="Canva Sans Bold"/>
                <a:sym typeface="Canva Sans Bold"/>
              </a:rPr>
              <a:t>PROJECT </a:t>
            </a:r>
          </a:p>
          <a:p>
            <a:pPr algn="ctr">
              <a:lnSpc>
                <a:spcPts val="18898"/>
              </a:lnSpc>
            </a:pPr>
            <a:r>
              <a:rPr lang="en-US" sz="13498" b="1">
                <a:solidFill>
                  <a:srgbClr val="004AAD"/>
                </a:solidFill>
                <a:latin typeface="Canva Sans Bold"/>
                <a:ea typeface="Canva Sans Bold"/>
                <a:cs typeface="Canva Sans Bold"/>
                <a:sym typeface="Canva Sans Bold"/>
              </a:rPr>
              <a:t>ROADMAP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66328" y="324726"/>
            <a:ext cx="17755345" cy="9546713"/>
          </a:xfrm>
          <a:custGeom>
            <a:avLst/>
            <a:gdLst/>
            <a:ahLst/>
            <a:cxnLst/>
            <a:rect l="l" t="t" r="r" b="b"/>
            <a:pathLst>
              <a:path w="17755345" h="9546713">
                <a:moveTo>
                  <a:pt x="0" y="0"/>
                </a:moveTo>
                <a:lnTo>
                  <a:pt x="17755344" y="0"/>
                </a:lnTo>
                <a:lnTo>
                  <a:pt x="17755344" y="9546713"/>
                </a:lnTo>
                <a:lnTo>
                  <a:pt x="0" y="9546713"/>
                </a:lnTo>
                <a:lnTo>
                  <a:pt x="0" y="0"/>
                </a:lnTo>
                <a:close/>
              </a:path>
            </a:pathLst>
          </a:custGeom>
          <a:blipFill>
            <a:blip r:embed="rId2">
              <a:alphaModFix amt="5000"/>
            </a:blip>
            <a:stretch>
              <a:fillRect t="-820" b="-1631"/>
            </a:stretch>
          </a:blipFill>
        </p:spPr>
      </p:sp>
      <p:sp>
        <p:nvSpPr>
          <p:cNvPr id="3" name="TextBox 3"/>
          <p:cNvSpPr txBox="1"/>
          <p:nvPr/>
        </p:nvSpPr>
        <p:spPr>
          <a:xfrm>
            <a:off x="1658120" y="1038225"/>
            <a:ext cx="15276561" cy="2477136"/>
          </a:xfrm>
          <a:prstGeom prst="rect">
            <a:avLst/>
          </a:prstGeom>
        </p:spPr>
        <p:txBody>
          <a:bodyPr lIns="0" tIns="0" rIns="0" bIns="0" rtlCol="0" anchor="t">
            <a:spAutoFit/>
          </a:bodyPr>
          <a:lstStyle/>
          <a:p>
            <a:pPr algn="ctr">
              <a:lnSpc>
                <a:spcPts val="9939"/>
              </a:lnSpc>
            </a:pPr>
            <a:r>
              <a:rPr lang="en-US" sz="7099" b="1">
                <a:solidFill>
                  <a:srgbClr val="0E78C4"/>
                </a:solidFill>
                <a:latin typeface="Canva Sans Bold"/>
                <a:ea typeface="Canva Sans Bold"/>
                <a:cs typeface="Canva Sans Bold"/>
                <a:sym typeface="Canva Sans Bold"/>
              </a:rPr>
              <a:t>TECHNOLOGY STACK</a:t>
            </a:r>
          </a:p>
          <a:p>
            <a:pPr algn="ctr">
              <a:lnSpc>
                <a:spcPts val="9939"/>
              </a:lnSpc>
            </a:pPr>
            <a:endParaRPr lang="en-US" sz="7099" b="1">
              <a:solidFill>
                <a:srgbClr val="0E78C4"/>
              </a:solidFill>
              <a:latin typeface="Canva Sans Bold"/>
              <a:ea typeface="Canva Sans Bold"/>
              <a:cs typeface="Canva Sans Bold"/>
              <a:sym typeface="Canva Sans Bold"/>
            </a:endParaRPr>
          </a:p>
        </p:txBody>
      </p:sp>
      <p:sp>
        <p:nvSpPr>
          <p:cNvPr id="4" name="AutoShape 4"/>
          <p:cNvSpPr/>
          <p:nvPr/>
        </p:nvSpPr>
        <p:spPr>
          <a:xfrm>
            <a:off x="1260662" y="2349080"/>
            <a:ext cx="15766676" cy="0"/>
          </a:xfrm>
          <a:prstGeom prst="line">
            <a:avLst/>
          </a:prstGeom>
          <a:ln w="47625" cap="flat">
            <a:solidFill>
              <a:srgbClr val="004AAD"/>
            </a:solidFill>
            <a:prstDash val="solid"/>
            <a:headEnd type="none" w="sm" len="sm"/>
            <a:tailEnd type="none" w="sm" len="sm"/>
          </a:ln>
        </p:spPr>
      </p:sp>
      <p:sp>
        <p:nvSpPr>
          <p:cNvPr id="5" name="TextBox 5"/>
          <p:cNvSpPr txBox="1"/>
          <p:nvPr/>
        </p:nvSpPr>
        <p:spPr>
          <a:xfrm>
            <a:off x="4390549" y="3134361"/>
            <a:ext cx="9714548" cy="6085320"/>
          </a:xfrm>
          <a:prstGeom prst="rect">
            <a:avLst/>
          </a:prstGeom>
        </p:spPr>
        <p:txBody>
          <a:bodyPr lIns="0" tIns="0" rIns="0" bIns="0" rtlCol="0" anchor="t">
            <a:spAutoFit/>
          </a:bodyPr>
          <a:lstStyle/>
          <a:p>
            <a:pPr algn="just">
              <a:lnSpc>
                <a:spcPts val="8057"/>
              </a:lnSpc>
            </a:pPr>
            <a:r>
              <a:rPr lang="en-US" sz="3399" dirty="0">
                <a:solidFill>
                  <a:srgbClr val="414141"/>
                </a:solidFill>
                <a:latin typeface="Canva Sans"/>
                <a:ea typeface="Canva Sans"/>
                <a:cs typeface="Canva Sans"/>
                <a:sym typeface="Canva Sans"/>
              </a:rPr>
              <a:t>● </a:t>
            </a:r>
            <a:r>
              <a:rPr lang="en-US" sz="3399" b="1" dirty="0">
                <a:solidFill>
                  <a:srgbClr val="414141"/>
                </a:solidFill>
                <a:latin typeface="Canva Sans Bold"/>
                <a:ea typeface="Canva Sans Bold"/>
                <a:cs typeface="Canva Sans Bold"/>
                <a:sym typeface="Canva Sans Bold"/>
              </a:rPr>
              <a:t>Backend :</a:t>
            </a:r>
            <a:r>
              <a:rPr lang="en-US" sz="3399" dirty="0">
                <a:solidFill>
                  <a:srgbClr val="414141"/>
                </a:solidFill>
                <a:latin typeface="Canva Sans"/>
                <a:ea typeface="Canva Sans"/>
                <a:cs typeface="Canva Sans"/>
                <a:sym typeface="Canva Sans"/>
              </a:rPr>
              <a:t> Flask, </a:t>
            </a:r>
            <a:r>
              <a:rPr lang="en-US" sz="3399" dirty="0" err="1">
                <a:solidFill>
                  <a:srgbClr val="414141"/>
                </a:solidFill>
                <a:latin typeface="Canva Sans"/>
                <a:ea typeface="Canva Sans"/>
                <a:cs typeface="Canva Sans"/>
                <a:sym typeface="Canva Sans"/>
              </a:rPr>
              <a:t>SQLAlchemy</a:t>
            </a:r>
            <a:endParaRPr lang="en-US" sz="3399" dirty="0">
              <a:solidFill>
                <a:srgbClr val="414141"/>
              </a:solidFill>
              <a:latin typeface="Canva Sans"/>
              <a:ea typeface="Canva Sans"/>
              <a:cs typeface="Canva Sans"/>
              <a:sym typeface="Canva Sans"/>
            </a:endParaRPr>
          </a:p>
          <a:p>
            <a:pPr algn="just">
              <a:lnSpc>
                <a:spcPts val="8057"/>
              </a:lnSpc>
            </a:pPr>
            <a:r>
              <a:rPr lang="en-US" sz="3399" dirty="0">
                <a:solidFill>
                  <a:srgbClr val="414141"/>
                </a:solidFill>
                <a:latin typeface="Canva Sans"/>
                <a:ea typeface="Canva Sans"/>
                <a:cs typeface="Canva Sans"/>
                <a:sym typeface="Canva Sans"/>
              </a:rPr>
              <a:t>●</a:t>
            </a:r>
            <a:r>
              <a:rPr lang="en-US" sz="3399" b="1" dirty="0">
                <a:solidFill>
                  <a:srgbClr val="414141"/>
                </a:solidFill>
                <a:latin typeface="Canva Sans Bold"/>
                <a:ea typeface="Canva Sans Bold"/>
                <a:cs typeface="Canva Sans Bold"/>
                <a:sym typeface="Canva Sans Bold"/>
              </a:rPr>
              <a:t>Frontend :</a:t>
            </a:r>
            <a:r>
              <a:rPr lang="en-US" sz="3399" dirty="0">
                <a:solidFill>
                  <a:srgbClr val="414141"/>
                </a:solidFill>
                <a:latin typeface="Canva Sans"/>
                <a:ea typeface="Canva Sans"/>
                <a:cs typeface="Canva Sans"/>
                <a:sym typeface="Canva Sans"/>
              </a:rPr>
              <a:t> HTML, CSS, JavaScript, Bootstrap</a:t>
            </a:r>
          </a:p>
          <a:p>
            <a:pPr algn="just">
              <a:lnSpc>
                <a:spcPts val="8057"/>
              </a:lnSpc>
            </a:pPr>
            <a:r>
              <a:rPr lang="en-US" sz="3399" dirty="0">
                <a:solidFill>
                  <a:srgbClr val="414141"/>
                </a:solidFill>
                <a:latin typeface="Canva Sans"/>
                <a:ea typeface="Canva Sans"/>
                <a:cs typeface="Canva Sans"/>
                <a:sym typeface="Canva Sans"/>
              </a:rPr>
              <a:t>● </a:t>
            </a:r>
            <a:r>
              <a:rPr lang="en-US" sz="3399" b="1" dirty="0">
                <a:solidFill>
                  <a:srgbClr val="414141"/>
                </a:solidFill>
                <a:latin typeface="Canva Sans Bold"/>
                <a:ea typeface="Canva Sans Bold"/>
                <a:cs typeface="Canva Sans Bold"/>
                <a:sym typeface="Canva Sans Bold"/>
              </a:rPr>
              <a:t>Database :</a:t>
            </a:r>
            <a:r>
              <a:rPr lang="en-US" sz="3399" dirty="0">
                <a:solidFill>
                  <a:srgbClr val="414141"/>
                </a:solidFill>
                <a:latin typeface="Canva Sans"/>
                <a:ea typeface="Canva Sans"/>
                <a:cs typeface="Canva Sans"/>
                <a:sym typeface="Canva Sans"/>
              </a:rPr>
              <a:t> MySQL</a:t>
            </a:r>
          </a:p>
          <a:p>
            <a:pPr algn="just">
              <a:lnSpc>
                <a:spcPts val="8057"/>
              </a:lnSpc>
            </a:pPr>
            <a:r>
              <a:rPr lang="en-US" sz="3399" dirty="0">
                <a:solidFill>
                  <a:srgbClr val="414141"/>
                </a:solidFill>
                <a:latin typeface="Canva Sans"/>
                <a:ea typeface="Canva Sans"/>
                <a:cs typeface="Canva Sans"/>
                <a:sym typeface="Canva Sans"/>
              </a:rPr>
              <a:t>● </a:t>
            </a:r>
            <a:r>
              <a:rPr lang="en-US" sz="3399" b="1" dirty="0">
                <a:solidFill>
                  <a:srgbClr val="414141"/>
                </a:solidFill>
                <a:latin typeface="Canva Sans Bold"/>
                <a:ea typeface="Canva Sans Bold"/>
                <a:cs typeface="Canva Sans Bold"/>
                <a:sym typeface="Canva Sans Bold"/>
              </a:rPr>
              <a:t>Tools :</a:t>
            </a:r>
            <a:r>
              <a:rPr lang="en-US" sz="3399" dirty="0">
                <a:solidFill>
                  <a:srgbClr val="414141"/>
                </a:solidFill>
                <a:latin typeface="Canva Sans"/>
                <a:ea typeface="Canva Sans"/>
                <a:cs typeface="Canva Sans"/>
                <a:sym typeface="Canva Sans"/>
              </a:rPr>
              <a:t> Git, VS Code, </a:t>
            </a:r>
            <a:r>
              <a:rPr lang="en-US" sz="3399" dirty="0" err="1">
                <a:solidFill>
                  <a:srgbClr val="414141"/>
                </a:solidFill>
                <a:latin typeface="Canva Sans"/>
                <a:ea typeface="Canva Sans"/>
                <a:cs typeface="Canva Sans"/>
                <a:sym typeface="Canva Sans"/>
              </a:rPr>
              <a:t>Pycharm</a:t>
            </a:r>
            <a:endParaRPr lang="en-US" sz="3399" dirty="0">
              <a:solidFill>
                <a:srgbClr val="414141"/>
              </a:solidFill>
              <a:latin typeface="Canva Sans"/>
              <a:ea typeface="Canva Sans"/>
              <a:cs typeface="Canva Sans"/>
              <a:sym typeface="Canva Sans"/>
            </a:endParaRPr>
          </a:p>
          <a:p>
            <a:pPr algn="just">
              <a:lnSpc>
                <a:spcPts val="8057"/>
              </a:lnSpc>
            </a:pPr>
            <a:r>
              <a:rPr lang="en-US" sz="3399" dirty="0">
                <a:solidFill>
                  <a:srgbClr val="414141"/>
                </a:solidFill>
                <a:latin typeface="Canva Sans"/>
                <a:ea typeface="Canva Sans"/>
                <a:cs typeface="Canva Sans"/>
                <a:sym typeface="Canva Sans"/>
              </a:rPr>
              <a:t>● </a:t>
            </a:r>
            <a:r>
              <a:rPr lang="en-US" sz="3399" b="1" dirty="0">
                <a:solidFill>
                  <a:srgbClr val="414141"/>
                </a:solidFill>
                <a:latin typeface="Canva Sans Bold"/>
                <a:ea typeface="Canva Sans Bold"/>
                <a:cs typeface="Canva Sans Bold"/>
                <a:sym typeface="Canva Sans Bold"/>
              </a:rPr>
              <a:t>Hosting :</a:t>
            </a:r>
            <a:r>
              <a:rPr lang="en-US" sz="3399" dirty="0">
                <a:solidFill>
                  <a:srgbClr val="414141"/>
                </a:solidFill>
                <a:latin typeface="Canva Sans"/>
                <a:ea typeface="Canva Sans"/>
                <a:cs typeface="Canva Sans"/>
                <a:sym typeface="Canva Sans"/>
              </a:rPr>
              <a:t> Flask Local Server</a:t>
            </a:r>
          </a:p>
          <a:p>
            <a:pPr algn="just">
              <a:lnSpc>
                <a:spcPts val="8057"/>
              </a:lnSpc>
            </a:pPr>
            <a:endParaRPr lang="en-US" sz="3399" dirty="0">
              <a:solidFill>
                <a:srgbClr val="414141"/>
              </a:solidFill>
              <a:latin typeface="Canva Sans"/>
              <a:ea typeface="Canva Sans"/>
              <a:cs typeface="Canva Sans"/>
              <a:sym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66328" y="324726"/>
            <a:ext cx="17755345" cy="9546713"/>
          </a:xfrm>
          <a:custGeom>
            <a:avLst/>
            <a:gdLst/>
            <a:ahLst/>
            <a:cxnLst/>
            <a:rect l="l" t="t" r="r" b="b"/>
            <a:pathLst>
              <a:path w="17755345" h="9546713">
                <a:moveTo>
                  <a:pt x="0" y="0"/>
                </a:moveTo>
                <a:lnTo>
                  <a:pt x="17755344" y="0"/>
                </a:lnTo>
                <a:lnTo>
                  <a:pt x="17755344" y="9546713"/>
                </a:lnTo>
                <a:lnTo>
                  <a:pt x="0" y="9546713"/>
                </a:lnTo>
                <a:lnTo>
                  <a:pt x="0" y="0"/>
                </a:lnTo>
                <a:close/>
              </a:path>
            </a:pathLst>
          </a:custGeom>
          <a:blipFill>
            <a:blip r:embed="rId2">
              <a:alphaModFix amt="5000"/>
            </a:blip>
            <a:stretch>
              <a:fillRect t="-820" b="-1631"/>
            </a:stretch>
          </a:blipFill>
        </p:spPr>
      </p:sp>
      <p:sp>
        <p:nvSpPr>
          <p:cNvPr id="3" name="Freeform 3"/>
          <p:cNvSpPr/>
          <p:nvPr/>
        </p:nvSpPr>
        <p:spPr>
          <a:xfrm rot="5400000">
            <a:off x="8222037" y="3481523"/>
            <a:ext cx="7772400" cy="4245674"/>
          </a:xfrm>
          <a:custGeom>
            <a:avLst/>
            <a:gdLst/>
            <a:ahLst/>
            <a:cxnLst/>
            <a:rect l="l" t="t" r="r" b="b"/>
            <a:pathLst>
              <a:path w="7772400" h="4245674">
                <a:moveTo>
                  <a:pt x="0" y="0"/>
                </a:moveTo>
                <a:lnTo>
                  <a:pt x="7772400" y="0"/>
                </a:lnTo>
                <a:lnTo>
                  <a:pt x="7772400" y="4245674"/>
                </a:lnTo>
                <a:lnTo>
                  <a:pt x="0" y="4245674"/>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4" name="Freeform 4"/>
          <p:cNvSpPr/>
          <p:nvPr/>
        </p:nvSpPr>
        <p:spPr>
          <a:xfrm>
            <a:off x="11047532" y="3291494"/>
            <a:ext cx="2121412" cy="875564"/>
          </a:xfrm>
          <a:custGeom>
            <a:avLst/>
            <a:gdLst/>
            <a:ahLst/>
            <a:cxnLst/>
            <a:rect l="l" t="t" r="r" b="b"/>
            <a:pathLst>
              <a:path w="2121412" h="875564">
                <a:moveTo>
                  <a:pt x="0" y="0"/>
                </a:moveTo>
                <a:lnTo>
                  <a:pt x="2121411" y="0"/>
                </a:lnTo>
                <a:lnTo>
                  <a:pt x="2121411" y="875564"/>
                </a:lnTo>
                <a:lnTo>
                  <a:pt x="0" y="87556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1047532" y="4309933"/>
            <a:ext cx="2121412" cy="875564"/>
          </a:xfrm>
          <a:custGeom>
            <a:avLst/>
            <a:gdLst/>
            <a:ahLst/>
            <a:cxnLst/>
            <a:rect l="l" t="t" r="r" b="b"/>
            <a:pathLst>
              <a:path w="2121412" h="875564">
                <a:moveTo>
                  <a:pt x="0" y="0"/>
                </a:moveTo>
                <a:lnTo>
                  <a:pt x="2121411" y="0"/>
                </a:lnTo>
                <a:lnTo>
                  <a:pt x="2121411" y="875564"/>
                </a:lnTo>
                <a:lnTo>
                  <a:pt x="0" y="87556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11047532" y="5328372"/>
            <a:ext cx="2121412" cy="875564"/>
          </a:xfrm>
          <a:custGeom>
            <a:avLst/>
            <a:gdLst/>
            <a:ahLst/>
            <a:cxnLst/>
            <a:rect l="l" t="t" r="r" b="b"/>
            <a:pathLst>
              <a:path w="2121412" h="875564">
                <a:moveTo>
                  <a:pt x="0" y="0"/>
                </a:moveTo>
                <a:lnTo>
                  <a:pt x="2121411" y="0"/>
                </a:lnTo>
                <a:lnTo>
                  <a:pt x="2121411" y="875565"/>
                </a:lnTo>
                <a:lnTo>
                  <a:pt x="0" y="8755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1047532" y="6346812"/>
            <a:ext cx="2121412" cy="875564"/>
          </a:xfrm>
          <a:custGeom>
            <a:avLst/>
            <a:gdLst/>
            <a:ahLst/>
            <a:cxnLst/>
            <a:rect l="l" t="t" r="r" b="b"/>
            <a:pathLst>
              <a:path w="2121412" h="875564">
                <a:moveTo>
                  <a:pt x="0" y="0"/>
                </a:moveTo>
                <a:lnTo>
                  <a:pt x="2121411" y="0"/>
                </a:lnTo>
                <a:lnTo>
                  <a:pt x="2121411" y="875564"/>
                </a:lnTo>
                <a:lnTo>
                  <a:pt x="0" y="87556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11047532" y="7365251"/>
            <a:ext cx="2121412" cy="875564"/>
          </a:xfrm>
          <a:custGeom>
            <a:avLst/>
            <a:gdLst/>
            <a:ahLst/>
            <a:cxnLst/>
            <a:rect l="l" t="t" r="r" b="b"/>
            <a:pathLst>
              <a:path w="2121412" h="875564">
                <a:moveTo>
                  <a:pt x="0" y="0"/>
                </a:moveTo>
                <a:lnTo>
                  <a:pt x="2121411" y="0"/>
                </a:lnTo>
                <a:lnTo>
                  <a:pt x="2121411" y="875564"/>
                </a:lnTo>
                <a:lnTo>
                  <a:pt x="0" y="87556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a:off x="11047532" y="8382736"/>
            <a:ext cx="2121412" cy="875564"/>
          </a:xfrm>
          <a:custGeom>
            <a:avLst/>
            <a:gdLst/>
            <a:ahLst/>
            <a:cxnLst/>
            <a:rect l="l" t="t" r="r" b="b"/>
            <a:pathLst>
              <a:path w="2121412" h="875564">
                <a:moveTo>
                  <a:pt x="0" y="0"/>
                </a:moveTo>
                <a:lnTo>
                  <a:pt x="2121411" y="0"/>
                </a:lnTo>
                <a:lnTo>
                  <a:pt x="2121411" y="875564"/>
                </a:lnTo>
                <a:lnTo>
                  <a:pt x="0" y="87556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Freeform 10"/>
          <p:cNvSpPr/>
          <p:nvPr/>
        </p:nvSpPr>
        <p:spPr>
          <a:xfrm>
            <a:off x="11047532" y="2273054"/>
            <a:ext cx="2121412" cy="875564"/>
          </a:xfrm>
          <a:custGeom>
            <a:avLst/>
            <a:gdLst/>
            <a:ahLst/>
            <a:cxnLst/>
            <a:rect l="l" t="t" r="r" b="b"/>
            <a:pathLst>
              <a:path w="2121412" h="875564">
                <a:moveTo>
                  <a:pt x="0" y="0"/>
                </a:moveTo>
                <a:lnTo>
                  <a:pt x="2121411" y="0"/>
                </a:lnTo>
                <a:lnTo>
                  <a:pt x="2121411" y="875565"/>
                </a:lnTo>
                <a:lnTo>
                  <a:pt x="0" y="8755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Freeform 11"/>
          <p:cNvSpPr/>
          <p:nvPr/>
        </p:nvSpPr>
        <p:spPr>
          <a:xfrm>
            <a:off x="7307932" y="4309933"/>
            <a:ext cx="1096318" cy="2192636"/>
          </a:xfrm>
          <a:custGeom>
            <a:avLst/>
            <a:gdLst/>
            <a:ahLst/>
            <a:cxnLst/>
            <a:rect l="l" t="t" r="r" b="b"/>
            <a:pathLst>
              <a:path w="1096318" h="2192636">
                <a:moveTo>
                  <a:pt x="0" y="0"/>
                </a:moveTo>
                <a:lnTo>
                  <a:pt x="1096319" y="0"/>
                </a:lnTo>
                <a:lnTo>
                  <a:pt x="1096319" y="2192636"/>
                </a:lnTo>
                <a:lnTo>
                  <a:pt x="0" y="219263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2" name="TextBox 12"/>
          <p:cNvSpPr txBox="1"/>
          <p:nvPr/>
        </p:nvSpPr>
        <p:spPr>
          <a:xfrm>
            <a:off x="11047532" y="4597484"/>
            <a:ext cx="2121412" cy="297179"/>
          </a:xfrm>
          <a:prstGeom prst="rect">
            <a:avLst/>
          </a:prstGeom>
        </p:spPr>
        <p:txBody>
          <a:bodyPr lIns="0" tIns="0" rIns="0" bIns="0" rtlCol="0" anchor="t">
            <a:spAutoFit/>
          </a:bodyPr>
          <a:lstStyle/>
          <a:p>
            <a:pPr algn="ctr">
              <a:lnSpc>
                <a:spcPts val="2520"/>
              </a:lnSpc>
            </a:pPr>
            <a:r>
              <a:rPr lang="en-US" sz="1800">
                <a:solidFill>
                  <a:srgbClr val="000000"/>
                </a:solidFill>
                <a:latin typeface="Canva Sans"/>
                <a:ea typeface="Canva Sans"/>
                <a:cs typeface="Canva Sans"/>
                <a:sym typeface="Canva Sans"/>
              </a:rPr>
              <a:t>Add event </a:t>
            </a:r>
          </a:p>
        </p:txBody>
      </p:sp>
      <p:sp>
        <p:nvSpPr>
          <p:cNvPr id="13" name="TextBox 13"/>
          <p:cNvSpPr txBox="1"/>
          <p:nvPr/>
        </p:nvSpPr>
        <p:spPr>
          <a:xfrm>
            <a:off x="11047532" y="6632562"/>
            <a:ext cx="2121412" cy="297179"/>
          </a:xfrm>
          <a:prstGeom prst="rect">
            <a:avLst/>
          </a:prstGeom>
        </p:spPr>
        <p:txBody>
          <a:bodyPr lIns="0" tIns="0" rIns="0" bIns="0" rtlCol="0" anchor="t">
            <a:spAutoFit/>
          </a:bodyPr>
          <a:lstStyle/>
          <a:p>
            <a:pPr algn="ctr">
              <a:lnSpc>
                <a:spcPts val="2520"/>
              </a:lnSpc>
            </a:pPr>
            <a:r>
              <a:rPr lang="en-US" sz="1800">
                <a:solidFill>
                  <a:srgbClr val="000000"/>
                </a:solidFill>
                <a:latin typeface="Canva Sans"/>
                <a:ea typeface="Canva Sans"/>
                <a:cs typeface="Canva Sans"/>
                <a:sym typeface="Canva Sans"/>
              </a:rPr>
              <a:t>Book Tickets</a:t>
            </a:r>
          </a:p>
        </p:txBody>
      </p:sp>
      <p:sp>
        <p:nvSpPr>
          <p:cNvPr id="14" name="TextBox 14"/>
          <p:cNvSpPr txBox="1"/>
          <p:nvPr/>
        </p:nvSpPr>
        <p:spPr>
          <a:xfrm>
            <a:off x="11047532" y="7612901"/>
            <a:ext cx="2121412" cy="662558"/>
          </a:xfrm>
          <a:prstGeom prst="rect">
            <a:avLst/>
          </a:prstGeom>
        </p:spPr>
        <p:txBody>
          <a:bodyPr lIns="0" tIns="0" rIns="0" bIns="0" rtlCol="0" anchor="t">
            <a:spAutoFit/>
          </a:bodyPr>
          <a:lstStyle/>
          <a:p>
            <a:pPr algn="ctr">
              <a:lnSpc>
                <a:spcPts val="2718"/>
              </a:lnSpc>
            </a:pPr>
            <a:r>
              <a:rPr lang="en-US" sz="1800">
                <a:solidFill>
                  <a:srgbClr val="000000"/>
                </a:solidFill>
                <a:latin typeface="Canva Sans"/>
                <a:ea typeface="Canva Sans"/>
                <a:cs typeface="Canva Sans"/>
                <a:sym typeface="Canva Sans"/>
              </a:rPr>
              <a:t>Secure Payment</a:t>
            </a:r>
          </a:p>
          <a:p>
            <a:pPr algn="ctr">
              <a:lnSpc>
                <a:spcPts val="2718"/>
              </a:lnSpc>
            </a:pPr>
            <a:endParaRPr lang="en-US" sz="1800">
              <a:solidFill>
                <a:srgbClr val="000000"/>
              </a:solidFill>
              <a:latin typeface="Canva Sans"/>
              <a:ea typeface="Canva Sans"/>
              <a:cs typeface="Canva Sans"/>
              <a:sym typeface="Canva Sans"/>
            </a:endParaRPr>
          </a:p>
        </p:txBody>
      </p:sp>
      <p:sp>
        <p:nvSpPr>
          <p:cNvPr id="15" name="TextBox 15"/>
          <p:cNvSpPr txBox="1"/>
          <p:nvPr/>
        </p:nvSpPr>
        <p:spPr>
          <a:xfrm>
            <a:off x="11047532" y="8504059"/>
            <a:ext cx="2121412" cy="925829"/>
          </a:xfrm>
          <a:prstGeom prst="rect">
            <a:avLst/>
          </a:prstGeom>
        </p:spPr>
        <p:txBody>
          <a:bodyPr lIns="0" tIns="0" rIns="0" bIns="0" rtlCol="0" anchor="t">
            <a:spAutoFit/>
          </a:bodyPr>
          <a:lstStyle/>
          <a:p>
            <a:pPr algn="ctr">
              <a:lnSpc>
                <a:spcPts val="2520"/>
              </a:lnSpc>
            </a:pPr>
            <a:r>
              <a:rPr lang="en-US" sz="1800">
                <a:solidFill>
                  <a:srgbClr val="000000"/>
                </a:solidFill>
                <a:latin typeface="Canva Sans"/>
                <a:ea typeface="Canva Sans"/>
                <a:cs typeface="Canva Sans"/>
                <a:sym typeface="Canva Sans"/>
              </a:rPr>
              <a:t>Receive Notification</a:t>
            </a:r>
          </a:p>
          <a:p>
            <a:pPr algn="ctr">
              <a:lnSpc>
                <a:spcPts val="2520"/>
              </a:lnSpc>
            </a:pPr>
            <a:endParaRPr lang="en-US" sz="1800">
              <a:solidFill>
                <a:srgbClr val="000000"/>
              </a:solidFill>
              <a:latin typeface="Canva Sans"/>
              <a:ea typeface="Canva Sans"/>
              <a:cs typeface="Canva Sans"/>
              <a:sym typeface="Canva Sans"/>
            </a:endParaRPr>
          </a:p>
        </p:txBody>
      </p:sp>
      <p:sp>
        <p:nvSpPr>
          <p:cNvPr id="16" name="Freeform 16"/>
          <p:cNvSpPr/>
          <p:nvPr/>
        </p:nvSpPr>
        <p:spPr>
          <a:xfrm>
            <a:off x="15812224" y="4468501"/>
            <a:ext cx="1096318" cy="2192636"/>
          </a:xfrm>
          <a:custGeom>
            <a:avLst/>
            <a:gdLst/>
            <a:ahLst/>
            <a:cxnLst/>
            <a:rect l="l" t="t" r="r" b="b"/>
            <a:pathLst>
              <a:path w="1096318" h="2192636">
                <a:moveTo>
                  <a:pt x="0" y="0"/>
                </a:moveTo>
                <a:lnTo>
                  <a:pt x="1096318" y="0"/>
                </a:lnTo>
                <a:lnTo>
                  <a:pt x="1096318" y="2192636"/>
                </a:lnTo>
                <a:lnTo>
                  <a:pt x="0" y="219263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7" name="AutoShape 17"/>
          <p:cNvSpPr/>
          <p:nvPr/>
        </p:nvSpPr>
        <p:spPr>
          <a:xfrm flipV="1">
            <a:off x="9144000" y="3767375"/>
            <a:ext cx="0" cy="2014781"/>
          </a:xfrm>
          <a:prstGeom prst="line">
            <a:avLst/>
          </a:prstGeom>
          <a:ln w="38100" cap="flat">
            <a:solidFill>
              <a:srgbClr val="000000"/>
            </a:solidFill>
            <a:prstDash val="solid"/>
            <a:headEnd type="none" w="sm" len="sm"/>
            <a:tailEnd type="none" w="sm" len="sm"/>
          </a:ln>
        </p:spPr>
      </p:sp>
      <p:sp>
        <p:nvSpPr>
          <p:cNvPr id="18" name="AutoShape 18"/>
          <p:cNvSpPr/>
          <p:nvPr/>
        </p:nvSpPr>
        <p:spPr>
          <a:xfrm>
            <a:off x="7636749" y="4487551"/>
            <a:ext cx="1535003" cy="0"/>
          </a:xfrm>
          <a:prstGeom prst="line">
            <a:avLst/>
          </a:prstGeom>
          <a:ln w="38100" cap="flat">
            <a:solidFill>
              <a:srgbClr val="000000"/>
            </a:solidFill>
            <a:prstDash val="solid"/>
            <a:headEnd type="none" w="sm" len="sm"/>
            <a:tailEnd type="none" w="sm" len="sm"/>
          </a:ln>
        </p:spPr>
      </p:sp>
      <p:sp>
        <p:nvSpPr>
          <p:cNvPr id="19" name="AutoShape 19"/>
          <p:cNvSpPr/>
          <p:nvPr/>
        </p:nvSpPr>
        <p:spPr>
          <a:xfrm flipV="1">
            <a:off x="9172122" y="4766764"/>
            <a:ext cx="1875603" cy="19049"/>
          </a:xfrm>
          <a:prstGeom prst="line">
            <a:avLst/>
          </a:prstGeom>
          <a:ln w="38100" cap="flat">
            <a:solidFill>
              <a:srgbClr val="000000"/>
            </a:solidFill>
            <a:prstDash val="solid"/>
            <a:headEnd type="none" w="sm" len="sm"/>
            <a:tailEnd type="triangle" w="lg" len="med"/>
          </a:ln>
        </p:spPr>
      </p:sp>
      <p:sp>
        <p:nvSpPr>
          <p:cNvPr id="20" name="AutoShape 20"/>
          <p:cNvSpPr/>
          <p:nvPr/>
        </p:nvSpPr>
        <p:spPr>
          <a:xfrm flipV="1">
            <a:off x="9144193" y="5756630"/>
            <a:ext cx="1875603" cy="19049"/>
          </a:xfrm>
          <a:prstGeom prst="line">
            <a:avLst/>
          </a:prstGeom>
          <a:ln w="38100" cap="flat">
            <a:solidFill>
              <a:srgbClr val="000000"/>
            </a:solidFill>
            <a:prstDash val="solid"/>
            <a:headEnd type="none" w="sm" len="sm"/>
            <a:tailEnd type="triangle" w="lg" len="med"/>
          </a:ln>
        </p:spPr>
      </p:sp>
      <p:sp>
        <p:nvSpPr>
          <p:cNvPr id="21" name="AutoShape 21"/>
          <p:cNvSpPr/>
          <p:nvPr/>
        </p:nvSpPr>
        <p:spPr>
          <a:xfrm flipV="1">
            <a:off x="15272658" y="2691786"/>
            <a:ext cx="0" cy="6128731"/>
          </a:xfrm>
          <a:prstGeom prst="line">
            <a:avLst/>
          </a:prstGeom>
          <a:ln w="38100" cap="flat">
            <a:solidFill>
              <a:srgbClr val="000000"/>
            </a:solidFill>
            <a:prstDash val="solid"/>
            <a:headEnd type="none" w="sm" len="sm"/>
            <a:tailEnd type="none" w="sm" len="sm"/>
          </a:ln>
        </p:spPr>
      </p:sp>
      <p:sp>
        <p:nvSpPr>
          <p:cNvPr id="22" name="AutoShape 22"/>
          <p:cNvSpPr/>
          <p:nvPr/>
        </p:nvSpPr>
        <p:spPr>
          <a:xfrm flipV="1">
            <a:off x="15272658" y="4710038"/>
            <a:ext cx="1197410" cy="37256"/>
          </a:xfrm>
          <a:prstGeom prst="line">
            <a:avLst/>
          </a:prstGeom>
          <a:ln w="38100" cap="flat">
            <a:solidFill>
              <a:srgbClr val="000000"/>
            </a:solidFill>
            <a:prstDash val="solid"/>
            <a:headEnd type="none" w="sm" len="sm"/>
            <a:tailEnd type="none" w="sm" len="sm"/>
          </a:ln>
        </p:spPr>
      </p:sp>
      <p:sp>
        <p:nvSpPr>
          <p:cNvPr id="23" name="AutoShape 23"/>
          <p:cNvSpPr/>
          <p:nvPr/>
        </p:nvSpPr>
        <p:spPr>
          <a:xfrm flipH="1" flipV="1">
            <a:off x="13168943" y="2691786"/>
            <a:ext cx="2103715" cy="19050"/>
          </a:xfrm>
          <a:prstGeom prst="line">
            <a:avLst/>
          </a:prstGeom>
          <a:ln w="38100" cap="flat">
            <a:solidFill>
              <a:srgbClr val="000000"/>
            </a:solidFill>
            <a:prstDash val="solid"/>
            <a:headEnd type="none" w="sm" len="sm"/>
            <a:tailEnd type="triangle" w="lg" len="med"/>
          </a:ln>
        </p:spPr>
      </p:sp>
      <p:sp>
        <p:nvSpPr>
          <p:cNvPr id="24" name="AutoShape 24"/>
          <p:cNvSpPr/>
          <p:nvPr/>
        </p:nvSpPr>
        <p:spPr>
          <a:xfrm flipH="1" flipV="1">
            <a:off x="13179217" y="3748325"/>
            <a:ext cx="2103715" cy="19050"/>
          </a:xfrm>
          <a:prstGeom prst="line">
            <a:avLst/>
          </a:prstGeom>
          <a:ln w="38100" cap="flat">
            <a:solidFill>
              <a:srgbClr val="000000"/>
            </a:solidFill>
            <a:prstDash val="solid"/>
            <a:headEnd type="none" w="sm" len="sm"/>
            <a:tailEnd type="triangle" w="lg" len="med"/>
          </a:ln>
        </p:spPr>
      </p:sp>
      <p:sp>
        <p:nvSpPr>
          <p:cNvPr id="25" name="TextBox 25"/>
          <p:cNvSpPr txBox="1"/>
          <p:nvPr/>
        </p:nvSpPr>
        <p:spPr>
          <a:xfrm>
            <a:off x="11019796" y="3604498"/>
            <a:ext cx="2121412" cy="297179"/>
          </a:xfrm>
          <a:prstGeom prst="rect">
            <a:avLst/>
          </a:prstGeom>
        </p:spPr>
        <p:txBody>
          <a:bodyPr lIns="0" tIns="0" rIns="0" bIns="0" rtlCol="0" anchor="t">
            <a:spAutoFit/>
          </a:bodyPr>
          <a:lstStyle/>
          <a:p>
            <a:pPr algn="ctr">
              <a:lnSpc>
                <a:spcPts val="2520"/>
              </a:lnSpc>
            </a:pPr>
            <a:r>
              <a:rPr lang="en-US" sz="1800">
                <a:solidFill>
                  <a:srgbClr val="000000"/>
                </a:solidFill>
                <a:latin typeface="Canva Sans"/>
                <a:ea typeface="Canva Sans"/>
                <a:cs typeface="Canva Sans"/>
                <a:sym typeface="Canva Sans"/>
              </a:rPr>
              <a:t>Login</a:t>
            </a:r>
          </a:p>
        </p:txBody>
      </p:sp>
      <p:sp>
        <p:nvSpPr>
          <p:cNvPr id="26" name="AutoShape 26"/>
          <p:cNvSpPr/>
          <p:nvPr/>
        </p:nvSpPr>
        <p:spPr>
          <a:xfrm flipV="1">
            <a:off x="9144000" y="3748325"/>
            <a:ext cx="1893813" cy="19050"/>
          </a:xfrm>
          <a:prstGeom prst="line">
            <a:avLst/>
          </a:prstGeom>
          <a:ln w="38100" cap="flat">
            <a:solidFill>
              <a:srgbClr val="000000"/>
            </a:solidFill>
            <a:prstDash val="solid"/>
            <a:headEnd type="none" w="sm" len="sm"/>
            <a:tailEnd type="triangle" w="lg" len="med"/>
          </a:ln>
        </p:spPr>
      </p:sp>
      <p:sp>
        <p:nvSpPr>
          <p:cNvPr id="27" name="AutoShape 27"/>
          <p:cNvSpPr/>
          <p:nvPr/>
        </p:nvSpPr>
        <p:spPr>
          <a:xfrm flipH="1" flipV="1">
            <a:off x="13141380" y="6746495"/>
            <a:ext cx="2103715" cy="19050"/>
          </a:xfrm>
          <a:prstGeom prst="line">
            <a:avLst/>
          </a:prstGeom>
          <a:ln w="38100" cap="flat">
            <a:solidFill>
              <a:srgbClr val="000000"/>
            </a:solidFill>
            <a:prstDash val="solid"/>
            <a:headEnd type="none" w="sm" len="sm"/>
            <a:tailEnd type="triangle" w="lg" len="med"/>
          </a:ln>
        </p:spPr>
      </p:sp>
      <p:sp>
        <p:nvSpPr>
          <p:cNvPr id="28" name="AutoShape 28"/>
          <p:cNvSpPr/>
          <p:nvPr/>
        </p:nvSpPr>
        <p:spPr>
          <a:xfrm flipH="1" flipV="1">
            <a:off x="13141208" y="7793031"/>
            <a:ext cx="2103715" cy="19050"/>
          </a:xfrm>
          <a:prstGeom prst="line">
            <a:avLst/>
          </a:prstGeom>
          <a:ln w="38100" cap="flat">
            <a:solidFill>
              <a:srgbClr val="000000"/>
            </a:solidFill>
            <a:prstDash val="solid"/>
            <a:headEnd type="none" w="sm" len="sm"/>
            <a:tailEnd type="triangle" w="lg" len="med"/>
          </a:ln>
        </p:spPr>
      </p:sp>
      <p:sp>
        <p:nvSpPr>
          <p:cNvPr id="29" name="AutoShape 29"/>
          <p:cNvSpPr/>
          <p:nvPr/>
        </p:nvSpPr>
        <p:spPr>
          <a:xfrm flipH="1" flipV="1">
            <a:off x="13141035" y="8780283"/>
            <a:ext cx="2103715" cy="19050"/>
          </a:xfrm>
          <a:prstGeom prst="line">
            <a:avLst/>
          </a:prstGeom>
          <a:ln w="38100" cap="flat">
            <a:solidFill>
              <a:srgbClr val="000000"/>
            </a:solidFill>
            <a:prstDash val="solid"/>
            <a:headEnd type="none" w="sm" len="sm"/>
            <a:tailEnd type="triangle" w="lg" len="med"/>
          </a:ln>
        </p:spPr>
      </p:sp>
      <p:sp>
        <p:nvSpPr>
          <p:cNvPr id="30" name="Freeform 30"/>
          <p:cNvSpPr/>
          <p:nvPr/>
        </p:nvSpPr>
        <p:spPr>
          <a:xfrm rot="5400000" flipH="1">
            <a:off x="-2087570" y="2789602"/>
            <a:ext cx="9415590" cy="4707795"/>
          </a:xfrm>
          <a:custGeom>
            <a:avLst/>
            <a:gdLst/>
            <a:ahLst/>
            <a:cxnLst/>
            <a:rect l="l" t="t" r="r" b="b"/>
            <a:pathLst>
              <a:path w="9415590" h="4707795">
                <a:moveTo>
                  <a:pt x="9415590" y="0"/>
                </a:moveTo>
                <a:lnTo>
                  <a:pt x="0" y="0"/>
                </a:lnTo>
                <a:lnTo>
                  <a:pt x="0" y="4707796"/>
                </a:lnTo>
                <a:lnTo>
                  <a:pt x="9415590" y="4707796"/>
                </a:lnTo>
                <a:lnTo>
                  <a:pt x="941559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31" name="Freeform 31"/>
          <p:cNvSpPr/>
          <p:nvPr/>
        </p:nvSpPr>
        <p:spPr>
          <a:xfrm rot="5400000">
            <a:off x="-2032081" y="2809746"/>
            <a:ext cx="9415590" cy="4707795"/>
          </a:xfrm>
          <a:custGeom>
            <a:avLst/>
            <a:gdLst/>
            <a:ahLst/>
            <a:cxnLst/>
            <a:rect l="l" t="t" r="r" b="b"/>
            <a:pathLst>
              <a:path w="9415590" h="4707795">
                <a:moveTo>
                  <a:pt x="0" y="0"/>
                </a:moveTo>
                <a:lnTo>
                  <a:pt x="9415591" y="0"/>
                </a:lnTo>
                <a:lnTo>
                  <a:pt x="9415591" y="4707795"/>
                </a:lnTo>
                <a:lnTo>
                  <a:pt x="0" y="470779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32" name="TextBox 32"/>
          <p:cNvSpPr txBox="1"/>
          <p:nvPr/>
        </p:nvSpPr>
        <p:spPr>
          <a:xfrm>
            <a:off x="11019796" y="2547959"/>
            <a:ext cx="2121412" cy="297179"/>
          </a:xfrm>
          <a:prstGeom prst="rect">
            <a:avLst/>
          </a:prstGeom>
        </p:spPr>
        <p:txBody>
          <a:bodyPr lIns="0" tIns="0" rIns="0" bIns="0" rtlCol="0" anchor="t">
            <a:spAutoFit/>
          </a:bodyPr>
          <a:lstStyle/>
          <a:p>
            <a:pPr algn="ctr">
              <a:lnSpc>
                <a:spcPts val="2520"/>
              </a:lnSpc>
            </a:pPr>
            <a:r>
              <a:rPr lang="en-US" sz="1800">
                <a:solidFill>
                  <a:srgbClr val="000000"/>
                </a:solidFill>
                <a:latin typeface="Canva Sans"/>
                <a:ea typeface="Canva Sans"/>
                <a:cs typeface="Canva Sans"/>
                <a:sym typeface="Canva Sans"/>
              </a:rPr>
              <a:t>Register</a:t>
            </a:r>
          </a:p>
        </p:txBody>
      </p:sp>
      <p:sp>
        <p:nvSpPr>
          <p:cNvPr id="33" name="TextBox 33"/>
          <p:cNvSpPr txBox="1"/>
          <p:nvPr/>
        </p:nvSpPr>
        <p:spPr>
          <a:xfrm>
            <a:off x="11047532" y="5427065"/>
            <a:ext cx="2121412" cy="662558"/>
          </a:xfrm>
          <a:prstGeom prst="rect">
            <a:avLst/>
          </a:prstGeom>
        </p:spPr>
        <p:txBody>
          <a:bodyPr lIns="0" tIns="0" rIns="0" bIns="0" rtlCol="0" anchor="t">
            <a:spAutoFit/>
          </a:bodyPr>
          <a:lstStyle/>
          <a:p>
            <a:pPr algn="ctr">
              <a:lnSpc>
                <a:spcPts val="2718"/>
              </a:lnSpc>
            </a:pPr>
            <a:r>
              <a:rPr lang="en-US" sz="1800">
                <a:solidFill>
                  <a:srgbClr val="000000"/>
                </a:solidFill>
                <a:latin typeface="Canva Sans"/>
                <a:ea typeface="Canva Sans"/>
                <a:cs typeface="Canva Sans"/>
                <a:sym typeface="Canva Sans"/>
              </a:rPr>
              <a:t>Managing</a:t>
            </a:r>
          </a:p>
          <a:p>
            <a:pPr algn="ctr">
              <a:lnSpc>
                <a:spcPts val="2718"/>
              </a:lnSpc>
            </a:pPr>
            <a:r>
              <a:rPr lang="en-US" sz="1800">
                <a:solidFill>
                  <a:srgbClr val="000000"/>
                </a:solidFill>
                <a:latin typeface="Canva Sans"/>
                <a:ea typeface="Canva Sans"/>
                <a:cs typeface="Canva Sans"/>
                <a:sym typeface="Canva Sans"/>
              </a:rPr>
              <a:t>functions</a:t>
            </a:r>
          </a:p>
        </p:txBody>
      </p:sp>
      <p:sp>
        <p:nvSpPr>
          <p:cNvPr id="34" name="TextBox 34"/>
          <p:cNvSpPr txBox="1"/>
          <p:nvPr/>
        </p:nvSpPr>
        <p:spPr>
          <a:xfrm>
            <a:off x="9139238" y="4652327"/>
            <a:ext cx="9525" cy="887095"/>
          </a:xfrm>
          <a:prstGeom prst="rect">
            <a:avLst/>
          </a:prstGeom>
        </p:spPr>
        <p:txBody>
          <a:bodyPr lIns="0" tIns="0" rIns="0" bIns="0" rtlCol="0" anchor="t">
            <a:spAutoFit/>
          </a:bodyPr>
          <a:lstStyle/>
          <a:p>
            <a:pPr algn="ctr">
              <a:lnSpc>
                <a:spcPts val="7279"/>
              </a:lnSpc>
            </a:pPr>
            <a:endParaRPr/>
          </a:p>
        </p:txBody>
      </p:sp>
      <p:sp>
        <p:nvSpPr>
          <p:cNvPr id="35" name="TextBox 35"/>
          <p:cNvSpPr txBox="1"/>
          <p:nvPr/>
        </p:nvSpPr>
        <p:spPr>
          <a:xfrm>
            <a:off x="7236386" y="7112520"/>
            <a:ext cx="1223952" cy="432298"/>
          </a:xfrm>
          <a:prstGeom prst="rect">
            <a:avLst/>
          </a:prstGeom>
        </p:spPr>
        <p:txBody>
          <a:bodyPr wrap="square" lIns="0" tIns="0" rIns="0" bIns="0" rtlCol="0" anchor="t">
            <a:spAutoFit/>
          </a:bodyPr>
          <a:lstStyle/>
          <a:p>
            <a:pPr algn="ctr">
              <a:lnSpc>
                <a:spcPts val="3640"/>
              </a:lnSpc>
            </a:pPr>
            <a:r>
              <a:rPr lang="en-US" sz="2600" b="1" dirty="0">
                <a:solidFill>
                  <a:srgbClr val="000000"/>
                </a:solidFill>
                <a:latin typeface="Canva Sans Bold"/>
                <a:ea typeface="Canva Sans Bold"/>
                <a:cs typeface="Canva Sans Bold"/>
                <a:sym typeface="Canva Sans Bold"/>
              </a:rPr>
              <a:t>ADMIN</a:t>
            </a:r>
          </a:p>
        </p:txBody>
      </p:sp>
      <p:sp>
        <p:nvSpPr>
          <p:cNvPr id="36" name="TextBox 36"/>
          <p:cNvSpPr txBox="1"/>
          <p:nvPr/>
        </p:nvSpPr>
        <p:spPr>
          <a:xfrm>
            <a:off x="15812224" y="7165226"/>
            <a:ext cx="985893" cy="447675"/>
          </a:xfrm>
          <a:prstGeom prst="rect">
            <a:avLst/>
          </a:prstGeom>
        </p:spPr>
        <p:txBody>
          <a:bodyPr wrap="square" lIns="0" tIns="0" rIns="0" bIns="0" rtlCol="0" anchor="t">
            <a:spAutoFit/>
          </a:bodyPr>
          <a:lstStyle/>
          <a:p>
            <a:pPr algn="ctr">
              <a:lnSpc>
                <a:spcPts val="3640"/>
              </a:lnSpc>
            </a:pPr>
            <a:r>
              <a:rPr lang="en-US" sz="2600" b="1" dirty="0">
                <a:solidFill>
                  <a:srgbClr val="000000"/>
                </a:solidFill>
                <a:latin typeface="Canva Sans Bold"/>
                <a:ea typeface="Canva Sans Bold"/>
                <a:cs typeface="Canva Sans Bold"/>
                <a:sym typeface="Canva Sans Bold"/>
              </a:rPr>
              <a:t>USER</a:t>
            </a:r>
          </a:p>
        </p:txBody>
      </p:sp>
      <p:sp>
        <p:nvSpPr>
          <p:cNvPr id="37" name="TextBox 37"/>
          <p:cNvSpPr txBox="1"/>
          <p:nvPr/>
        </p:nvSpPr>
        <p:spPr>
          <a:xfrm>
            <a:off x="-429701" y="2130179"/>
            <a:ext cx="5459313" cy="4954906"/>
          </a:xfrm>
          <a:prstGeom prst="rect">
            <a:avLst/>
          </a:prstGeom>
        </p:spPr>
        <p:txBody>
          <a:bodyPr lIns="0" tIns="0" rIns="0" bIns="0" rtlCol="0" anchor="t">
            <a:spAutoFit/>
          </a:bodyPr>
          <a:lstStyle/>
          <a:p>
            <a:pPr algn="ctr">
              <a:lnSpc>
                <a:spcPts val="9939"/>
              </a:lnSpc>
            </a:pPr>
            <a:r>
              <a:rPr lang="en-US" sz="7099" b="1">
                <a:solidFill>
                  <a:srgbClr val="0E78C4"/>
                </a:solidFill>
                <a:latin typeface="Canva Sans Bold"/>
                <a:ea typeface="Canva Sans Bold"/>
                <a:cs typeface="Canva Sans Bold"/>
                <a:sym typeface="Canva Sans Bold"/>
              </a:rPr>
              <a:t>USE </a:t>
            </a:r>
          </a:p>
          <a:p>
            <a:pPr algn="ctr">
              <a:lnSpc>
                <a:spcPts val="9939"/>
              </a:lnSpc>
            </a:pPr>
            <a:r>
              <a:rPr lang="en-US" sz="7099" b="1">
                <a:solidFill>
                  <a:srgbClr val="0E78C4"/>
                </a:solidFill>
                <a:latin typeface="Canva Sans Bold"/>
                <a:ea typeface="Canva Sans Bold"/>
                <a:cs typeface="Canva Sans Bold"/>
                <a:sym typeface="Canva Sans Bold"/>
              </a:rPr>
              <a:t>CASE </a:t>
            </a:r>
          </a:p>
          <a:p>
            <a:pPr algn="ctr">
              <a:lnSpc>
                <a:spcPts val="9799"/>
              </a:lnSpc>
            </a:pPr>
            <a:r>
              <a:rPr lang="en-US" sz="6999" b="1">
                <a:solidFill>
                  <a:srgbClr val="0E78C4"/>
                </a:solidFill>
                <a:latin typeface="Canva Sans Bold"/>
                <a:ea typeface="Canva Sans Bold"/>
                <a:cs typeface="Canva Sans Bold"/>
                <a:sym typeface="Canva Sans Bold"/>
              </a:rPr>
              <a:t>DIAGRAM</a:t>
            </a:r>
          </a:p>
          <a:p>
            <a:pPr algn="ctr">
              <a:lnSpc>
                <a:spcPts val="9799"/>
              </a:lnSpc>
            </a:pPr>
            <a:endParaRPr lang="en-US" sz="6999" b="1">
              <a:solidFill>
                <a:srgbClr val="0E78C4"/>
              </a:solidFill>
              <a:latin typeface="Canva Sans Bold"/>
              <a:ea typeface="Canva Sans Bold"/>
              <a:cs typeface="Canva Sans Bold"/>
              <a:sym typeface="Canva Sans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266328" y="324726"/>
            <a:ext cx="17755345" cy="9546713"/>
          </a:xfrm>
          <a:custGeom>
            <a:avLst/>
            <a:gdLst/>
            <a:ahLst/>
            <a:cxnLst/>
            <a:rect l="l" t="t" r="r" b="b"/>
            <a:pathLst>
              <a:path w="17755345" h="9546713">
                <a:moveTo>
                  <a:pt x="17755344" y="0"/>
                </a:moveTo>
                <a:lnTo>
                  <a:pt x="0" y="0"/>
                </a:lnTo>
                <a:lnTo>
                  <a:pt x="0" y="9546713"/>
                </a:lnTo>
                <a:lnTo>
                  <a:pt x="17755344" y="9546713"/>
                </a:lnTo>
                <a:lnTo>
                  <a:pt x="17755344" y="0"/>
                </a:lnTo>
                <a:close/>
              </a:path>
            </a:pathLst>
          </a:custGeom>
          <a:blipFill>
            <a:blip r:embed="rId2">
              <a:alphaModFix amt="5000"/>
            </a:blip>
            <a:stretch>
              <a:fillRect t="-820" b="-1631"/>
            </a:stretch>
          </a:blipFill>
        </p:spPr>
      </p:sp>
      <p:sp>
        <p:nvSpPr>
          <p:cNvPr id="3" name="TextBox 3"/>
          <p:cNvSpPr txBox="1"/>
          <p:nvPr/>
        </p:nvSpPr>
        <p:spPr>
          <a:xfrm>
            <a:off x="1505720" y="360684"/>
            <a:ext cx="15276561" cy="2477136"/>
          </a:xfrm>
          <a:prstGeom prst="rect">
            <a:avLst/>
          </a:prstGeom>
        </p:spPr>
        <p:txBody>
          <a:bodyPr lIns="0" tIns="0" rIns="0" bIns="0" rtlCol="0" anchor="t">
            <a:spAutoFit/>
          </a:bodyPr>
          <a:lstStyle/>
          <a:p>
            <a:pPr algn="ctr">
              <a:lnSpc>
                <a:spcPts val="9939"/>
              </a:lnSpc>
            </a:pPr>
            <a:r>
              <a:rPr lang="en-US" sz="7099" b="1">
                <a:solidFill>
                  <a:srgbClr val="0E78C4"/>
                </a:solidFill>
                <a:latin typeface="Canva Sans Bold"/>
                <a:ea typeface="Canva Sans Bold"/>
                <a:cs typeface="Canva Sans Bold"/>
                <a:sym typeface="Canva Sans Bold"/>
              </a:rPr>
              <a:t>CHALLENGES AND SOLUTIONS</a:t>
            </a:r>
          </a:p>
          <a:p>
            <a:pPr algn="ctr">
              <a:lnSpc>
                <a:spcPts val="9939"/>
              </a:lnSpc>
            </a:pPr>
            <a:endParaRPr lang="en-US" sz="7099" b="1">
              <a:solidFill>
                <a:srgbClr val="0E78C4"/>
              </a:solidFill>
              <a:latin typeface="Canva Sans Bold"/>
              <a:ea typeface="Canva Sans Bold"/>
              <a:cs typeface="Canva Sans Bold"/>
              <a:sym typeface="Canva Sans Bold"/>
            </a:endParaRPr>
          </a:p>
        </p:txBody>
      </p:sp>
      <p:sp>
        <p:nvSpPr>
          <p:cNvPr id="4" name="AutoShape 4"/>
          <p:cNvSpPr/>
          <p:nvPr/>
        </p:nvSpPr>
        <p:spPr>
          <a:xfrm>
            <a:off x="1222833" y="1670690"/>
            <a:ext cx="15766676" cy="0"/>
          </a:xfrm>
          <a:prstGeom prst="line">
            <a:avLst/>
          </a:prstGeom>
          <a:ln w="47625" cap="flat">
            <a:solidFill>
              <a:srgbClr val="004AAD"/>
            </a:solidFill>
            <a:prstDash val="solid"/>
            <a:headEnd type="none" w="sm" len="sm"/>
            <a:tailEnd type="none" w="sm" len="sm"/>
          </a:ln>
        </p:spPr>
      </p:sp>
      <p:sp>
        <p:nvSpPr>
          <p:cNvPr id="5" name="AutoShape 5"/>
          <p:cNvSpPr/>
          <p:nvPr/>
        </p:nvSpPr>
        <p:spPr>
          <a:xfrm flipH="1" flipV="1">
            <a:off x="9144000" y="2837821"/>
            <a:ext cx="19050" cy="6420479"/>
          </a:xfrm>
          <a:prstGeom prst="line">
            <a:avLst/>
          </a:prstGeom>
          <a:ln w="38100" cap="flat">
            <a:solidFill>
              <a:srgbClr val="3589A1"/>
            </a:solidFill>
            <a:prstDash val="solid"/>
            <a:headEnd type="none" w="sm" len="sm"/>
            <a:tailEnd type="none" w="sm" len="sm"/>
          </a:ln>
        </p:spPr>
      </p:sp>
      <p:sp>
        <p:nvSpPr>
          <p:cNvPr id="6" name="AutoShape 6"/>
          <p:cNvSpPr/>
          <p:nvPr/>
        </p:nvSpPr>
        <p:spPr>
          <a:xfrm flipH="1" flipV="1">
            <a:off x="8098703" y="3805021"/>
            <a:ext cx="1064347" cy="0"/>
          </a:xfrm>
          <a:prstGeom prst="line">
            <a:avLst/>
          </a:prstGeom>
          <a:ln w="38100" cap="flat">
            <a:solidFill>
              <a:srgbClr val="3589A1"/>
            </a:solidFill>
            <a:prstDash val="solid"/>
            <a:headEnd type="none" w="sm" len="sm"/>
            <a:tailEnd type="none" w="sm" len="sm"/>
          </a:ln>
        </p:spPr>
      </p:sp>
      <p:sp>
        <p:nvSpPr>
          <p:cNvPr id="7" name="AutoShape 7"/>
          <p:cNvSpPr/>
          <p:nvPr/>
        </p:nvSpPr>
        <p:spPr>
          <a:xfrm flipH="1" flipV="1">
            <a:off x="9144000" y="2856871"/>
            <a:ext cx="1045280" cy="0"/>
          </a:xfrm>
          <a:prstGeom prst="line">
            <a:avLst/>
          </a:prstGeom>
          <a:ln w="38100" cap="flat">
            <a:solidFill>
              <a:srgbClr val="3589A1"/>
            </a:solidFill>
            <a:prstDash val="solid"/>
            <a:headEnd type="none" w="sm" len="sm"/>
            <a:tailEnd type="none" w="sm" len="sm"/>
          </a:ln>
        </p:spPr>
      </p:sp>
      <p:sp>
        <p:nvSpPr>
          <p:cNvPr id="8" name="AutoShape 8"/>
          <p:cNvSpPr/>
          <p:nvPr/>
        </p:nvSpPr>
        <p:spPr>
          <a:xfrm flipH="1">
            <a:off x="8098596" y="7450122"/>
            <a:ext cx="1045297" cy="5883"/>
          </a:xfrm>
          <a:prstGeom prst="line">
            <a:avLst/>
          </a:prstGeom>
          <a:ln w="38100" cap="flat">
            <a:solidFill>
              <a:srgbClr val="3589A1"/>
            </a:solidFill>
            <a:prstDash val="solid"/>
            <a:headEnd type="none" w="sm" len="sm"/>
            <a:tailEnd type="none" w="sm" len="sm"/>
          </a:ln>
        </p:spPr>
      </p:sp>
      <p:sp>
        <p:nvSpPr>
          <p:cNvPr id="9" name="AutoShape 9"/>
          <p:cNvSpPr/>
          <p:nvPr/>
        </p:nvSpPr>
        <p:spPr>
          <a:xfrm flipH="1">
            <a:off x="9144291" y="8329763"/>
            <a:ext cx="1026230" cy="21456"/>
          </a:xfrm>
          <a:prstGeom prst="line">
            <a:avLst/>
          </a:prstGeom>
          <a:ln w="38100" cap="flat">
            <a:solidFill>
              <a:srgbClr val="3589A1"/>
            </a:solidFill>
            <a:prstDash val="solid"/>
            <a:headEnd type="none" w="sm" len="sm"/>
            <a:tailEnd type="none" w="sm" len="sm"/>
          </a:ln>
        </p:spPr>
      </p:sp>
      <p:grpSp>
        <p:nvGrpSpPr>
          <p:cNvPr id="10" name="Group 10"/>
          <p:cNvGrpSpPr/>
          <p:nvPr/>
        </p:nvGrpSpPr>
        <p:grpSpPr>
          <a:xfrm>
            <a:off x="8838582" y="2551453"/>
            <a:ext cx="610836" cy="61083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AAC2"/>
            </a:solidFill>
          </p:spPr>
        </p:sp>
        <p:sp>
          <p:nvSpPr>
            <p:cNvPr id="12" name="TextBox 12"/>
            <p:cNvSpPr txBox="1"/>
            <p:nvPr/>
          </p:nvSpPr>
          <p:spPr>
            <a:xfrm>
              <a:off x="76200" y="47625"/>
              <a:ext cx="660400" cy="688975"/>
            </a:xfrm>
            <a:prstGeom prst="rect">
              <a:avLst/>
            </a:prstGeom>
          </p:spPr>
          <p:txBody>
            <a:bodyPr lIns="50800" tIns="50800" rIns="50800" bIns="50800" rtlCol="0" anchor="ctr"/>
            <a:lstStyle/>
            <a:p>
              <a:pPr algn="ctr">
                <a:lnSpc>
                  <a:spcPts val="2520"/>
                </a:lnSpc>
              </a:pPr>
              <a:r>
                <a:rPr lang="en-US" sz="1800" b="1">
                  <a:solidFill>
                    <a:srgbClr val="FFFFFF"/>
                  </a:solidFill>
                  <a:latin typeface="Canva Sans Bold"/>
                  <a:ea typeface="Canva Sans Bold"/>
                  <a:cs typeface="Canva Sans Bold"/>
                  <a:sym typeface="Canva Sans Bold"/>
                </a:rPr>
                <a:t>1.</a:t>
              </a:r>
            </a:p>
          </p:txBody>
        </p:sp>
      </p:grpSp>
      <p:grpSp>
        <p:nvGrpSpPr>
          <p:cNvPr id="13" name="Group 13"/>
          <p:cNvGrpSpPr/>
          <p:nvPr/>
        </p:nvGrpSpPr>
        <p:grpSpPr>
          <a:xfrm>
            <a:off x="8873020" y="5164478"/>
            <a:ext cx="610836" cy="610836"/>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AAC2"/>
            </a:solidFill>
          </p:spPr>
        </p:sp>
        <p:sp>
          <p:nvSpPr>
            <p:cNvPr id="15" name="TextBox 15"/>
            <p:cNvSpPr txBox="1"/>
            <p:nvPr/>
          </p:nvSpPr>
          <p:spPr>
            <a:xfrm>
              <a:off x="76200" y="47625"/>
              <a:ext cx="660400" cy="688975"/>
            </a:xfrm>
            <a:prstGeom prst="rect">
              <a:avLst/>
            </a:prstGeom>
          </p:spPr>
          <p:txBody>
            <a:bodyPr lIns="50800" tIns="50800" rIns="50800" bIns="50800" rtlCol="0" anchor="ctr"/>
            <a:lstStyle/>
            <a:p>
              <a:pPr algn="ctr">
                <a:lnSpc>
                  <a:spcPts val="2520"/>
                </a:lnSpc>
              </a:pPr>
              <a:r>
                <a:rPr lang="en-US" sz="1800" b="1">
                  <a:solidFill>
                    <a:srgbClr val="FFFFFF"/>
                  </a:solidFill>
                  <a:latin typeface="Canva Sans Bold"/>
                  <a:ea typeface="Canva Sans Bold"/>
                  <a:cs typeface="Canva Sans Bold"/>
                  <a:sym typeface="Canva Sans Bold"/>
                </a:rPr>
                <a:t>3.</a:t>
              </a:r>
            </a:p>
          </p:txBody>
        </p:sp>
      </p:grpSp>
      <p:grpSp>
        <p:nvGrpSpPr>
          <p:cNvPr id="16" name="Group 16"/>
          <p:cNvGrpSpPr/>
          <p:nvPr/>
        </p:nvGrpSpPr>
        <p:grpSpPr>
          <a:xfrm>
            <a:off x="8838582" y="3499603"/>
            <a:ext cx="610836" cy="610836"/>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AAC2"/>
            </a:solidFill>
          </p:spPr>
        </p:sp>
        <p:sp>
          <p:nvSpPr>
            <p:cNvPr id="18" name="TextBox 18"/>
            <p:cNvSpPr txBox="1"/>
            <p:nvPr/>
          </p:nvSpPr>
          <p:spPr>
            <a:xfrm>
              <a:off x="76200" y="47625"/>
              <a:ext cx="660400" cy="688975"/>
            </a:xfrm>
            <a:prstGeom prst="rect">
              <a:avLst/>
            </a:prstGeom>
          </p:spPr>
          <p:txBody>
            <a:bodyPr lIns="50800" tIns="50800" rIns="50800" bIns="50800" rtlCol="0" anchor="ctr"/>
            <a:lstStyle/>
            <a:p>
              <a:pPr algn="ctr">
                <a:lnSpc>
                  <a:spcPts val="2520"/>
                </a:lnSpc>
              </a:pPr>
              <a:r>
                <a:rPr lang="en-US" sz="1800" b="1">
                  <a:solidFill>
                    <a:srgbClr val="FFFFFF"/>
                  </a:solidFill>
                  <a:latin typeface="Canva Sans Bold"/>
                  <a:ea typeface="Canva Sans Bold"/>
                  <a:cs typeface="Canva Sans Bold"/>
                  <a:sym typeface="Canva Sans Bold"/>
                </a:rPr>
                <a:t>2.</a:t>
              </a:r>
            </a:p>
          </p:txBody>
        </p:sp>
      </p:grpSp>
      <p:grpSp>
        <p:nvGrpSpPr>
          <p:cNvPr id="19" name="Group 19"/>
          <p:cNvGrpSpPr/>
          <p:nvPr/>
        </p:nvGrpSpPr>
        <p:grpSpPr>
          <a:xfrm>
            <a:off x="8914782" y="7140159"/>
            <a:ext cx="610836" cy="610836"/>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AAC2"/>
            </a:solidFill>
          </p:spPr>
        </p:sp>
        <p:sp>
          <p:nvSpPr>
            <p:cNvPr id="21" name="TextBox 21"/>
            <p:cNvSpPr txBox="1"/>
            <p:nvPr/>
          </p:nvSpPr>
          <p:spPr>
            <a:xfrm>
              <a:off x="76200" y="47625"/>
              <a:ext cx="660400" cy="688975"/>
            </a:xfrm>
            <a:prstGeom prst="rect">
              <a:avLst/>
            </a:prstGeom>
          </p:spPr>
          <p:txBody>
            <a:bodyPr lIns="50800" tIns="50800" rIns="50800" bIns="50800" rtlCol="0" anchor="ctr"/>
            <a:lstStyle/>
            <a:p>
              <a:pPr algn="ctr">
                <a:lnSpc>
                  <a:spcPts val="2520"/>
                </a:lnSpc>
              </a:pPr>
              <a:r>
                <a:rPr lang="en-US" sz="1800" b="1">
                  <a:solidFill>
                    <a:srgbClr val="FFFFFF"/>
                  </a:solidFill>
                  <a:latin typeface="Canva Sans Bold"/>
                  <a:ea typeface="Canva Sans Bold"/>
                  <a:cs typeface="Canva Sans Bold"/>
                  <a:sym typeface="Canva Sans Bold"/>
                </a:rPr>
                <a:t>4.</a:t>
              </a:r>
            </a:p>
          </p:txBody>
        </p:sp>
      </p:grpSp>
      <p:grpSp>
        <p:nvGrpSpPr>
          <p:cNvPr id="22" name="Group 22"/>
          <p:cNvGrpSpPr/>
          <p:nvPr/>
        </p:nvGrpSpPr>
        <p:grpSpPr>
          <a:xfrm>
            <a:off x="8914782" y="8064847"/>
            <a:ext cx="610836" cy="610836"/>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AAC2"/>
            </a:solidFill>
          </p:spPr>
        </p:sp>
        <p:sp>
          <p:nvSpPr>
            <p:cNvPr id="24" name="TextBox 24"/>
            <p:cNvSpPr txBox="1"/>
            <p:nvPr/>
          </p:nvSpPr>
          <p:spPr>
            <a:xfrm>
              <a:off x="76200" y="47625"/>
              <a:ext cx="660400" cy="688975"/>
            </a:xfrm>
            <a:prstGeom prst="rect">
              <a:avLst/>
            </a:prstGeom>
          </p:spPr>
          <p:txBody>
            <a:bodyPr lIns="50800" tIns="50800" rIns="50800" bIns="50800" rtlCol="0" anchor="ctr"/>
            <a:lstStyle/>
            <a:p>
              <a:pPr algn="ctr">
                <a:lnSpc>
                  <a:spcPts val="2520"/>
                </a:lnSpc>
              </a:pPr>
              <a:r>
                <a:rPr lang="en-US" sz="1800" b="1">
                  <a:solidFill>
                    <a:srgbClr val="FFFFFF"/>
                  </a:solidFill>
                  <a:latin typeface="Canva Sans Bold"/>
                  <a:ea typeface="Canva Sans Bold"/>
                  <a:cs typeface="Canva Sans Bold"/>
                  <a:sym typeface="Canva Sans Bold"/>
                </a:rPr>
                <a:t>5.</a:t>
              </a:r>
            </a:p>
          </p:txBody>
        </p:sp>
      </p:grpSp>
      <p:sp>
        <p:nvSpPr>
          <p:cNvPr id="25" name="TextBox 25"/>
          <p:cNvSpPr txBox="1"/>
          <p:nvPr/>
        </p:nvSpPr>
        <p:spPr>
          <a:xfrm>
            <a:off x="10189280" y="2419356"/>
            <a:ext cx="6088723" cy="789304"/>
          </a:xfrm>
          <a:prstGeom prst="rect">
            <a:avLst/>
          </a:prstGeom>
        </p:spPr>
        <p:txBody>
          <a:bodyPr lIns="0" tIns="0" rIns="0" bIns="0" rtlCol="0" anchor="t">
            <a:spAutoFit/>
          </a:bodyPr>
          <a:lstStyle/>
          <a:p>
            <a:pPr algn="ctr">
              <a:lnSpc>
                <a:spcPts val="3220"/>
              </a:lnSpc>
            </a:pPr>
            <a:r>
              <a:rPr lang="en-US" sz="2300" b="1">
                <a:solidFill>
                  <a:srgbClr val="231F20"/>
                </a:solidFill>
                <a:latin typeface="Canva Sans Bold"/>
                <a:ea typeface="Canva Sans Bold"/>
                <a:cs typeface="Canva Sans Bold"/>
                <a:sym typeface="Canva Sans Bold"/>
              </a:rPr>
              <a:t>Challenge: </a:t>
            </a:r>
            <a:r>
              <a:rPr lang="en-US" sz="2300">
                <a:solidFill>
                  <a:srgbClr val="231F20"/>
                </a:solidFill>
                <a:latin typeface="Canva Sans"/>
                <a:ea typeface="Canva Sans"/>
                <a:cs typeface="Canva Sans"/>
                <a:sym typeface="Canva Sans"/>
              </a:rPr>
              <a:t>Handling overlapping event  </a:t>
            </a:r>
          </a:p>
          <a:p>
            <a:pPr algn="ctr">
              <a:lnSpc>
                <a:spcPts val="3220"/>
              </a:lnSpc>
            </a:pPr>
            <a:r>
              <a:rPr lang="en-US" sz="2300">
                <a:solidFill>
                  <a:srgbClr val="231F20"/>
                </a:solidFill>
                <a:latin typeface="Canva Sans"/>
                <a:ea typeface="Canva Sans"/>
                <a:cs typeface="Canva Sans"/>
                <a:sym typeface="Canva Sans"/>
              </a:rPr>
              <a:t>         schedules effectively.</a:t>
            </a:r>
          </a:p>
        </p:txBody>
      </p:sp>
      <p:sp>
        <p:nvSpPr>
          <p:cNvPr id="26" name="TextBox 26"/>
          <p:cNvSpPr txBox="1"/>
          <p:nvPr/>
        </p:nvSpPr>
        <p:spPr>
          <a:xfrm>
            <a:off x="11746488" y="5950805"/>
            <a:ext cx="4773217" cy="789304"/>
          </a:xfrm>
          <a:prstGeom prst="rect">
            <a:avLst/>
          </a:prstGeom>
        </p:spPr>
        <p:txBody>
          <a:bodyPr lIns="0" tIns="0" rIns="0" bIns="0" rtlCol="0" anchor="t">
            <a:spAutoFit/>
          </a:bodyPr>
          <a:lstStyle/>
          <a:p>
            <a:pPr algn="l">
              <a:lnSpc>
                <a:spcPts val="3220"/>
              </a:lnSpc>
            </a:pPr>
            <a:r>
              <a:rPr lang="en-US" sz="2300">
                <a:solidFill>
                  <a:srgbClr val="231F20"/>
                </a:solidFill>
                <a:latin typeface="Canva Sans"/>
                <a:ea typeface="Canva Sans"/>
                <a:cs typeface="Canva Sans"/>
                <a:sym typeface="Canva Sans"/>
              </a:rPr>
              <a:t>Secure username login for venue booking.</a:t>
            </a:r>
          </a:p>
        </p:txBody>
      </p:sp>
      <p:sp>
        <p:nvSpPr>
          <p:cNvPr id="27" name="TextBox 27"/>
          <p:cNvSpPr txBox="1"/>
          <p:nvPr/>
        </p:nvSpPr>
        <p:spPr>
          <a:xfrm>
            <a:off x="9934837" y="3321973"/>
            <a:ext cx="2361456" cy="389254"/>
          </a:xfrm>
          <a:prstGeom prst="rect">
            <a:avLst/>
          </a:prstGeom>
        </p:spPr>
        <p:txBody>
          <a:bodyPr lIns="0" tIns="0" rIns="0" bIns="0" rtlCol="0" anchor="t">
            <a:spAutoFit/>
          </a:bodyPr>
          <a:lstStyle/>
          <a:p>
            <a:pPr algn="ctr">
              <a:lnSpc>
                <a:spcPts val="3220"/>
              </a:lnSpc>
            </a:pPr>
            <a:r>
              <a:rPr lang="en-US" sz="2300" b="1">
                <a:solidFill>
                  <a:srgbClr val="000000"/>
                </a:solidFill>
                <a:latin typeface="Canva Sans Bold"/>
                <a:ea typeface="Canva Sans Bold"/>
                <a:cs typeface="Canva Sans Bold"/>
                <a:sym typeface="Canva Sans Bold"/>
              </a:rPr>
              <a:t>Solution:</a:t>
            </a:r>
          </a:p>
        </p:txBody>
      </p:sp>
      <p:sp>
        <p:nvSpPr>
          <p:cNvPr id="28" name="TextBox 28"/>
          <p:cNvSpPr txBox="1"/>
          <p:nvPr/>
        </p:nvSpPr>
        <p:spPr>
          <a:xfrm>
            <a:off x="9718583" y="5942276"/>
            <a:ext cx="2361456" cy="389254"/>
          </a:xfrm>
          <a:prstGeom prst="rect">
            <a:avLst/>
          </a:prstGeom>
        </p:spPr>
        <p:txBody>
          <a:bodyPr lIns="0" tIns="0" rIns="0" bIns="0" rtlCol="0" anchor="t">
            <a:spAutoFit/>
          </a:bodyPr>
          <a:lstStyle/>
          <a:p>
            <a:pPr algn="ctr">
              <a:lnSpc>
                <a:spcPts val="3220"/>
              </a:lnSpc>
            </a:pPr>
            <a:r>
              <a:rPr lang="en-US" sz="2300" b="1">
                <a:solidFill>
                  <a:srgbClr val="000000"/>
                </a:solidFill>
                <a:latin typeface="Canva Sans Bold"/>
                <a:ea typeface="Canva Sans Bold"/>
                <a:cs typeface="Canva Sans Bold"/>
                <a:sym typeface="Canva Sans Bold"/>
              </a:rPr>
              <a:t>Solution:</a:t>
            </a:r>
          </a:p>
        </p:txBody>
      </p:sp>
      <p:sp>
        <p:nvSpPr>
          <p:cNvPr id="29" name="TextBox 29"/>
          <p:cNvSpPr txBox="1"/>
          <p:nvPr/>
        </p:nvSpPr>
        <p:spPr>
          <a:xfrm>
            <a:off x="10189280" y="5038672"/>
            <a:ext cx="6088723" cy="789304"/>
          </a:xfrm>
          <a:prstGeom prst="rect">
            <a:avLst/>
          </a:prstGeom>
        </p:spPr>
        <p:txBody>
          <a:bodyPr lIns="0" tIns="0" rIns="0" bIns="0" rtlCol="0" anchor="t">
            <a:spAutoFit/>
          </a:bodyPr>
          <a:lstStyle/>
          <a:p>
            <a:pPr algn="ctr">
              <a:lnSpc>
                <a:spcPts val="3220"/>
              </a:lnSpc>
            </a:pPr>
            <a:r>
              <a:rPr lang="en-US" sz="2300" b="1">
                <a:solidFill>
                  <a:srgbClr val="231F20"/>
                </a:solidFill>
                <a:latin typeface="Canva Sans Bold"/>
                <a:ea typeface="Canva Sans Bold"/>
                <a:cs typeface="Canva Sans Bold"/>
                <a:sym typeface="Canva Sans Bold"/>
              </a:rPr>
              <a:t>Challenge:  </a:t>
            </a:r>
            <a:r>
              <a:rPr lang="en-US" sz="2300">
                <a:solidFill>
                  <a:srgbClr val="231F20"/>
                </a:solidFill>
                <a:latin typeface="Canva Sans"/>
                <a:ea typeface="Canva Sans"/>
                <a:cs typeface="Canva Sans"/>
                <a:sym typeface="Canva Sans"/>
              </a:rPr>
              <a:t>Ensuring secure authentication </a:t>
            </a:r>
          </a:p>
          <a:p>
            <a:pPr algn="ctr">
              <a:lnSpc>
                <a:spcPts val="3220"/>
              </a:lnSpc>
            </a:pPr>
            <a:r>
              <a:rPr lang="en-US" sz="2300">
                <a:solidFill>
                  <a:srgbClr val="231F20"/>
                </a:solidFill>
                <a:latin typeface="Canva Sans"/>
                <a:ea typeface="Canva Sans"/>
                <a:cs typeface="Canva Sans"/>
                <a:sym typeface="Canva Sans"/>
              </a:rPr>
              <a:t>          and payment processing.</a:t>
            </a:r>
          </a:p>
        </p:txBody>
      </p:sp>
      <p:sp>
        <p:nvSpPr>
          <p:cNvPr id="30" name="TextBox 30"/>
          <p:cNvSpPr txBox="1"/>
          <p:nvPr/>
        </p:nvSpPr>
        <p:spPr>
          <a:xfrm>
            <a:off x="11905450" y="3363543"/>
            <a:ext cx="4980445" cy="789304"/>
          </a:xfrm>
          <a:prstGeom prst="rect">
            <a:avLst/>
          </a:prstGeom>
        </p:spPr>
        <p:txBody>
          <a:bodyPr lIns="0" tIns="0" rIns="0" bIns="0" rtlCol="0" anchor="t">
            <a:spAutoFit/>
          </a:bodyPr>
          <a:lstStyle/>
          <a:p>
            <a:pPr algn="l">
              <a:lnSpc>
                <a:spcPts val="3220"/>
              </a:lnSpc>
            </a:pPr>
            <a:r>
              <a:rPr lang="en-US" sz="2300">
                <a:solidFill>
                  <a:srgbClr val="231F20"/>
                </a:solidFill>
                <a:latin typeface="Canva Sans"/>
                <a:ea typeface="Canva Sans"/>
                <a:cs typeface="Canva Sans"/>
                <a:sym typeface="Canva Sans"/>
              </a:rPr>
              <a:t>Simple algorithm to prevent event overlap.</a:t>
            </a:r>
          </a:p>
        </p:txBody>
      </p:sp>
      <p:sp>
        <p:nvSpPr>
          <p:cNvPr id="31" name="TextBox 31"/>
          <p:cNvSpPr txBox="1"/>
          <p:nvPr/>
        </p:nvSpPr>
        <p:spPr>
          <a:xfrm>
            <a:off x="1505720" y="3491949"/>
            <a:ext cx="6434306" cy="789304"/>
          </a:xfrm>
          <a:prstGeom prst="rect">
            <a:avLst/>
          </a:prstGeom>
        </p:spPr>
        <p:txBody>
          <a:bodyPr lIns="0" tIns="0" rIns="0" bIns="0" rtlCol="0" anchor="t">
            <a:spAutoFit/>
          </a:bodyPr>
          <a:lstStyle/>
          <a:p>
            <a:pPr algn="ctr">
              <a:lnSpc>
                <a:spcPts val="3220"/>
              </a:lnSpc>
            </a:pPr>
            <a:r>
              <a:rPr lang="en-US" sz="2300" b="1">
                <a:solidFill>
                  <a:srgbClr val="231F20"/>
                </a:solidFill>
                <a:latin typeface="Canva Sans Bold"/>
                <a:ea typeface="Canva Sans Bold"/>
                <a:cs typeface="Canva Sans Bold"/>
                <a:sym typeface="Canva Sans Bold"/>
              </a:rPr>
              <a:t>Challenge:  </a:t>
            </a:r>
            <a:r>
              <a:rPr lang="en-US" sz="2300">
                <a:solidFill>
                  <a:srgbClr val="231F20"/>
                </a:solidFill>
                <a:latin typeface="Canva Sans"/>
                <a:ea typeface="Canva Sans"/>
                <a:cs typeface="Canva Sans"/>
                <a:sym typeface="Canva Sans"/>
              </a:rPr>
              <a:t>Integrating real-time notifications</a:t>
            </a:r>
          </a:p>
          <a:p>
            <a:pPr algn="ctr">
              <a:lnSpc>
                <a:spcPts val="3220"/>
              </a:lnSpc>
            </a:pPr>
            <a:r>
              <a:rPr lang="en-US" sz="2300">
                <a:solidFill>
                  <a:srgbClr val="231F20"/>
                </a:solidFill>
                <a:latin typeface="Canva Sans"/>
                <a:ea typeface="Canva Sans"/>
                <a:cs typeface="Canva Sans"/>
                <a:sym typeface="Canva Sans"/>
              </a:rPr>
              <a:t>for users.</a:t>
            </a:r>
          </a:p>
        </p:txBody>
      </p:sp>
      <p:sp>
        <p:nvSpPr>
          <p:cNvPr id="32" name="TextBox 32"/>
          <p:cNvSpPr txBox="1"/>
          <p:nvPr/>
        </p:nvSpPr>
        <p:spPr>
          <a:xfrm>
            <a:off x="1028700" y="4462864"/>
            <a:ext cx="2361456" cy="389254"/>
          </a:xfrm>
          <a:prstGeom prst="rect">
            <a:avLst/>
          </a:prstGeom>
        </p:spPr>
        <p:txBody>
          <a:bodyPr lIns="0" tIns="0" rIns="0" bIns="0" rtlCol="0" anchor="t">
            <a:spAutoFit/>
          </a:bodyPr>
          <a:lstStyle/>
          <a:p>
            <a:pPr algn="ctr">
              <a:lnSpc>
                <a:spcPts val="3220"/>
              </a:lnSpc>
            </a:pPr>
            <a:r>
              <a:rPr lang="en-US" sz="2300" b="1">
                <a:solidFill>
                  <a:srgbClr val="000000"/>
                </a:solidFill>
                <a:latin typeface="Canva Sans Bold"/>
                <a:ea typeface="Canva Sans Bold"/>
                <a:cs typeface="Canva Sans Bold"/>
                <a:sym typeface="Canva Sans Bold"/>
              </a:rPr>
              <a:t>Solution:</a:t>
            </a:r>
          </a:p>
        </p:txBody>
      </p:sp>
      <p:sp>
        <p:nvSpPr>
          <p:cNvPr id="33" name="TextBox 33"/>
          <p:cNvSpPr txBox="1"/>
          <p:nvPr/>
        </p:nvSpPr>
        <p:spPr>
          <a:xfrm>
            <a:off x="3028940" y="4479593"/>
            <a:ext cx="5809642" cy="789304"/>
          </a:xfrm>
          <a:prstGeom prst="rect">
            <a:avLst/>
          </a:prstGeom>
        </p:spPr>
        <p:txBody>
          <a:bodyPr lIns="0" tIns="0" rIns="0" bIns="0" rtlCol="0" anchor="t">
            <a:spAutoFit/>
          </a:bodyPr>
          <a:lstStyle/>
          <a:p>
            <a:pPr algn="l">
              <a:lnSpc>
                <a:spcPts val="3220"/>
              </a:lnSpc>
            </a:pPr>
            <a:r>
              <a:rPr lang="en-US" sz="2300">
                <a:solidFill>
                  <a:srgbClr val="231F20"/>
                </a:solidFill>
                <a:latin typeface="Canva Sans"/>
                <a:ea typeface="Canva Sans"/>
                <a:cs typeface="Canva Sans"/>
                <a:sym typeface="Canva Sans"/>
              </a:rPr>
              <a:t>Simulate alerts or messages within website.</a:t>
            </a:r>
          </a:p>
        </p:txBody>
      </p:sp>
      <p:sp>
        <p:nvSpPr>
          <p:cNvPr id="34" name="TextBox 34"/>
          <p:cNvSpPr txBox="1"/>
          <p:nvPr/>
        </p:nvSpPr>
        <p:spPr>
          <a:xfrm>
            <a:off x="10170521" y="7864059"/>
            <a:ext cx="6088723" cy="389254"/>
          </a:xfrm>
          <a:prstGeom prst="rect">
            <a:avLst/>
          </a:prstGeom>
        </p:spPr>
        <p:txBody>
          <a:bodyPr lIns="0" tIns="0" rIns="0" bIns="0" rtlCol="0" anchor="t">
            <a:spAutoFit/>
          </a:bodyPr>
          <a:lstStyle/>
          <a:p>
            <a:pPr algn="ctr">
              <a:lnSpc>
                <a:spcPts val="3220"/>
              </a:lnSpc>
            </a:pPr>
            <a:r>
              <a:rPr lang="en-US" sz="2300" b="1">
                <a:solidFill>
                  <a:srgbClr val="231F20"/>
                </a:solidFill>
                <a:latin typeface="Canva Sans Bold"/>
                <a:ea typeface="Canva Sans Bold"/>
                <a:cs typeface="Canva Sans Bold"/>
                <a:sym typeface="Canva Sans Bold"/>
              </a:rPr>
              <a:t>Challenge: </a:t>
            </a:r>
            <a:r>
              <a:rPr lang="en-US" sz="2300">
                <a:solidFill>
                  <a:srgbClr val="231F20"/>
                </a:solidFill>
                <a:latin typeface="Canva Sans"/>
                <a:ea typeface="Canva Sans"/>
                <a:cs typeface="Canva Sans"/>
                <a:sym typeface="Canva Sans"/>
              </a:rPr>
              <a:t>Ability to set appointment</a:t>
            </a:r>
          </a:p>
        </p:txBody>
      </p:sp>
      <p:sp>
        <p:nvSpPr>
          <p:cNvPr id="35" name="TextBox 35"/>
          <p:cNvSpPr txBox="1"/>
          <p:nvPr/>
        </p:nvSpPr>
        <p:spPr>
          <a:xfrm>
            <a:off x="12112678" y="8468996"/>
            <a:ext cx="4773217" cy="789304"/>
          </a:xfrm>
          <a:prstGeom prst="rect">
            <a:avLst/>
          </a:prstGeom>
        </p:spPr>
        <p:txBody>
          <a:bodyPr lIns="0" tIns="0" rIns="0" bIns="0" rtlCol="0" anchor="t">
            <a:spAutoFit/>
          </a:bodyPr>
          <a:lstStyle/>
          <a:p>
            <a:pPr algn="l">
              <a:lnSpc>
                <a:spcPts val="3220"/>
              </a:lnSpc>
            </a:pPr>
            <a:r>
              <a:rPr lang="en-US" sz="2300">
                <a:solidFill>
                  <a:srgbClr val="231F20"/>
                </a:solidFill>
                <a:latin typeface="Canva Sans"/>
                <a:ea typeface="Canva Sans"/>
                <a:cs typeface="Canva Sans"/>
                <a:sym typeface="Canva Sans"/>
              </a:rPr>
              <a:t>Static appointment scheduling with form inputs.</a:t>
            </a:r>
          </a:p>
        </p:txBody>
      </p:sp>
      <p:sp>
        <p:nvSpPr>
          <p:cNvPr id="36" name="AutoShape 36"/>
          <p:cNvSpPr/>
          <p:nvPr/>
        </p:nvSpPr>
        <p:spPr>
          <a:xfrm flipH="1">
            <a:off x="9483832" y="5457137"/>
            <a:ext cx="705449" cy="8904"/>
          </a:xfrm>
          <a:prstGeom prst="line">
            <a:avLst/>
          </a:prstGeom>
          <a:ln w="38100" cap="flat">
            <a:solidFill>
              <a:srgbClr val="3589A1"/>
            </a:solidFill>
            <a:prstDash val="solid"/>
            <a:headEnd type="none" w="sm" len="sm"/>
            <a:tailEnd type="none" w="sm" len="sm"/>
          </a:ln>
        </p:spPr>
      </p:sp>
      <p:sp>
        <p:nvSpPr>
          <p:cNvPr id="37" name="TextBox 37"/>
          <p:cNvSpPr txBox="1"/>
          <p:nvPr/>
        </p:nvSpPr>
        <p:spPr>
          <a:xfrm>
            <a:off x="10170521" y="8468996"/>
            <a:ext cx="2361456" cy="389254"/>
          </a:xfrm>
          <a:prstGeom prst="rect">
            <a:avLst/>
          </a:prstGeom>
        </p:spPr>
        <p:txBody>
          <a:bodyPr lIns="0" tIns="0" rIns="0" bIns="0" rtlCol="0" anchor="t">
            <a:spAutoFit/>
          </a:bodyPr>
          <a:lstStyle/>
          <a:p>
            <a:pPr algn="ctr">
              <a:lnSpc>
                <a:spcPts val="3220"/>
              </a:lnSpc>
            </a:pPr>
            <a:r>
              <a:rPr lang="en-US" sz="2300" b="1">
                <a:solidFill>
                  <a:srgbClr val="000000"/>
                </a:solidFill>
                <a:latin typeface="Canva Sans Bold"/>
                <a:ea typeface="Canva Sans Bold"/>
                <a:cs typeface="Canva Sans Bold"/>
                <a:sym typeface="Canva Sans Bold"/>
              </a:rPr>
              <a:t>Solution:</a:t>
            </a:r>
          </a:p>
        </p:txBody>
      </p:sp>
      <p:sp>
        <p:nvSpPr>
          <p:cNvPr id="38" name="TextBox 38"/>
          <p:cNvSpPr txBox="1"/>
          <p:nvPr/>
        </p:nvSpPr>
        <p:spPr>
          <a:xfrm>
            <a:off x="1505720" y="6961691"/>
            <a:ext cx="6434306" cy="789304"/>
          </a:xfrm>
          <a:prstGeom prst="rect">
            <a:avLst/>
          </a:prstGeom>
        </p:spPr>
        <p:txBody>
          <a:bodyPr lIns="0" tIns="0" rIns="0" bIns="0" rtlCol="0" anchor="t">
            <a:spAutoFit/>
          </a:bodyPr>
          <a:lstStyle/>
          <a:p>
            <a:pPr algn="ctr">
              <a:lnSpc>
                <a:spcPts val="3220"/>
              </a:lnSpc>
            </a:pPr>
            <a:r>
              <a:rPr lang="en-US" sz="2300" b="1">
                <a:solidFill>
                  <a:srgbClr val="231F20"/>
                </a:solidFill>
                <a:latin typeface="Canva Sans Bold"/>
                <a:ea typeface="Canva Sans Bold"/>
                <a:cs typeface="Canva Sans Bold"/>
                <a:sym typeface="Canva Sans Bold"/>
              </a:rPr>
              <a:t>Challenge:  </a:t>
            </a:r>
            <a:r>
              <a:rPr lang="en-US" sz="2300">
                <a:solidFill>
                  <a:srgbClr val="231F20"/>
                </a:solidFill>
                <a:latin typeface="Canva Sans"/>
                <a:ea typeface="Canva Sans"/>
                <a:cs typeface="Canva Sans"/>
                <a:sym typeface="Canva Sans"/>
              </a:rPr>
              <a:t>Send customizable notifications to particular user.</a:t>
            </a:r>
          </a:p>
        </p:txBody>
      </p:sp>
      <p:sp>
        <p:nvSpPr>
          <p:cNvPr id="39" name="TextBox 39"/>
          <p:cNvSpPr txBox="1"/>
          <p:nvPr/>
        </p:nvSpPr>
        <p:spPr>
          <a:xfrm>
            <a:off x="1222833" y="7981010"/>
            <a:ext cx="2361456" cy="389254"/>
          </a:xfrm>
          <a:prstGeom prst="rect">
            <a:avLst/>
          </a:prstGeom>
        </p:spPr>
        <p:txBody>
          <a:bodyPr lIns="0" tIns="0" rIns="0" bIns="0" rtlCol="0" anchor="t">
            <a:spAutoFit/>
          </a:bodyPr>
          <a:lstStyle/>
          <a:p>
            <a:pPr algn="ctr">
              <a:lnSpc>
                <a:spcPts val="3220"/>
              </a:lnSpc>
            </a:pPr>
            <a:r>
              <a:rPr lang="en-US" sz="2300" b="1">
                <a:solidFill>
                  <a:srgbClr val="000000"/>
                </a:solidFill>
                <a:latin typeface="Canva Sans Bold"/>
                <a:ea typeface="Canva Sans Bold"/>
                <a:cs typeface="Canva Sans Bold"/>
                <a:sym typeface="Canva Sans Bold"/>
              </a:rPr>
              <a:t>Solution:</a:t>
            </a:r>
          </a:p>
        </p:txBody>
      </p:sp>
      <p:sp>
        <p:nvSpPr>
          <p:cNvPr id="40" name="TextBox 40"/>
          <p:cNvSpPr txBox="1"/>
          <p:nvPr/>
        </p:nvSpPr>
        <p:spPr>
          <a:xfrm>
            <a:off x="3105140" y="8020891"/>
            <a:ext cx="5809642" cy="789304"/>
          </a:xfrm>
          <a:prstGeom prst="rect">
            <a:avLst/>
          </a:prstGeom>
        </p:spPr>
        <p:txBody>
          <a:bodyPr lIns="0" tIns="0" rIns="0" bIns="0" rtlCol="0" anchor="t">
            <a:spAutoFit/>
          </a:bodyPr>
          <a:lstStyle/>
          <a:p>
            <a:pPr algn="l">
              <a:lnSpc>
                <a:spcPts val="3220"/>
              </a:lnSpc>
            </a:pPr>
            <a:r>
              <a:rPr lang="en-US" sz="2300">
                <a:solidFill>
                  <a:srgbClr val="231F20"/>
                </a:solidFill>
                <a:latin typeface="Canva Sans"/>
                <a:ea typeface="Canva Sans"/>
                <a:cs typeface="Canva Sans"/>
                <a:sym typeface="Canva Sans"/>
              </a:rPr>
              <a:t>Customizable notifications with user selection.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66328" y="324726"/>
            <a:ext cx="17755345" cy="9546713"/>
          </a:xfrm>
          <a:custGeom>
            <a:avLst/>
            <a:gdLst/>
            <a:ahLst/>
            <a:cxnLst/>
            <a:rect l="l" t="t" r="r" b="b"/>
            <a:pathLst>
              <a:path w="17755345" h="9546713">
                <a:moveTo>
                  <a:pt x="0" y="0"/>
                </a:moveTo>
                <a:lnTo>
                  <a:pt x="17755344" y="0"/>
                </a:lnTo>
                <a:lnTo>
                  <a:pt x="17755344" y="9546713"/>
                </a:lnTo>
                <a:lnTo>
                  <a:pt x="0" y="9546713"/>
                </a:lnTo>
                <a:lnTo>
                  <a:pt x="0" y="0"/>
                </a:lnTo>
                <a:close/>
              </a:path>
            </a:pathLst>
          </a:custGeom>
          <a:blipFill>
            <a:blip r:embed="rId2">
              <a:alphaModFix amt="5000"/>
            </a:blip>
            <a:stretch>
              <a:fillRect t="-820" b="-1631"/>
            </a:stretch>
          </a:blipFill>
        </p:spPr>
      </p:sp>
      <p:sp>
        <p:nvSpPr>
          <p:cNvPr id="3" name="AutoShape 3"/>
          <p:cNvSpPr/>
          <p:nvPr/>
        </p:nvSpPr>
        <p:spPr>
          <a:xfrm flipV="1">
            <a:off x="1923296" y="1411605"/>
            <a:ext cx="7871060" cy="51833"/>
          </a:xfrm>
          <a:prstGeom prst="line">
            <a:avLst/>
          </a:prstGeom>
          <a:ln w="47625" cap="flat">
            <a:solidFill>
              <a:srgbClr val="004AAD"/>
            </a:solidFill>
            <a:prstDash val="solid"/>
            <a:headEnd type="none" w="sm" len="sm"/>
            <a:tailEnd type="none" w="sm" len="sm"/>
          </a:ln>
        </p:spPr>
      </p:sp>
      <p:sp>
        <p:nvSpPr>
          <p:cNvPr id="4" name="Freeform 4"/>
          <p:cNvSpPr/>
          <p:nvPr/>
        </p:nvSpPr>
        <p:spPr>
          <a:xfrm>
            <a:off x="587005" y="4474340"/>
            <a:ext cx="10587010" cy="5118008"/>
          </a:xfrm>
          <a:custGeom>
            <a:avLst/>
            <a:gdLst/>
            <a:ahLst/>
            <a:cxnLst/>
            <a:rect l="l" t="t" r="r" b="b"/>
            <a:pathLst>
              <a:path w="10587010" h="5118008">
                <a:moveTo>
                  <a:pt x="0" y="0"/>
                </a:moveTo>
                <a:lnTo>
                  <a:pt x="10587010" y="0"/>
                </a:lnTo>
                <a:lnTo>
                  <a:pt x="10587010" y="5118008"/>
                </a:lnTo>
                <a:lnTo>
                  <a:pt x="0" y="5118008"/>
                </a:lnTo>
                <a:lnTo>
                  <a:pt x="0" y="0"/>
                </a:lnTo>
                <a:close/>
              </a:path>
            </a:pathLst>
          </a:custGeom>
          <a:blipFill>
            <a:blip r:embed="rId3"/>
            <a:stretch>
              <a:fillRect l="-26866" t="-18874" r="-32949" b="-28312"/>
            </a:stretch>
          </a:blipFill>
          <a:ln w="9525" cap="sq">
            <a:solidFill>
              <a:srgbClr val="000000"/>
            </a:solidFill>
            <a:prstDash val="solid"/>
            <a:miter/>
          </a:ln>
        </p:spPr>
      </p:sp>
      <p:sp>
        <p:nvSpPr>
          <p:cNvPr id="5" name="Freeform 5"/>
          <p:cNvSpPr/>
          <p:nvPr/>
        </p:nvSpPr>
        <p:spPr>
          <a:xfrm>
            <a:off x="11705996" y="694652"/>
            <a:ext cx="5931819" cy="8897697"/>
          </a:xfrm>
          <a:custGeom>
            <a:avLst/>
            <a:gdLst/>
            <a:ahLst/>
            <a:cxnLst/>
            <a:rect l="l" t="t" r="r" b="b"/>
            <a:pathLst>
              <a:path w="5931819" h="8897697">
                <a:moveTo>
                  <a:pt x="0" y="0"/>
                </a:moveTo>
                <a:lnTo>
                  <a:pt x="5931819" y="0"/>
                </a:lnTo>
                <a:lnTo>
                  <a:pt x="5931819" y="8897696"/>
                </a:lnTo>
                <a:lnTo>
                  <a:pt x="0" y="8897696"/>
                </a:lnTo>
                <a:lnTo>
                  <a:pt x="0" y="0"/>
                </a:lnTo>
                <a:close/>
              </a:path>
            </a:pathLst>
          </a:custGeom>
          <a:blipFill>
            <a:blip r:embed="rId4"/>
            <a:stretch>
              <a:fillRect l="-42427" t="-7448" r="-50468"/>
            </a:stretch>
          </a:blipFill>
          <a:ln w="9525" cap="sq">
            <a:solidFill>
              <a:srgbClr val="000000"/>
            </a:solidFill>
            <a:prstDash val="solid"/>
            <a:miter/>
          </a:ln>
        </p:spPr>
      </p:sp>
      <p:sp>
        <p:nvSpPr>
          <p:cNvPr id="6" name="Freeform 6"/>
          <p:cNvSpPr/>
          <p:nvPr/>
        </p:nvSpPr>
        <p:spPr>
          <a:xfrm>
            <a:off x="1222547" y="2713926"/>
            <a:ext cx="4398440" cy="1061725"/>
          </a:xfrm>
          <a:custGeom>
            <a:avLst/>
            <a:gdLst/>
            <a:ahLst/>
            <a:cxnLst/>
            <a:rect l="l" t="t" r="r" b="b"/>
            <a:pathLst>
              <a:path w="4398440" h="1061725">
                <a:moveTo>
                  <a:pt x="0" y="0"/>
                </a:moveTo>
                <a:lnTo>
                  <a:pt x="4398440" y="0"/>
                </a:lnTo>
                <a:lnTo>
                  <a:pt x="4398440" y="1061725"/>
                </a:lnTo>
                <a:lnTo>
                  <a:pt x="0" y="10617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TextBox 7"/>
          <p:cNvSpPr txBox="1"/>
          <p:nvPr/>
        </p:nvSpPr>
        <p:spPr>
          <a:xfrm>
            <a:off x="266328" y="375919"/>
            <a:ext cx="11308118" cy="1035686"/>
          </a:xfrm>
          <a:prstGeom prst="rect">
            <a:avLst/>
          </a:prstGeom>
        </p:spPr>
        <p:txBody>
          <a:bodyPr lIns="0" tIns="0" rIns="0" bIns="0" rtlCol="0" anchor="t">
            <a:spAutoFit/>
          </a:bodyPr>
          <a:lstStyle/>
          <a:p>
            <a:pPr algn="ctr">
              <a:lnSpc>
                <a:spcPts val="8539"/>
              </a:lnSpc>
            </a:pPr>
            <a:r>
              <a:rPr lang="en-US" sz="6099" b="1">
                <a:solidFill>
                  <a:srgbClr val="0E78C4"/>
                </a:solidFill>
                <a:latin typeface="Canva Sans Bold"/>
                <a:ea typeface="Canva Sans Bold"/>
                <a:cs typeface="Canva Sans Bold"/>
                <a:sym typeface="Canva Sans Bold"/>
              </a:rPr>
              <a:t>CUSTOMER SIDE</a:t>
            </a:r>
          </a:p>
        </p:txBody>
      </p:sp>
      <p:sp>
        <p:nvSpPr>
          <p:cNvPr id="8" name="TextBox 8"/>
          <p:cNvSpPr txBox="1"/>
          <p:nvPr/>
        </p:nvSpPr>
        <p:spPr>
          <a:xfrm>
            <a:off x="1368709" y="2900006"/>
            <a:ext cx="3951089" cy="566420"/>
          </a:xfrm>
          <a:prstGeom prst="rect">
            <a:avLst/>
          </a:prstGeom>
        </p:spPr>
        <p:txBody>
          <a:bodyPr lIns="0" tIns="0" rIns="0" bIns="0" rtlCol="0" anchor="t">
            <a:spAutoFit/>
          </a:bodyPr>
          <a:lstStyle/>
          <a:p>
            <a:pPr algn="ctr">
              <a:lnSpc>
                <a:spcPts val="4480"/>
              </a:lnSpc>
            </a:pPr>
            <a:r>
              <a:rPr lang="en-US" sz="3200" b="1">
                <a:solidFill>
                  <a:srgbClr val="000000"/>
                </a:solidFill>
                <a:latin typeface="Arimo Bold"/>
                <a:ea typeface="Arimo Bold"/>
                <a:cs typeface="Arimo Bold"/>
                <a:sym typeface="Arimo Bold"/>
              </a:rPr>
              <a:t>LOGIN AND SIGNUP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66328" y="324726"/>
            <a:ext cx="17755345" cy="9546713"/>
          </a:xfrm>
          <a:custGeom>
            <a:avLst/>
            <a:gdLst/>
            <a:ahLst/>
            <a:cxnLst/>
            <a:rect l="l" t="t" r="r" b="b"/>
            <a:pathLst>
              <a:path w="17755345" h="9546713">
                <a:moveTo>
                  <a:pt x="0" y="0"/>
                </a:moveTo>
                <a:lnTo>
                  <a:pt x="17755344" y="0"/>
                </a:lnTo>
                <a:lnTo>
                  <a:pt x="17755344" y="9546713"/>
                </a:lnTo>
                <a:lnTo>
                  <a:pt x="0" y="9546713"/>
                </a:lnTo>
                <a:lnTo>
                  <a:pt x="0" y="0"/>
                </a:lnTo>
                <a:close/>
              </a:path>
            </a:pathLst>
          </a:custGeom>
          <a:blipFill>
            <a:blip r:embed="rId2">
              <a:alphaModFix amt="5000"/>
            </a:blip>
            <a:stretch>
              <a:fillRect t="-820" b="-1631"/>
            </a:stretch>
          </a:blipFill>
        </p:spPr>
      </p:sp>
      <p:sp>
        <p:nvSpPr>
          <p:cNvPr id="3" name="Freeform 3"/>
          <p:cNvSpPr/>
          <p:nvPr/>
        </p:nvSpPr>
        <p:spPr>
          <a:xfrm>
            <a:off x="657849" y="4169134"/>
            <a:ext cx="11916771" cy="5354804"/>
          </a:xfrm>
          <a:custGeom>
            <a:avLst/>
            <a:gdLst/>
            <a:ahLst/>
            <a:cxnLst/>
            <a:rect l="l" t="t" r="r" b="b"/>
            <a:pathLst>
              <a:path w="11916771" h="5354804">
                <a:moveTo>
                  <a:pt x="0" y="0"/>
                </a:moveTo>
                <a:lnTo>
                  <a:pt x="11916771" y="0"/>
                </a:lnTo>
                <a:lnTo>
                  <a:pt x="11916771" y="5354803"/>
                </a:lnTo>
                <a:lnTo>
                  <a:pt x="0" y="5354803"/>
                </a:lnTo>
                <a:lnTo>
                  <a:pt x="0" y="0"/>
                </a:lnTo>
                <a:close/>
              </a:path>
            </a:pathLst>
          </a:custGeom>
          <a:blipFill>
            <a:blip r:embed="rId3"/>
            <a:stretch>
              <a:fillRect l="-12033" t="-470" b="-17023"/>
            </a:stretch>
          </a:blipFill>
          <a:ln w="9525" cap="sq">
            <a:solidFill>
              <a:srgbClr val="000000"/>
            </a:solidFill>
            <a:prstDash val="solid"/>
            <a:miter/>
          </a:ln>
        </p:spPr>
      </p:sp>
      <p:sp>
        <p:nvSpPr>
          <p:cNvPr id="4" name="Freeform 4"/>
          <p:cNvSpPr/>
          <p:nvPr/>
        </p:nvSpPr>
        <p:spPr>
          <a:xfrm>
            <a:off x="657849" y="2338779"/>
            <a:ext cx="4075133" cy="983683"/>
          </a:xfrm>
          <a:custGeom>
            <a:avLst/>
            <a:gdLst/>
            <a:ahLst/>
            <a:cxnLst/>
            <a:rect l="l" t="t" r="r" b="b"/>
            <a:pathLst>
              <a:path w="4075133" h="983683">
                <a:moveTo>
                  <a:pt x="0" y="0"/>
                </a:moveTo>
                <a:lnTo>
                  <a:pt x="4075133" y="0"/>
                </a:lnTo>
                <a:lnTo>
                  <a:pt x="4075133" y="983683"/>
                </a:lnTo>
                <a:lnTo>
                  <a:pt x="0" y="9836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657849" y="2533123"/>
            <a:ext cx="4004149" cy="537845"/>
          </a:xfrm>
          <a:prstGeom prst="rect">
            <a:avLst/>
          </a:prstGeom>
        </p:spPr>
        <p:txBody>
          <a:bodyPr lIns="0" tIns="0" rIns="0" bIns="0" rtlCol="0" anchor="t">
            <a:spAutoFit/>
          </a:bodyPr>
          <a:lstStyle/>
          <a:p>
            <a:pPr algn="ctr">
              <a:lnSpc>
                <a:spcPts val="4480"/>
              </a:lnSpc>
            </a:pPr>
            <a:r>
              <a:rPr lang="en-US" sz="3200" b="1">
                <a:solidFill>
                  <a:srgbClr val="000000"/>
                </a:solidFill>
                <a:latin typeface="Canva Sans Bold"/>
                <a:ea typeface="Canva Sans Bold"/>
                <a:cs typeface="Canva Sans Bold"/>
                <a:sym typeface="Canva Sans Bold"/>
              </a:rPr>
              <a:t>USER DASHBOARD</a:t>
            </a:r>
          </a:p>
        </p:txBody>
      </p:sp>
      <p:sp>
        <p:nvSpPr>
          <p:cNvPr id="6" name="Freeform 6"/>
          <p:cNvSpPr/>
          <p:nvPr/>
        </p:nvSpPr>
        <p:spPr>
          <a:xfrm>
            <a:off x="12701135" y="777206"/>
            <a:ext cx="4888670" cy="4106830"/>
          </a:xfrm>
          <a:custGeom>
            <a:avLst/>
            <a:gdLst/>
            <a:ahLst/>
            <a:cxnLst/>
            <a:rect l="l" t="t" r="r" b="b"/>
            <a:pathLst>
              <a:path w="4888670" h="4106830">
                <a:moveTo>
                  <a:pt x="0" y="0"/>
                </a:moveTo>
                <a:lnTo>
                  <a:pt x="4888670" y="0"/>
                </a:lnTo>
                <a:lnTo>
                  <a:pt x="4888670" y="4106829"/>
                </a:lnTo>
                <a:lnTo>
                  <a:pt x="0" y="4106829"/>
                </a:lnTo>
                <a:lnTo>
                  <a:pt x="0" y="0"/>
                </a:lnTo>
                <a:close/>
              </a:path>
            </a:pathLst>
          </a:custGeom>
          <a:blipFill>
            <a:blip r:embed="rId6"/>
            <a:stretch>
              <a:fillRect l="-179743" r="-7155" b="-19874"/>
            </a:stretch>
          </a:blipFill>
          <a:ln w="9525" cap="sq">
            <a:solidFill>
              <a:srgbClr val="000000"/>
            </a:solidFill>
            <a:prstDash val="solid"/>
            <a:miter/>
          </a:ln>
        </p:spPr>
      </p:sp>
      <p:sp>
        <p:nvSpPr>
          <p:cNvPr id="7" name="Freeform 7"/>
          <p:cNvSpPr/>
          <p:nvPr/>
        </p:nvSpPr>
        <p:spPr>
          <a:xfrm>
            <a:off x="13772174" y="5692214"/>
            <a:ext cx="3817631" cy="921525"/>
          </a:xfrm>
          <a:custGeom>
            <a:avLst/>
            <a:gdLst/>
            <a:ahLst/>
            <a:cxnLst/>
            <a:rect l="l" t="t" r="r" b="b"/>
            <a:pathLst>
              <a:path w="3817631" h="921525">
                <a:moveTo>
                  <a:pt x="0" y="0"/>
                </a:moveTo>
                <a:lnTo>
                  <a:pt x="3817631" y="0"/>
                </a:lnTo>
                <a:lnTo>
                  <a:pt x="3817631" y="921525"/>
                </a:lnTo>
                <a:lnTo>
                  <a:pt x="0" y="9215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13678915" y="5837699"/>
            <a:ext cx="4004149" cy="563880"/>
          </a:xfrm>
          <a:prstGeom prst="rect">
            <a:avLst/>
          </a:prstGeom>
        </p:spPr>
        <p:txBody>
          <a:bodyPr lIns="0" tIns="0" rIns="0" bIns="0" rtlCol="0" anchor="t">
            <a:spAutoFit/>
          </a:bodyPr>
          <a:lstStyle/>
          <a:p>
            <a:pPr algn="ctr">
              <a:lnSpc>
                <a:spcPts val="4620"/>
              </a:lnSpc>
            </a:pPr>
            <a:r>
              <a:rPr lang="en-US" sz="3300" b="1">
                <a:solidFill>
                  <a:srgbClr val="000000"/>
                </a:solidFill>
                <a:latin typeface="Canva Sans Bold"/>
                <a:ea typeface="Canva Sans Bold"/>
                <a:cs typeface="Canva Sans Bold"/>
                <a:sym typeface="Canva Sans Bold"/>
              </a:rPr>
              <a:t>NOTIFICATION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391</Words>
  <Application>Microsoft Office PowerPoint</Application>
  <PresentationFormat>Custom</PresentationFormat>
  <Paragraphs>87</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Lora</vt:lpstr>
      <vt:lpstr>Canva Sans</vt:lpstr>
      <vt:lpstr>Alice Bold</vt:lpstr>
      <vt:lpstr>Arimo Bold</vt:lpstr>
      <vt:lpstr>Canva Sans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a heading</dc:title>
  <dc:creator>THEJASVI</dc:creator>
  <cp:lastModifiedBy>thejasvi001@gmail.com</cp:lastModifiedBy>
  <cp:revision>2</cp:revision>
  <dcterms:created xsi:type="dcterms:W3CDTF">2006-08-16T00:00:00Z</dcterms:created>
  <dcterms:modified xsi:type="dcterms:W3CDTF">2025-01-07T12:49:28Z</dcterms:modified>
  <dc:identifier>DAGbIs2KEeQ</dc:identifier>
</cp:coreProperties>
</file>