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Montserrat"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94680" autoAdjust="0"/>
  </p:normalViewPr>
  <p:slideViewPr>
    <p:cSldViewPr snapToGrid="0">
      <p:cViewPr>
        <p:scale>
          <a:sx n="110" d="100"/>
          <a:sy n="110" d="100"/>
        </p:scale>
        <p:origin x="-614" y="-9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820861-7FBD-44AF-8F36-41B49265A85E}"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D824D509-4D17-40AE-8F94-E5446D29DE5F}">
      <dgm:prSet/>
      <dgm:spPr/>
      <dgm:t>
        <a:bodyPr/>
        <a:lstStyle/>
        <a:p>
          <a:pPr rtl="0"/>
          <a:r>
            <a:rPr lang="en-US" b="1" i="0" smtClean="0"/>
            <a:t>CHALLENGES :</a:t>
          </a:r>
          <a:br>
            <a:rPr lang="en-US" b="1" i="0" smtClean="0"/>
          </a:br>
          <a:endParaRPr lang="en-US"/>
        </a:p>
      </dgm:t>
    </dgm:pt>
    <dgm:pt modelId="{48CC3172-6CF5-4B8F-B059-E780183BC801}" type="parTrans" cxnId="{4ADC1679-AA0D-4773-BBB5-A1EBDBE014B9}">
      <dgm:prSet/>
      <dgm:spPr/>
      <dgm:t>
        <a:bodyPr/>
        <a:lstStyle/>
        <a:p>
          <a:endParaRPr lang="en-US"/>
        </a:p>
      </dgm:t>
    </dgm:pt>
    <dgm:pt modelId="{3DF01EB0-F95A-4831-81AD-997A554FD405}" type="sibTrans" cxnId="{4ADC1679-AA0D-4773-BBB5-A1EBDBE014B9}">
      <dgm:prSet/>
      <dgm:spPr/>
      <dgm:t>
        <a:bodyPr/>
        <a:lstStyle/>
        <a:p>
          <a:endParaRPr lang="en-US"/>
        </a:p>
      </dgm:t>
    </dgm:pt>
    <dgm:pt modelId="{EB1DCFD8-B552-4067-BF11-1EEFEB6D63CE}" type="pres">
      <dgm:prSet presAssocID="{F5820861-7FBD-44AF-8F36-41B49265A85E}" presName="Name0" presStyleCnt="0">
        <dgm:presLayoutVars>
          <dgm:dir/>
          <dgm:animLvl val="lvl"/>
          <dgm:resizeHandles val="exact"/>
        </dgm:presLayoutVars>
      </dgm:prSet>
      <dgm:spPr/>
      <dgm:t>
        <a:bodyPr/>
        <a:lstStyle/>
        <a:p>
          <a:endParaRPr lang="en-US"/>
        </a:p>
      </dgm:t>
    </dgm:pt>
    <dgm:pt modelId="{3D88BB5B-AA37-4AC8-AEE4-FBA3F2566E35}" type="pres">
      <dgm:prSet presAssocID="{D824D509-4D17-40AE-8F94-E5446D29DE5F}" presName="linNode" presStyleCnt="0"/>
      <dgm:spPr/>
    </dgm:pt>
    <dgm:pt modelId="{08CC8F11-00B8-4C6F-A186-5DB770BCDC55}" type="pres">
      <dgm:prSet presAssocID="{D824D509-4D17-40AE-8F94-E5446D29DE5F}" presName="parentText" presStyleLbl="node1" presStyleIdx="0" presStyleCnt="1">
        <dgm:presLayoutVars>
          <dgm:chMax val="1"/>
          <dgm:bulletEnabled val="1"/>
        </dgm:presLayoutVars>
      </dgm:prSet>
      <dgm:spPr/>
      <dgm:t>
        <a:bodyPr/>
        <a:lstStyle/>
        <a:p>
          <a:endParaRPr lang="en-US"/>
        </a:p>
      </dgm:t>
    </dgm:pt>
  </dgm:ptLst>
  <dgm:cxnLst>
    <dgm:cxn modelId="{CE94E948-5757-44F5-8E8F-713ED87A4D03}" type="presOf" srcId="{F5820861-7FBD-44AF-8F36-41B49265A85E}" destId="{EB1DCFD8-B552-4067-BF11-1EEFEB6D63CE}" srcOrd="0" destOrd="0" presId="urn:microsoft.com/office/officeart/2005/8/layout/vList5"/>
    <dgm:cxn modelId="{C8846292-7419-41DD-B112-4AA5F0367D0C}" type="presOf" srcId="{D824D509-4D17-40AE-8F94-E5446D29DE5F}" destId="{08CC8F11-00B8-4C6F-A186-5DB770BCDC55}" srcOrd="0" destOrd="0" presId="urn:microsoft.com/office/officeart/2005/8/layout/vList5"/>
    <dgm:cxn modelId="{4ADC1679-AA0D-4773-BBB5-A1EBDBE014B9}" srcId="{F5820861-7FBD-44AF-8F36-41B49265A85E}" destId="{D824D509-4D17-40AE-8F94-E5446D29DE5F}" srcOrd="0" destOrd="0" parTransId="{48CC3172-6CF5-4B8F-B059-E780183BC801}" sibTransId="{3DF01EB0-F95A-4831-81AD-997A554FD405}"/>
    <dgm:cxn modelId="{693BE4E0-118F-4CAE-BCD4-3348B109576B}" type="presParOf" srcId="{EB1DCFD8-B552-4067-BF11-1EEFEB6D63CE}" destId="{3D88BB5B-AA37-4AC8-AEE4-FBA3F2566E35}" srcOrd="0" destOrd="0" presId="urn:microsoft.com/office/officeart/2005/8/layout/vList5"/>
    <dgm:cxn modelId="{B988198F-D412-4388-B5C7-A9A95C7778CC}" type="presParOf" srcId="{3D88BB5B-AA37-4AC8-AEE4-FBA3F2566E35}" destId="{08CC8F11-00B8-4C6F-A186-5DB770BCDC5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BBDC26-108B-4713-8445-042B1B749780}" type="doc">
      <dgm:prSet loTypeId="urn:microsoft.com/office/officeart/2005/8/layout/radial2" loCatId="relationship" qsTypeId="urn:microsoft.com/office/officeart/2005/8/quickstyle/simple3" qsCatId="simple" csTypeId="urn:microsoft.com/office/officeart/2005/8/colors/accent1_2" csCatId="accent1" phldr="1"/>
      <dgm:spPr/>
      <dgm:t>
        <a:bodyPr/>
        <a:lstStyle/>
        <a:p>
          <a:endParaRPr lang="en-US"/>
        </a:p>
      </dgm:t>
    </dgm:pt>
    <dgm:pt modelId="{071A37FA-EB59-461F-B44C-40B99919461C}">
      <dgm:prSet/>
      <dgm:spPr/>
      <dgm:t>
        <a:bodyPr/>
        <a:lstStyle/>
        <a:p>
          <a:pPr rtl="0"/>
          <a:r>
            <a:rPr lang="en-US" b="0" i="0" dirty="0" smtClean="0"/>
            <a:t>TO FIND THAT COLUMNS WHICH HAVE NULL VALUES OR MISSING VALUES </a:t>
          </a:r>
          <a:endParaRPr lang="en-US" dirty="0"/>
        </a:p>
      </dgm:t>
    </dgm:pt>
    <dgm:pt modelId="{16E4732B-1385-43CC-AF3C-48CFC8310371}" type="parTrans" cxnId="{DBB0536F-2A5D-41D2-832E-84BFE3EBA965}">
      <dgm:prSet/>
      <dgm:spPr/>
      <dgm:t>
        <a:bodyPr/>
        <a:lstStyle/>
        <a:p>
          <a:endParaRPr lang="en-US"/>
        </a:p>
      </dgm:t>
    </dgm:pt>
    <dgm:pt modelId="{E07E7AC2-679B-4CC7-8095-98339461A52D}" type="sibTrans" cxnId="{DBB0536F-2A5D-41D2-832E-84BFE3EBA965}">
      <dgm:prSet/>
      <dgm:spPr/>
      <dgm:t>
        <a:bodyPr/>
        <a:lstStyle/>
        <a:p>
          <a:endParaRPr lang="en-US"/>
        </a:p>
      </dgm:t>
    </dgm:pt>
    <dgm:pt modelId="{B6E6AE0A-8BE5-4EF3-BF81-79E898491946}">
      <dgm:prSet/>
      <dgm:spPr/>
      <dgm:t>
        <a:bodyPr/>
        <a:lstStyle/>
        <a:p>
          <a:pPr rtl="0"/>
          <a:r>
            <a:rPr lang="en-US" b="0" i="0" dirty="0" smtClean="0"/>
            <a:t>REMOVE THAT COLUMNS WHICH ARE REQUIRED IN THESE ANALYSIS.</a:t>
          </a:r>
          <a:endParaRPr lang="en-US" dirty="0"/>
        </a:p>
      </dgm:t>
    </dgm:pt>
    <dgm:pt modelId="{A4171EC7-A1F6-40DE-B7C6-95668D9CDDEF}" type="parTrans" cxnId="{C1AA7B85-8772-4FDA-A280-13379774401F}">
      <dgm:prSet/>
      <dgm:spPr/>
      <dgm:t>
        <a:bodyPr/>
        <a:lstStyle/>
        <a:p>
          <a:endParaRPr lang="en-US"/>
        </a:p>
      </dgm:t>
    </dgm:pt>
    <dgm:pt modelId="{12FA2673-BCB1-4137-9C9B-C9ACF903E959}" type="sibTrans" cxnId="{C1AA7B85-8772-4FDA-A280-13379774401F}">
      <dgm:prSet/>
      <dgm:spPr/>
      <dgm:t>
        <a:bodyPr/>
        <a:lstStyle/>
        <a:p>
          <a:endParaRPr lang="en-US"/>
        </a:p>
      </dgm:t>
    </dgm:pt>
    <dgm:pt modelId="{C4ABD601-E9B2-49CF-A000-C4029BA5E048}">
      <dgm:prSet/>
      <dgm:spPr/>
      <dgm:t>
        <a:bodyPr/>
        <a:lstStyle/>
        <a:p>
          <a:pPr rtl="0"/>
          <a:r>
            <a:rPr lang="en-US" b="0" i="0" dirty="0" smtClean="0"/>
            <a:t>TO CREATING THE NEW DATASETS OF BOTH THE OTEL IN THE ANALYSIS.</a:t>
          </a:r>
          <a:endParaRPr lang="en-US" dirty="0"/>
        </a:p>
      </dgm:t>
    </dgm:pt>
    <dgm:pt modelId="{DCD6AAAE-E10E-4836-AE19-9AD7A30F69F5}" type="parTrans" cxnId="{AFF2A651-D203-4211-AD83-9E1EAC52A6F9}">
      <dgm:prSet/>
      <dgm:spPr/>
      <dgm:t>
        <a:bodyPr/>
        <a:lstStyle/>
        <a:p>
          <a:endParaRPr lang="en-US"/>
        </a:p>
      </dgm:t>
    </dgm:pt>
    <dgm:pt modelId="{B2D5C077-B77F-40BD-95DC-569F4364814C}" type="sibTrans" cxnId="{AFF2A651-D203-4211-AD83-9E1EAC52A6F9}">
      <dgm:prSet/>
      <dgm:spPr/>
      <dgm:t>
        <a:bodyPr/>
        <a:lstStyle/>
        <a:p>
          <a:endParaRPr lang="en-US"/>
        </a:p>
      </dgm:t>
    </dgm:pt>
    <dgm:pt modelId="{3A74F5E0-3029-46CA-8331-26E77E3C588C}" type="pres">
      <dgm:prSet presAssocID="{2CBBDC26-108B-4713-8445-042B1B749780}" presName="composite" presStyleCnt="0">
        <dgm:presLayoutVars>
          <dgm:chMax val="5"/>
          <dgm:dir/>
          <dgm:animLvl val="ctr"/>
          <dgm:resizeHandles val="exact"/>
        </dgm:presLayoutVars>
      </dgm:prSet>
      <dgm:spPr/>
      <dgm:t>
        <a:bodyPr/>
        <a:lstStyle/>
        <a:p>
          <a:endParaRPr lang="en-US"/>
        </a:p>
      </dgm:t>
    </dgm:pt>
    <dgm:pt modelId="{D3457E72-AC4C-431C-8269-21B02962C52A}" type="pres">
      <dgm:prSet presAssocID="{2CBBDC26-108B-4713-8445-042B1B749780}" presName="cycle" presStyleCnt="0"/>
      <dgm:spPr/>
    </dgm:pt>
    <dgm:pt modelId="{789E174D-6C18-43B9-A598-FE3CCD87929A}" type="pres">
      <dgm:prSet presAssocID="{2CBBDC26-108B-4713-8445-042B1B749780}" presName="centerShape" presStyleCnt="0"/>
      <dgm:spPr/>
    </dgm:pt>
    <dgm:pt modelId="{3F455CD9-EE7D-4213-9A50-9161F18109AF}" type="pres">
      <dgm:prSet presAssocID="{2CBBDC26-108B-4713-8445-042B1B749780}" presName="connSite" presStyleLbl="node1" presStyleIdx="0" presStyleCnt="4"/>
      <dgm:spPr/>
    </dgm:pt>
    <dgm:pt modelId="{EB9CA249-AE9A-497F-9EBD-CA77E1B85462}" type="pres">
      <dgm:prSet presAssocID="{2CBBDC26-108B-4713-8445-042B1B749780}" presName="visible" presStyleLbl="node1" presStyleIdx="0" presStyleCnt="4" custScaleX="100022" custScaleY="97887" custLinFactNeighborX="1195" custLinFactNeighborY="-797"/>
      <dgm:spPr>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dgm:spPr>
    </dgm:pt>
    <dgm:pt modelId="{98446B39-7214-47B4-B7B7-8281308D6A39}" type="pres">
      <dgm:prSet presAssocID="{16E4732B-1385-43CC-AF3C-48CFC8310371}" presName="Name25" presStyleLbl="parChTrans1D1" presStyleIdx="0" presStyleCnt="3"/>
      <dgm:spPr/>
      <dgm:t>
        <a:bodyPr/>
        <a:lstStyle/>
        <a:p>
          <a:endParaRPr lang="en-US"/>
        </a:p>
      </dgm:t>
    </dgm:pt>
    <dgm:pt modelId="{DCA72C85-EE09-4DBC-963B-169AB2F0178D}" type="pres">
      <dgm:prSet presAssocID="{071A37FA-EB59-461F-B44C-40B99919461C}" presName="node" presStyleCnt="0"/>
      <dgm:spPr/>
    </dgm:pt>
    <dgm:pt modelId="{85C7596D-612B-484A-892B-0A8C8E7BEA5A}" type="pres">
      <dgm:prSet presAssocID="{071A37FA-EB59-461F-B44C-40B99919461C}" presName="parentNode" presStyleLbl="node1" presStyleIdx="1" presStyleCnt="4">
        <dgm:presLayoutVars>
          <dgm:chMax val="1"/>
          <dgm:bulletEnabled val="1"/>
        </dgm:presLayoutVars>
      </dgm:prSet>
      <dgm:spPr/>
      <dgm:t>
        <a:bodyPr/>
        <a:lstStyle/>
        <a:p>
          <a:endParaRPr lang="en-US"/>
        </a:p>
      </dgm:t>
    </dgm:pt>
    <dgm:pt modelId="{75F67E26-F003-4683-9D94-7A7615404F7E}" type="pres">
      <dgm:prSet presAssocID="{071A37FA-EB59-461F-B44C-40B99919461C}" presName="childNode" presStyleLbl="revTx" presStyleIdx="0" presStyleCnt="0">
        <dgm:presLayoutVars>
          <dgm:bulletEnabled val="1"/>
        </dgm:presLayoutVars>
      </dgm:prSet>
      <dgm:spPr/>
    </dgm:pt>
    <dgm:pt modelId="{82DA3670-50A8-4DA5-95DE-BCC1F12DF7ED}" type="pres">
      <dgm:prSet presAssocID="{A4171EC7-A1F6-40DE-B7C6-95668D9CDDEF}" presName="Name25" presStyleLbl="parChTrans1D1" presStyleIdx="1" presStyleCnt="3"/>
      <dgm:spPr/>
      <dgm:t>
        <a:bodyPr/>
        <a:lstStyle/>
        <a:p>
          <a:endParaRPr lang="en-US"/>
        </a:p>
      </dgm:t>
    </dgm:pt>
    <dgm:pt modelId="{1BC6E08E-F650-4D9A-8127-886899A13347}" type="pres">
      <dgm:prSet presAssocID="{B6E6AE0A-8BE5-4EF3-BF81-79E898491946}" presName="node" presStyleCnt="0"/>
      <dgm:spPr/>
    </dgm:pt>
    <dgm:pt modelId="{BD9AE0DA-79D0-4B88-B495-5DC8FC48DBE0}" type="pres">
      <dgm:prSet presAssocID="{B6E6AE0A-8BE5-4EF3-BF81-79E898491946}" presName="parentNode" presStyleLbl="node1" presStyleIdx="2" presStyleCnt="4">
        <dgm:presLayoutVars>
          <dgm:chMax val="1"/>
          <dgm:bulletEnabled val="1"/>
        </dgm:presLayoutVars>
      </dgm:prSet>
      <dgm:spPr/>
      <dgm:t>
        <a:bodyPr/>
        <a:lstStyle/>
        <a:p>
          <a:endParaRPr lang="en-US"/>
        </a:p>
      </dgm:t>
    </dgm:pt>
    <dgm:pt modelId="{CFB78198-A7B2-4BE1-A237-D83FFAFC3CE3}" type="pres">
      <dgm:prSet presAssocID="{B6E6AE0A-8BE5-4EF3-BF81-79E898491946}" presName="childNode" presStyleLbl="revTx" presStyleIdx="0" presStyleCnt="0">
        <dgm:presLayoutVars>
          <dgm:bulletEnabled val="1"/>
        </dgm:presLayoutVars>
      </dgm:prSet>
      <dgm:spPr/>
    </dgm:pt>
    <dgm:pt modelId="{0D0E113F-005D-4008-A4F7-1B65D20DB0AB}" type="pres">
      <dgm:prSet presAssocID="{DCD6AAAE-E10E-4836-AE19-9AD7A30F69F5}" presName="Name25" presStyleLbl="parChTrans1D1" presStyleIdx="2" presStyleCnt="3"/>
      <dgm:spPr/>
      <dgm:t>
        <a:bodyPr/>
        <a:lstStyle/>
        <a:p>
          <a:endParaRPr lang="en-US"/>
        </a:p>
      </dgm:t>
    </dgm:pt>
    <dgm:pt modelId="{65223015-BA7F-49DD-A6C9-28E650068173}" type="pres">
      <dgm:prSet presAssocID="{C4ABD601-E9B2-49CF-A000-C4029BA5E048}" presName="node" presStyleCnt="0"/>
      <dgm:spPr/>
    </dgm:pt>
    <dgm:pt modelId="{472DB5FA-42F6-40E1-8366-629B6103D648}" type="pres">
      <dgm:prSet presAssocID="{C4ABD601-E9B2-49CF-A000-C4029BA5E048}" presName="parentNode" presStyleLbl="node1" presStyleIdx="3" presStyleCnt="4">
        <dgm:presLayoutVars>
          <dgm:chMax val="1"/>
          <dgm:bulletEnabled val="1"/>
        </dgm:presLayoutVars>
      </dgm:prSet>
      <dgm:spPr/>
      <dgm:t>
        <a:bodyPr/>
        <a:lstStyle/>
        <a:p>
          <a:endParaRPr lang="en-US"/>
        </a:p>
      </dgm:t>
    </dgm:pt>
    <dgm:pt modelId="{9B3AF73A-6E76-44AA-AF5F-58C4FCC4A484}" type="pres">
      <dgm:prSet presAssocID="{C4ABD601-E9B2-49CF-A000-C4029BA5E048}" presName="childNode" presStyleLbl="revTx" presStyleIdx="0" presStyleCnt="0">
        <dgm:presLayoutVars>
          <dgm:bulletEnabled val="1"/>
        </dgm:presLayoutVars>
      </dgm:prSet>
      <dgm:spPr/>
    </dgm:pt>
  </dgm:ptLst>
  <dgm:cxnLst>
    <dgm:cxn modelId="{AFF2A651-D203-4211-AD83-9E1EAC52A6F9}" srcId="{2CBBDC26-108B-4713-8445-042B1B749780}" destId="{C4ABD601-E9B2-49CF-A000-C4029BA5E048}" srcOrd="2" destOrd="0" parTransId="{DCD6AAAE-E10E-4836-AE19-9AD7A30F69F5}" sibTransId="{B2D5C077-B77F-40BD-95DC-569F4364814C}"/>
    <dgm:cxn modelId="{C1AA7B85-8772-4FDA-A280-13379774401F}" srcId="{2CBBDC26-108B-4713-8445-042B1B749780}" destId="{B6E6AE0A-8BE5-4EF3-BF81-79E898491946}" srcOrd="1" destOrd="0" parTransId="{A4171EC7-A1F6-40DE-B7C6-95668D9CDDEF}" sibTransId="{12FA2673-BCB1-4137-9C9B-C9ACF903E959}"/>
    <dgm:cxn modelId="{45593B6F-D268-4D3C-8778-7AF3108E1986}" type="presOf" srcId="{A4171EC7-A1F6-40DE-B7C6-95668D9CDDEF}" destId="{82DA3670-50A8-4DA5-95DE-BCC1F12DF7ED}" srcOrd="0" destOrd="0" presId="urn:microsoft.com/office/officeart/2005/8/layout/radial2"/>
    <dgm:cxn modelId="{FBB3C18E-B5DE-4433-B29B-E49F041E49CC}" type="presOf" srcId="{071A37FA-EB59-461F-B44C-40B99919461C}" destId="{85C7596D-612B-484A-892B-0A8C8E7BEA5A}" srcOrd="0" destOrd="0" presId="urn:microsoft.com/office/officeart/2005/8/layout/radial2"/>
    <dgm:cxn modelId="{999951E4-491A-484E-A014-09C7DC885CCA}" type="presOf" srcId="{DCD6AAAE-E10E-4836-AE19-9AD7A30F69F5}" destId="{0D0E113F-005D-4008-A4F7-1B65D20DB0AB}" srcOrd="0" destOrd="0" presId="urn:microsoft.com/office/officeart/2005/8/layout/radial2"/>
    <dgm:cxn modelId="{DBB0536F-2A5D-41D2-832E-84BFE3EBA965}" srcId="{2CBBDC26-108B-4713-8445-042B1B749780}" destId="{071A37FA-EB59-461F-B44C-40B99919461C}" srcOrd="0" destOrd="0" parTransId="{16E4732B-1385-43CC-AF3C-48CFC8310371}" sibTransId="{E07E7AC2-679B-4CC7-8095-98339461A52D}"/>
    <dgm:cxn modelId="{5B668BE6-A430-42CC-9C83-26FC2B48DAB3}" type="presOf" srcId="{16E4732B-1385-43CC-AF3C-48CFC8310371}" destId="{98446B39-7214-47B4-B7B7-8281308D6A39}" srcOrd="0" destOrd="0" presId="urn:microsoft.com/office/officeart/2005/8/layout/radial2"/>
    <dgm:cxn modelId="{FDF895EB-3580-4361-827C-B6B9AA7D52CD}" type="presOf" srcId="{B6E6AE0A-8BE5-4EF3-BF81-79E898491946}" destId="{BD9AE0DA-79D0-4B88-B495-5DC8FC48DBE0}" srcOrd="0" destOrd="0" presId="urn:microsoft.com/office/officeart/2005/8/layout/radial2"/>
    <dgm:cxn modelId="{9B1A78C8-4D6E-4462-9B03-45846FF19BE4}" type="presOf" srcId="{C4ABD601-E9B2-49CF-A000-C4029BA5E048}" destId="{472DB5FA-42F6-40E1-8366-629B6103D648}" srcOrd="0" destOrd="0" presId="urn:microsoft.com/office/officeart/2005/8/layout/radial2"/>
    <dgm:cxn modelId="{A3458E37-E0B1-4342-B4E2-34D607746990}" type="presOf" srcId="{2CBBDC26-108B-4713-8445-042B1B749780}" destId="{3A74F5E0-3029-46CA-8331-26E77E3C588C}" srcOrd="0" destOrd="0" presId="urn:microsoft.com/office/officeart/2005/8/layout/radial2"/>
    <dgm:cxn modelId="{D148E7E1-ABB1-4B9A-8BF6-883A5A28E758}" type="presParOf" srcId="{3A74F5E0-3029-46CA-8331-26E77E3C588C}" destId="{D3457E72-AC4C-431C-8269-21B02962C52A}" srcOrd="0" destOrd="0" presId="urn:microsoft.com/office/officeart/2005/8/layout/radial2"/>
    <dgm:cxn modelId="{92C9B0FE-9E2A-4A03-AC6C-7B88AD5563DD}" type="presParOf" srcId="{D3457E72-AC4C-431C-8269-21B02962C52A}" destId="{789E174D-6C18-43B9-A598-FE3CCD87929A}" srcOrd="0" destOrd="0" presId="urn:microsoft.com/office/officeart/2005/8/layout/radial2"/>
    <dgm:cxn modelId="{5E50B18E-D471-43F9-8CF9-3471240815A4}" type="presParOf" srcId="{789E174D-6C18-43B9-A598-FE3CCD87929A}" destId="{3F455CD9-EE7D-4213-9A50-9161F18109AF}" srcOrd="0" destOrd="0" presId="urn:microsoft.com/office/officeart/2005/8/layout/radial2"/>
    <dgm:cxn modelId="{E59FA055-CE14-4035-B372-11D0248577DE}" type="presParOf" srcId="{789E174D-6C18-43B9-A598-FE3CCD87929A}" destId="{EB9CA249-AE9A-497F-9EBD-CA77E1B85462}" srcOrd="1" destOrd="0" presId="urn:microsoft.com/office/officeart/2005/8/layout/radial2"/>
    <dgm:cxn modelId="{A845355B-F9F3-479B-87E1-5B01881A51E8}" type="presParOf" srcId="{D3457E72-AC4C-431C-8269-21B02962C52A}" destId="{98446B39-7214-47B4-B7B7-8281308D6A39}" srcOrd="1" destOrd="0" presId="urn:microsoft.com/office/officeart/2005/8/layout/radial2"/>
    <dgm:cxn modelId="{EAF2182E-DBC2-4740-8AC1-C4037F0CA4E6}" type="presParOf" srcId="{D3457E72-AC4C-431C-8269-21B02962C52A}" destId="{DCA72C85-EE09-4DBC-963B-169AB2F0178D}" srcOrd="2" destOrd="0" presId="urn:microsoft.com/office/officeart/2005/8/layout/radial2"/>
    <dgm:cxn modelId="{E2CD1E72-F59B-4A2D-AE2B-DCF3863E2A8A}" type="presParOf" srcId="{DCA72C85-EE09-4DBC-963B-169AB2F0178D}" destId="{85C7596D-612B-484A-892B-0A8C8E7BEA5A}" srcOrd="0" destOrd="0" presId="urn:microsoft.com/office/officeart/2005/8/layout/radial2"/>
    <dgm:cxn modelId="{09AAAA56-0FB6-4EA0-B936-466984EA7A6F}" type="presParOf" srcId="{DCA72C85-EE09-4DBC-963B-169AB2F0178D}" destId="{75F67E26-F003-4683-9D94-7A7615404F7E}" srcOrd="1" destOrd="0" presId="urn:microsoft.com/office/officeart/2005/8/layout/radial2"/>
    <dgm:cxn modelId="{2195C3AA-0410-4102-9BF4-394CB101CF9B}" type="presParOf" srcId="{D3457E72-AC4C-431C-8269-21B02962C52A}" destId="{82DA3670-50A8-4DA5-95DE-BCC1F12DF7ED}" srcOrd="3" destOrd="0" presId="urn:microsoft.com/office/officeart/2005/8/layout/radial2"/>
    <dgm:cxn modelId="{1C2AD66D-4736-4BAA-A9A1-52DF660DE14E}" type="presParOf" srcId="{D3457E72-AC4C-431C-8269-21B02962C52A}" destId="{1BC6E08E-F650-4D9A-8127-886899A13347}" srcOrd="4" destOrd="0" presId="urn:microsoft.com/office/officeart/2005/8/layout/radial2"/>
    <dgm:cxn modelId="{89995E7E-5621-4CFC-B6AB-84DB1F5EC3FD}" type="presParOf" srcId="{1BC6E08E-F650-4D9A-8127-886899A13347}" destId="{BD9AE0DA-79D0-4B88-B495-5DC8FC48DBE0}" srcOrd="0" destOrd="0" presId="urn:microsoft.com/office/officeart/2005/8/layout/radial2"/>
    <dgm:cxn modelId="{9E17230A-6412-4C84-9797-8AE5A74C0AD3}" type="presParOf" srcId="{1BC6E08E-F650-4D9A-8127-886899A13347}" destId="{CFB78198-A7B2-4BE1-A237-D83FFAFC3CE3}" srcOrd="1" destOrd="0" presId="urn:microsoft.com/office/officeart/2005/8/layout/radial2"/>
    <dgm:cxn modelId="{3D634D1D-6EC1-4DB5-B9FE-1ECA84C3CC35}" type="presParOf" srcId="{D3457E72-AC4C-431C-8269-21B02962C52A}" destId="{0D0E113F-005D-4008-A4F7-1B65D20DB0AB}" srcOrd="5" destOrd="0" presId="urn:microsoft.com/office/officeart/2005/8/layout/radial2"/>
    <dgm:cxn modelId="{FD27D6A4-0F2B-4F3A-A833-1F6A085BBAD8}" type="presParOf" srcId="{D3457E72-AC4C-431C-8269-21B02962C52A}" destId="{65223015-BA7F-49DD-A6C9-28E650068173}" srcOrd="6" destOrd="0" presId="urn:microsoft.com/office/officeart/2005/8/layout/radial2"/>
    <dgm:cxn modelId="{082E6ECE-41BC-4ECF-B0A9-8F233DDC9E73}" type="presParOf" srcId="{65223015-BA7F-49DD-A6C9-28E650068173}" destId="{472DB5FA-42F6-40E1-8366-629B6103D648}" srcOrd="0" destOrd="0" presId="urn:microsoft.com/office/officeart/2005/8/layout/radial2"/>
    <dgm:cxn modelId="{3B9264C1-2432-4E10-A0E2-0648968201A8}" type="presParOf" srcId="{65223015-BA7F-49DD-A6C9-28E650068173}" destId="{9B3AF73A-6E76-44AA-AF5F-58C4FCC4A484}" srcOrd="1" destOrd="0" presId="urn:microsoft.com/office/officeart/2005/8/layout/radial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0478A3-EC01-4789-B6F6-B7227F5ED2D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152A96DE-6A17-4307-9ABE-60A1B908BC84}">
      <dgm:prSet/>
      <dgm:spPr/>
      <dgm:t>
        <a:bodyPr/>
        <a:lstStyle/>
        <a:p>
          <a:pPr rtl="0"/>
          <a:r>
            <a:rPr lang="en-US" b="1" i="0" dirty="0" smtClean="0"/>
            <a:t>Mainly performed using </a:t>
          </a:r>
          <a:r>
            <a:rPr lang="en-US" b="1" i="0" dirty="0" err="1" smtClean="0"/>
            <a:t>Matplotlib</a:t>
          </a:r>
          <a:r>
            <a:rPr lang="en-US" b="1" i="0" dirty="0" smtClean="0"/>
            <a:t> and </a:t>
          </a:r>
          <a:r>
            <a:rPr lang="en-US" b="1" i="0" dirty="0" err="1" smtClean="0"/>
            <a:t>Seaborn</a:t>
          </a:r>
          <a:r>
            <a:rPr lang="en-US" b="1" i="0" dirty="0" smtClean="0"/>
            <a:t> library and the following graph and plots had been used:</a:t>
          </a:r>
          <a:endParaRPr lang="en-US" dirty="0"/>
        </a:p>
      </dgm:t>
    </dgm:pt>
    <dgm:pt modelId="{E4EED001-DCAA-47E0-8A87-00367F33F573}" type="parTrans" cxnId="{C3D76AD0-46FD-4D68-984C-0DD383075F4C}">
      <dgm:prSet/>
      <dgm:spPr/>
      <dgm:t>
        <a:bodyPr/>
        <a:lstStyle/>
        <a:p>
          <a:endParaRPr lang="en-US"/>
        </a:p>
      </dgm:t>
    </dgm:pt>
    <dgm:pt modelId="{122F84BF-1CDF-445A-B325-DEC2A6451E62}" type="sibTrans" cxnId="{C3D76AD0-46FD-4D68-984C-0DD383075F4C}">
      <dgm:prSet/>
      <dgm:spPr/>
      <dgm:t>
        <a:bodyPr/>
        <a:lstStyle/>
        <a:p>
          <a:endParaRPr lang="en-US"/>
        </a:p>
      </dgm:t>
    </dgm:pt>
    <dgm:pt modelId="{B6BE64FB-AA25-4D00-8A07-ADFBB5EA52C5}" type="pres">
      <dgm:prSet presAssocID="{DF0478A3-EC01-4789-B6F6-B7227F5ED2D9}" presName="linearFlow" presStyleCnt="0">
        <dgm:presLayoutVars>
          <dgm:dir/>
          <dgm:resizeHandles val="exact"/>
        </dgm:presLayoutVars>
      </dgm:prSet>
      <dgm:spPr/>
      <dgm:t>
        <a:bodyPr/>
        <a:lstStyle/>
        <a:p>
          <a:endParaRPr lang="en-US"/>
        </a:p>
      </dgm:t>
    </dgm:pt>
    <dgm:pt modelId="{A34110D7-BF73-473C-90CA-FB9E50C286E4}" type="pres">
      <dgm:prSet presAssocID="{152A96DE-6A17-4307-9ABE-60A1B908BC84}" presName="composite" presStyleCnt="0"/>
      <dgm:spPr/>
    </dgm:pt>
    <dgm:pt modelId="{FA62DF21-0CBD-4990-80CF-901FCDDFF006}" type="pres">
      <dgm:prSet presAssocID="{152A96DE-6A17-4307-9ABE-60A1B908BC84}"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7463BB6-AA50-45F7-BF39-AA3B4290E126}" type="pres">
      <dgm:prSet presAssocID="{152A96DE-6A17-4307-9ABE-60A1B908BC84}" presName="txShp" presStyleLbl="node1" presStyleIdx="0" presStyleCnt="1">
        <dgm:presLayoutVars>
          <dgm:bulletEnabled val="1"/>
        </dgm:presLayoutVars>
      </dgm:prSet>
      <dgm:spPr/>
      <dgm:t>
        <a:bodyPr/>
        <a:lstStyle/>
        <a:p>
          <a:endParaRPr lang="en-US"/>
        </a:p>
      </dgm:t>
    </dgm:pt>
  </dgm:ptLst>
  <dgm:cxnLst>
    <dgm:cxn modelId="{0523B1C0-B3D2-41A2-88D6-25BEE185214A}" type="presOf" srcId="{152A96DE-6A17-4307-9ABE-60A1B908BC84}" destId="{77463BB6-AA50-45F7-BF39-AA3B4290E126}" srcOrd="0" destOrd="0" presId="urn:microsoft.com/office/officeart/2005/8/layout/vList3"/>
    <dgm:cxn modelId="{C3D76AD0-46FD-4D68-984C-0DD383075F4C}" srcId="{DF0478A3-EC01-4789-B6F6-B7227F5ED2D9}" destId="{152A96DE-6A17-4307-9ABE-60A1B908BC84}" srcOrd="0" destOrd="0" parTransId="{E4EED001-DCAA-47E0-8A87-00367F33F573}" sibTransId="{122F84BF-1CDF-445A-B325-DEC2A6451E62}"/>
    <dgm:cxn modelId="{A6858F9D-E9F3-444F-A54E-8C5383D1D346}" type="presOf" srcId="{DF0478A3-EC01-4789-B6F6-B7227F5ED2D9}" destId="{B6BE64FB-AA25-4D00-8A07-ADFBB5EA52C5}" srcOrd="0" destOrd="0" presId="urn:microsoft.com/office/officeart/2005/8/layout/vList3"/>
    <dgm:cxn modelId="{519DF226-D154-44E2-B3CE-5CA9CB35B0C2}" type="presParOf" srcId="{B6BE64FB-AA25-4D00-8A07-ADFBB5EA52C5}" destId="{A34110D7-BF73-473C-90CA-FB9E50C286E4}" srcOrd="0" destOrd="0" presId="urn:microsoft.com/office/officeart/2005/8/layout/vList3"/>
    <dgm:cxn modelId="{321B385B-8DD8-4582-AD15-5AD24F865761}" type="presParOf" srcId="{A34110D7-BF73-473C-90CA-FB9E50C286E4}" destId="{FA62DF21-0CBD-4990-80CF-901FCDDFF006}" srcOrd="0" destOrd="0" presId="urn:microsoft.com/office/officeart/2005/8/layout/vList3"/>
    <dgm:cxn modelId="{52795D3D-A959-4C70-B0B8-9FC63D97A9A8}" type="presParOf" srcId="{A34110D7-BF73-473C-90CA-FB9E50C286E4}" destId="{77463BB6-AA50-45F7-BF39-AA3B4290E12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3C4BDA-ED25-42B2-9301-1CEF258C9730}" type="doc">
      <dgm:prSet loTypeId="urn:microsoft.com/office/officeart/2005/8/layout/hierarchy3" loCatId="hierarchy" qsTypeId="urn:microsoft.com/office/officeart/2005/8/quickstyle/3d2" qsCatId="3D" csTypeId="urn:microsoft.com/office/officeart/2005/8/colors/accent1_2" csCatId="accent1"/>
      <dgm:spPr/>
      <dgm:t>
        <a:bodyPr/>
        <a:lstStyle/>
        <a:p>
          <a:endParaRPr lang="en-US"/>
        </a:p>
      </dgm:t>
    </dgm:pt>
    <dgm:pt modelId="{9373375E-30A4-49B7-AC9D-8C33A0D2D3AE}">
      <dgm:prSet/>
      <dgm:spPr/>
      <dgm:t>
        <a:bodyPr/>
        <a:lstStyle/>
        <a:p>
          <a:pPr rtl="0"/>
          <a:r>
            <a:rPr lang="en-US" b="0" i="0" smtClean="0"/>
            <a:t>Bar Plot.</a:t>
          </a:r>
          <a:endParaRPr lang="en-US"/>
        </a:p>
      </dgm:t>
    </dgm:pt>
    <dgm:pt modelId="{D2DFA8C3-5E06-4B51-9559-6B7100120FAA}" type="parTrans" cxnId="{183C5329-FA37-45AE-B976-4C880ACAB944}">
      <dgm:prSet/>
      <dgm:spPr/>
      <dgm:t>
        <a:bodyPr/>
        <a:lstStyle/>
        <a:p>
          <a:endParaRPr lang="en-US"/>
        </a:p>
      </dgm:t>
    </dgm:pt>
    <dgm:pt modelId="{BA358A50-B74B-446B-BEA1-EA45F640F602}" type="sibTrans" cxnId="{183C5329-FA37-45AE-B976-4C880ACAB944}">
      <dgm:prSet/>
      <dgm:spPr/>
      <dgm:t>
        <a:bodyPr/>
        <a:lstStyle/>
        <a:p>
          <a:endParaRPr lang="en-US"/>
        </a:p>
      </dgm:t>
    </dgm:pt>
    <dgm:pt modelId="{B1C305A2-F401-4E51-81DD-87A68CFCD4A8}">
      <dgm:prSet/>
      <dgm:spPr/>
      <dgm:t>
        <a:bodyPr/>
        <a:lstStyle/>
        <a:p>
          <a:pPr rtl="0"/>
          <a:r>
            <a:rPr lang="en-US" b="0" i="0" smtClean="0"/>
            <a:t>Scatter Plot..</a:t>
          </a:r>
          <a:endParaRPr lang="en-US"/>
        </a:p>
      </dgm:t>
    </dgm:pt>
    <dgm:pt modelId="{C8E5A0EC-C4B7-4E10-85E8-5482697AE885}" type="parTrans" cxnId="{11E0EA6C-B18B-44DF-AE1D-13F1ED140422}">
      <dgm:prSet/>
      <dgm:spPr/>
      <dgm:t>
        <a:bodyPr/>
        <a:lstStyle/>
        <a:p>
          <a:endParaRPr lang="en-US"/>
        </a:p>
      </dgm:t>
    </dgm:pt>
    <dgm:pt modelId="{D9B31517-E249-4365-8AF4-6D811E8825D7}" type="sibTrans" cxnId="{11E0EA6C-B18B-44DF-AE1D-13F1ED140422}">
      <dgm:prSet/>
      <dgm:spPr/>
      <dgm:t>
        <a:bodyPr/>
        <a:lstStyle/>
        <a:p>
          <a:endParaRPr lang="en-US"/>
        </a:p>
      </dgm:t>
    </dgm:pt>
    <dgm:pt modelId="{7C020C3C-8271-4967-802B-A56ED2C05540}">
      <dgm:prSet/>
      <dgm:spPr/>
      <dgm:t>
        <a:bodyPr/>
        <a:lstStyle/>
        <a:p>
          <a:pPr rtl="0"/>
          <a:r>
            <a:rPr lang="en-US" b="0" i="0" smtClean="0"/>
            <a:t>Line Plot.</a:t>
          </a:r>
          <a:endParaRPr lang="en-US"/>
        </a:p>
      </dgm:t>
    </dgm:pt>
    <dgm:pt modelId="{2F503324-5082-4574-A012-842C11C88AED}" type="parTrans" cxnId="{2D23DDE1-919A-44E7-87E9-8614A5F43ADE}">
      <dgm:prSet/>
      <dgm:spPr/>
      <dgm:t>
        <a:bodyPr/>
        <a:lstStyle/>
        <a:p>
          <a:endParaRPr lang="en-US"/>
        </a:p>
      </dgm:t>
    </dgm:pt>
    <dgm:pt modelId="{CB164DDA-C14D-4295-84FD-1DDC6FE34B6B}" type="sibTrans" cxnId="{2D23DDE1-919A-44E7-87E9-8614A5F43ADE}">
      <dgm:prSet/>
      <dgm:spPr/>
      <dgm:t>
        <a:bodyPr/>
        <a:lstStyle/>
        <a:p>
          <a:endParaRPr lang="en-US"/>
        </a:p>
      </dgm:t>
    </dgm:pt>
    <dgm:pt modelId="{CDFF84D2-9418-4036-A887-3234FEE0FB33}">
      <dgm:prSet/>
      <dgm:spPr/>
      <dgm:t>
        <a:bodyPr/>
        <a:lstStyle/>
        <a:p>
          <a:pPr rtl="0"/>
          <a:r>
            <a:rPr lang="en-US" b="0" i="0" smtClean="0"/>
            <a:t>Box Plot</a:t>
          </a:r>
          <a:endParaRPr lang="en-US"/>
        </a:p>
      </dgm:t>
    </dgm:pt>
    <dgm:pt modelId="{15F99319-8A7A-44DB-A643-A9DBA5EBE0CF}" type="parTrans" cxnId="{66BA4210-94D3-4B22-B22B-EC3549C78DC5}">
      <dgm:prSet/>
      <dgm:spPr/>
      <dgm:t>
        <a:bodyPr/>
        <a:lstStyle/>
        <a:p>
          <a:endParaRPr lang="en-US"/>
        </a:p>
      </dgm:t>
    </dgm:pt>
    <dgm:pt modelId="{1E602E6F-C482-43B8-A96F-7B8E4E09972A}" type="sibTrans" cxnId="{66BA4210-94D3-4B22-B22B-EC3549C78DC5}">
      <dgm:prSet/>
      <dgm:spPr/>
      <dgm:t>
        <a:bodyPr/>
        <a:lstStyle/>
        <a:p>
          <a:endParaRPr lang="en-US"/>
        </a:p>
      </dgm:t>
    </dgm:pt>
    <dgm:pt modelId="{EB94AD64-DF3A-49CC-A49E-D96F750C0D07}" type="pres">
      <dgm:prSet presAssocID="{063C4BDA-ED25-42B2-9301-1CEF258C9730}" presName="diagram" presStyleCnt="0">
        <dgm:presLayoutVars>
          <dgm:chPref val="1"/>
          <dgm:dir/>
          <dgm:animOne val="branch"/>
          <dgm:animLvl val="lvl"/>
          <dgm:resizeHandles/>
        </dgm:presLayoutVars>
      </dgm:prSet>
      <dgm:spPr/>
      <dgm:t>
        <a:bodyPr/>
        <a:lstStyle/>
        <a:p>
          <a:endParaRPr lang="en-US"/>
        </a:p>
      </dgm:t>
    </dgm:pt>
    <dgm:pt modelId="{51DFF442-5F4C-4363-908C-A5760D2366AC}" type="pres">
      <dgm:prSet presAssocID="{9373375E-30A4-49B7-AC9D-8C33A0D2D3AE}" presName="root" presStyleCnt="0"/>
      <dgm:spPr/>
      <dgm:t>
        <a:bodyPr/>
        <a:lstStyle/>
        <a:p>
          <a:endParaRPr lang="en-US"/>
        </a:p>
      </dgm:t>
    </dgm:pt>
    <dgm:pt modelId="{880B96EE-AF61-4E4C-ADBF-D19BED1BF6E6}" type="pres">
      <dgm:prSet presAssocID="{9373375E-30A4-49B7-AC9D-8C33A0D2D3AE}" presName="rootComposite" presStyleCnt="0"/>
      <dgm:spPr/>
      <dgm:t>
        <a:bodyPr/>
        <a:lstStyle/>
        <a:p>
          <a:endParaRPr lang="en-US"/>
        </a:p>
      </dgm:t>
    </dgm:pt>
    <dgm:pt modelId="{E16829C8-93BF-49B4-9EA3-A9359C59CDBD}" type="pres">
      <dgm:prSet presAssocID="{9373375E-30A4-49B7-AC9D-8C33A0D2D3AE}" presName="rootText" presStyleLbl="node1" presStyleIdx="0" presStyleCnt="4"/>
      <dgm:spPr/>
      <dgm:t>
        <a:bodyPr/>
        <a:lstStyle/>
        <a:p>
          <a:endParaRPr lang="en-US"/>
        </a:p>
      </dgm:t>
    </dgm:pt>
    <dgm:pt modelId="{729979E6-EC78-488C-A458-39020B1EFB1D}" type="pres">
      <dgm:prSet presAssocID="{9373375E-30A4-49B7-AC9D-8C33A0D2D3AE}" presName="rootConnector" presStyleLbl="node1" presStyleIdx="0" presStyleCnt="4"/>
      <dgm:spPr/>
      <dgm:t>
        <a:bodyPr/>
        <a:lstStyle/>
        <a:p>
          <a:endParaRPr lang="en-US"/>
        </a:p>
      </dgm:t>
    </dgm:pt>
    <dgm:pt modelId="{7518CFBD-4954-4E0C-8A8E-1EC5F3DA29F2}" type="pres">
      <dgm:prSet presAssocID="{9373375E-30A4-49B7-AC9D-8C33A0D2D3AE}" presName="childShape" presStyleCnt="0"/>
      <dgm:spPr/>
      <dgm:t>
        <a:bodyPr/>
        <a:lstStyle/>
        <a:p>
          <a:endParaRPr lang="en-US"/>
        </a:p>
      </dgm:t>
    </dgm:pt>
    <dgm:pt modelId="{5BB5F006-EC3C-4C92-8B82-93BA31BF3383}" type="pres">
      <dgm:prSet presAssocID="{B1C305A2-F401-4E51-81DD-87A68CFCD4A8}" presName="root" presStyleCnt="0"/>
      <dgm:spPr/>
      <dgm:t>
        <a:bodyPr/>
        <a:lstStyle/>
        <a:p>
          <a:endParaRPr lang="en-US"/>
        </a:p>
      </dgm:t>
    </dgm:pt>
    <dgm:pt modelId="{B6DE44B2-A978-41EA-8A0C-8BDA9AD5CE33}" type="pres">
      <dgm:prSet presAssocID="{B1C305A2-F401-4E51-81DD-87A68CFCD4A8}" presName="rootComposite" presStyleCnt="0"/>
      <dgm:spPr/>
      <dgm:t>
        <a:bodyPr/>
        <a:lstStyle/>
        <a:p>
          <a:endParaRPr lang="en-US"/>
        </a:p>
      </dgm:t>
    </dgm:pt>
    <dgm:pt modelId="{27673352-B78C-4061-8A7B-B486C65B4F19}" type="pres">
      <dgm:prSet presAssocID="{B1C305A2-F401-4E51-81DD-87A68CFCD4A8}" presName="rootText" presStyleLbl="node1" presStyleIdx="1" presStyleCnt="4"/>
      <dgm:spPr/>
      <dgm:t>
        <a:bodyPr/>
        <a:lstStyle/>
        <a:p>
          <a:endParaRPr lang="en-US"/>
        </a:p>
      </dgm:t>
    </dgm:pt>
    <dgm:pt modelId="{BF35871E-12E5-4D74-AB4C-15A91AF1072B}" type="pres">
      <dgm:prSet presAssocID="{B1C305A2-F401-4E51-81DD-87A68CFCD4A8}" presName="rootConnector" presStyleLbl="node1" presStyleIdx="1" presStyleCnt="4"/>
      <dgm:spPr/>
      <dgm:t>
        <a:bodyPr/>
        <a:lstStyle/>
        <a:p>
          <a:endParaRPr lang="en-US"/>
        </a:p>
      </dgm:t>
    </dgm:pt>
    <dgm:pt modelId="{DAD4FC1E-090B-4806-B784-0E8826AA81FC}" type="pres">
      <dgm:prSet presAssocID="{B1C305A2-F401-4E51-81DD-87A68CFCD4A8}" presName="childShape" presStyleCnt="0"/>
      <dgm:spPr/>
      <dgm:t>
        <a:bodyPr/>
        <a:lstStyle/>
        <a:p>
          <a:endParaRPr lang="en-US"/>
        </a:p>
      </dgm:t>
    </dgm:pt>
    <dgm:pt modelId="{FCB341FE-D468-4C4D-9737-799EDD4EEC7D}" type="pres">
      <dgm:prSet presAssocID="{7C020C3C-8271-4967-802B-A56ED2C05540}" presName="root" presStyleCnt="0"/>
      <dgm:spPr/>
      <dgm:t>
        <a:bodyPr/>
        <a:lstStyle/>
        <a:p>
          <a:endParaRPr lang="en-US"/>
        </a:p>
      </dgm:t>
    </dgm:pt>
    <dgm:pt modelId="{085A227E-F7DF-4AD0-8F1C-A3D0B1C69F9B}" type="pres">
      <dgm:prSet presAssocID="{7C020C3C-8271-4967-802B-A56ED2C05540}" presName="rootComposite" presStyleCnt="0"/>
      <dgm:spPr/>
      <dgm:t>
        <a:bodyPr/>
        <a:lstStyle/>
        <a:p>
          <a:endParaRPr lang="en-US"/>
        </a:p>
      </dgm:t>
    </dgm:pt>
    <dgm:pt modelId="{3A83ECE3-145D-4579-8A9B-EA968AF3F37C}" type="pres">
      <dgm:prSet presAssocID="{7C020C3C-8271-4967-802B-A56ED2C05540}" presName="rootText" presStyleLbl="node1" presStyleIdx="2" presStyleCnt="4"/>
      <dgm:spPr/>
      <dgm:t>
        <a:bodyPr/>
        <a:lstStyle/>
        <a:p>
          <a:endParaRPr lang="en-US"/>
        </a:p>
      </dgm:t>
    </dgm:pt>
    <dgm:pt modelId="{66323FF0-AFBD-4DC0-A283-57768DBCB4B2}" type="pres">
      <dgm:prSet presAssocID="{7C020C3C-8271-4967-802B-A56ED2C05540}" presName="rootConnector" presStyleLbl="node1" presStyleIdx="2" presStyleCnt="4"/>
      <dgm:spPr/>
      <dgm:t>
        <a:bodyPr/>
        <a:lstStyle/>
        <a:p>
          <a:endParaRPr lang="en-US"/>
        </a:p>
      </dgm:t>
    </dgm:pt>
    <dgm:pt modelId="{28922014-276D-44B7-B947-108113959E99}" type="pres">
      <dgm:prSet presAssocID="{7C020C3C-8271-4967-802B-A56ED2C05540}" presName="childShape" presStyleCnt="0"/>
      <dgm:spPr/>
      <dgm:t>
        <a:bodyPr/>
        <a:lstStyle/>
        <a:p>
          <a:endParaRPr lang="en-US"/>
        </a:p>
      </dgm:t>
    </dgm:pt>
    <dgm:pt modelId="{EB177FC2-A4FC-4369-B810-DF8CBF1C3101}" type="pres">
      <dgm:prSet presAssocID="{CDFF84D2-9418-4036-A887-3234FEE0FB33}" presName="root" presStyleCnt="0"/>
      <dgm:spPr/>
      <dgm:t>
        <a:bodyPr/>
        <a:lstStyle/>
        <a:p>
          <a:endParaRPr lang="en-US"/>
        </a:p>
      </dgm:t>
    </dgm:pt>
    <dgm:pt modelId="{6251EAC4-CBF5-4E4B-BC25-EACDA29EFCF6}" type="pres">
      <dgm:prSet presAssocID="{CDFF84D2-9418-4036-A887-3234FEE0FB33}" presName="rootComposite" presStyleCnt="0"/>
      <dgm:spPr/>
      <dgm:t>
        <a:bodyPr/>
        <a:lstStyle/>
        <a:p>
          <a:endParaRPr lang="en-US"/>
        </a:p>
      </dgm:t>
    </dgm:pt>
    <dgm:pt modelId="{F844BFE7-2B9D-4082-95ED-A7B0BFA93A3C}" type="pres">
      <dgm:prSet presAssocID="{CDFF84D2-9418-4036-A887-3234FEE0FB33}" presName="rootText" presStyleLbl="node1" presStyleIdx="3" presStyleCnt="4"/>
      <dgm:spPr/>
      <dgm:t>
        <a:bodyPr/>
        <a:lstStyle/>
        <a:p>
          <a:endParaRPr lang="en-US"/>
        </a:p>
      </dgm:t>
    </dgm:pt>
    <dgm:pt modelId="{72200112-9E2F-42A8-92E8-0908244E3730}" type="pres">
      <dgm:prSet presAssocID="{CDFF84D2-9418-4036-A887-3234FEE0FB33}" presName="rootConnector" presStyleLbl="node1" presStyleIdx="3" presStyleCnt="4"/>
      <dgm:spPr/>
      <dgm:t>
        <a:bodyPr/>
        <a:lstStyle/>
        <a:p>
          <a:endParaRPr lang="en-US"/>
        </a:p>
      </dgm:t>
    </dgm:pt>
    <dgm:pt modelId="{ACB20389-8C3A-492D-9AFD-498D62B956A0}" type="pres">
      <dgm:prSet presAssocID="{CDFF84D2-9418-4036-A887-3234FEE0FB33}" presName="childShape" presStyleCnt="0"/>
      <dgm:spPr/>
      <dgm:t>
        <a:bodyPr/>
        <a:lstStyle/>
        <a:p>
          <a:endParaRPr lang="en-US"/>
        </a:p>
      </dgm:t>
    </dgm:pt>
  </dgm:ptLst>
  <dgm:cxnLst>
    <dgm:cxn modelId="{4269D513-1CFA-4AC6-80C7-9A9F16179D6D}" type="presOf" srcId="{9373375E-30A4-49B7-AC9D-8C33A0D2D3AE}" destId="{E16829C8-93BF-49B4-9EA3-A9359C59CDBD}" srcOrd="0" destOrd="0" presId="urn:microsoft.com/office/officeart/2005/8/layout/hierarchy3"/>
    <dgm:cxn modelId="{7730D723-A820-4DB2-AAC4-2BF290FED79A}" type="presOf" srcId="{CDFF84D2-9418-4036-A887-3234FEE0FB33}" destId="{F844BFE7-2B9D-4082-95ED-A7B0BFA93A3C}" srcOrd="0" destOrd="0" presId="urn:microsoft.com/office/officeart/2005/8/layout/hierarchy3"/>
    <dgm:cxn modelId="{183C5329-FA37-45AE-B976-4C880ACAB944}" srcId="{063C4BDA-ED25-42B2-9301-1CEF258C9730}" destId="{9373375E-30A4-49B7-AC9D-8C33A0D2D3AE}" srcOrd="0" destOrd="0" parTransId="{D2DFA8C3-5E06-4B51-9559-6B7100120FAA}" sibTransId="{BA358A50-B74B-446B-BEA1-EA45F640F602}"/>
    <dgm:cxn modelId="{1583BFD1-10D9-40A9-B1BC-3CCD5B19B10B}" type="presOf" srcId="{063C4BDA-ED25-42B2-9301-1CEF258C9730}" destId="{EB94AD64-DF3A-49CC-A49E-D96F750C0D07}" srcOrd="0" destOrd="0" presId="urn:microsoft.com/office/officeart/2005/8/layout/hierarchy3"/>
    <dgm:cxn modelId="{A63E2A0F-8BAE-4629-97AC-6B49D0D1B5DB}" type="presOf" srcId="{7C020C3C-8271-4967-802B-A56ED2C05540}" destId="{66323FF0-AFBD-4DC0-A283-57768DBCB4B2}" srcOrd="1" destOrd="0" presId="urn:microsoft.com/office/officeart/2005/8/layout/hierarchy3"/>
    <dgm:cxn modelId="{11E0EA6C-B18B-44DF-AE1D-13F1ED140422}" srcId="{063C4BDA-ED25-42B2-9301-1CEF258C9730}" destId="{B1C305A2-F401-4E51-81DD-87A68CFCD4A8}" srcOrd="1" destOrd="0" parTransId="{C8E5A0EC-C4B7-4E10-85E8-5482697AE885}" sibTransId="{D9B31517-E249-4365-8AF4-6D811E8825D7}"/>
    <dgm:cxn modelId="{3D0D0DE0-3668-4325-A520-1B060D01B053}" type="presOf" srcId="{B1C305A2-F401-4E51-81DD-87A68CFCD4A8}" destId="{BF35871E-12E5-4D74-AB4C-15A91AF1072B}" srcOrd="1" destOrd="0" presId="urn:microsoft.com/office/officeart/2005/8/layout/hierarchy3"/>
    <dgm:cxn modelId="{C6376379-E931-4F59-BED4-D09489189A92}" type="presOf" srcId="{B1C305A2-F401-4E51-81DD-87A68CFCD4A8}" destId="{27673352-B78C-4061-8A7B-B486C65B4F19}" srcOrd="0" destOrd="0" presId="urn:microsoft.com/office/officeart/2005/8/layout/hierarchy3"/>
    <dgm:cxn modelId="{E9D27B05-94B6-4472-805F-DEC3388EC0E2}" type="presOf" srcId="{CDFF84D2-9418-4036-A887-3234FEE0FB33}" destId="{72200112-9E2F-42A8-92E8-0908244E3730}" srcOrd="1" destOrd="0" presId="urn:microsoft.com/office/officeart/2005/8/layout/hierarchy3"/>
    <dgm:cxn modelId="{66BA4210-94D3-4B22-B22B-EC3549C78DC5}" srcId="{063C4BDA-ED25-42B2-9301-1CEF258C9730}" destId="{CDFF84D2-9418-4036-A887-3234FEE0FB33}" srcOrd="3" destOrd="0" parTransId="{15F99319-8A7A-44DB-A643-A9DBA5EBE0CF}" sibTransId="{1E602E6F-C482-43B8-A96F-7B8E4E09972A}"/>
    <dgm:cxn modelId="{D9A6AC47-FE26-45E4-AE1E-9B256E3D7B26}" type="presOf" srcId="{7C020C3C-8271-4967-802B-A56ED2C05540}" destId="{3A83ECE3-145D-4579-8A9B-EA968AF3F37C}" srcOrd="0" destOrd="0" presId="urn:microsoft.com/office/officeart/2005/8/layout/hierarchy3"/>
    <dgm:cxn modelId="{2D23DDE1-919A-44E7-87E9-8614A5F43ADE}" srcId="{063C4BDA-ED25-42B2-9301-1CEF258C9730}" destId="{7C020C3C-8271-4967-802B-A56ED2C05540}" srcOrd="2" destOrd="0" parTransId="{2F503324-5082-4574-A012-842C11C88AED}" sibTransId="{CB164DDA-C14D-4295-84FD-1DDC6FE34B6B}"/>
    <dgm:cxn modelId="{86D6639A-DA08-49C7-83D4-48896035FCC1}" type="presOf" srcId="{9373375E-30A4-49B7-AC9D-8C33A0D2D3AE}" destId="{729979E6-EC78-488C-A458-39020B1EFB1D}" srcOrd="1" destOrd="0" presId="urn:microsoft.com/office/officeart/2005/8/layout/hierarchy3"/>
    <dgm:cxn modelId="{50A3EDD0-762F-4CCF-B6FC-D8E2C7E3D3C4}" type="presParOf" srcId="{EB94AD64-DF3A-49CC-A49E-D96F750C0D07}" destId="{51DFF442-5F4C-4363-908C-A5760D2366AC}" srcOrd="0" destOrd="0" presId="urn:microsoft.com/office/officeart/2005/8/layout/hierarchy3"/>
    <dgm:cxn modelId="{C0103782-1007-4688-99A3-6CE37F894AB7}" type="presParOf" srcId="{51DFF442-5F4C-4363-908C-A5760D2366AC}" destId="{880B96EE-AF61-4E4C-ADBF-D19BED1BF6E6}" srcOrd="0" destOrd="0" presId="urn:microsoft.com/office/officeart/2005/8/layout/hierarchy3"/>
    <dgm:cxn modelId="{61E83E95-28FB-4C58-8470-46F7E8CE0ED5}" type="presParOf" srcId="{880B96EE-AF61-4E4C-ADBF-D19BED1BF6E6}" destId="{E16829C8-93BF-49B4-9EA3-A9359C59CDBD}" srcOrd="0" destOrd="0" presId="urn:microsoft.com/office/officeart/2005/8/layout/hierarchy3"/>
    <dgm:cxn modelId="{80328321-7CB5-4D9D-BB5F-C1FB15A423A5}" type="presParOf" srcId="{880B96EE-AF61-4E4C-ADBF-D19BED1BF6E6}" destId="{729979E6-EC78-488C-A458-39020B1EFB1D}" srcOrd="1" destOrd="0" presId="urn:microsoft.com/office/officeart/2005/8/layout/hierarchy3"/>
    <dgm:cxn modelId="{31912C53-17E9-4CAE-93CF-05548F8E66DF}" type="presParOf" srcId="{51DFF442-5F4C-4363-908C-A5760D2366AC}" destId="{7518CFBD-4954-4E0C-8A8E-1EC5F3DA29F2}" srcOrd="1" destOrd="0" presId="urn:microsoft.com/office/officeart/2005/8/layout/hierarchy3"/>
    <dgm:cxn modelId="{37697E14-8D8D-46C6-8866-9D2C825A35FB}" type="presParOf" srcId="{EB94AD64-DF3A-49CC-A49E-D96F750C0D07}" destId="{5BB5F006-EC3C-4C92-8B82-93BA31BF3383}" srcOrd="1" destOrd="0" presId="urn:microsoft.com/office/officeart/2005/8/layout/hierarchy3"/>
    <dgm:cxn modelId="{6D3939D3-86E0-4C3E-BEE7-ECC371A2224E}" type="presParOf" srcId="{5BB5F006-EC3C-4C92-8B82-93BA31BF3383}" destId="{B6DE44B2-A978-41EA-8A0C-8BDA9AD5CE33}" srcOrd="0" destOrd="0" presId="urn:microsoft.com/office/officeart/2005/8/layout/hierarchy3"/>
    <dgm:cxn modelId="{3A3FA380-EA7C-4765-A8D3-8916024988D1}" type="presParOf" srcId="{B6DE44B2-A978-41EA-8A0C-8BDA9AD5CE33}" destId="{27673352-B78C-4061-8A7B-B486C65B4F19}" srcOrd="0" destOrd="0" presId="urn:microsoft.com/office/officeart/2005/8/layout/hierarchy3"/>
    <dgm:cxn modelId="{ADCBF9AF-558B-4C7B-A32D-BDFD47F71C47}" type="presParOf" srcId="{B6DE44B2-A978-41EA-8A0C-8BDA9AD5CE33}" destId="{BF35871E-12E5-4D74-AB4C-15A91AF1072B}" srcOrd="1" destOrd="0" presId="urn:microsoft.com/office/officeart/2005/8/layout/hierarchy3"/>
    <dgm:cxn modelId="{52B0D5EE-14C2-4911-AC61-AC1BF41C8FF3}" type="presParOf" srcId="{5BB5F006-EC3C-4C92-8B82-93BA31BF3383}" destId="{DAD4FC1E-090B-4806-B784-0E8826AA81FC}" srcOrd="1" destOrd="0" presId="urn:microsoft.com/office/officeart/2005/8/layout/hierarchy3"/>
    <dgm:cxn modelId="{6CCC1206-C169-4075-8F37-4CDC6EB02727}" type="presParOf" srcId="{EB94AD64-DF3A-49CC-A49E-D96F750C0D07}" destId="{FCB341FE-D468-4C4D-9737-799EDD4EEC7D}" srcOrd="2" destOrd="0" presId="urn:microsoft.com/office/officeart/2005/8/layout/hierarchy3"/>
    <dgm:cxn modelId="{3DB6F1E7-4B7A-49F9-918A-CBACA2B6F478}" type="presParOf" srcId="{FCB341FE-D468-4C4D-9737-799EDD4EEC7D}" destId="{085A227E-F7DF-4AD0-8F1C-A3D0B1C69F9B}" srcOrd="0" destOrd="0" presId="urn:microsoft.com/office/officeart/2005/8/layout/hierarchy3"/>
    <dgm:cxn modelId="{6A13D7D4-73B1-4F63-9984-22E6F6B7AAD3}" type="presParOf" srcId="{085A227E-F7DF-4AD0-8F1C-A3D0B1C69F9B}" destId="{3A83ECE3-145D-4579-8A9B-EA968AF3F37C}" srcOrd="0" destOrd="0" presId="urn:microsoft.com/office/officeart/2005/8/layout/hierarchy3"/>
    <dgm:cxn modelId="{CB3691B0-9998-4D4B-A5F9-F6D227FCEE7B}" type="presParOf" srcId="{085A227E-F7DF-4AD0-8F1C-A3D0B1C69F9B}" destId="{66323FF0-AFBD-4DC0-A283-57768DBCB4B2}" srcOrd="1" destOrd="0" presId="urn:microsoft.com/office/officeart/2005/8/layout/hierarchy3"/>
    <dgm:cxn modelId="{185A08A5-04A6-47B2-B170-805CC7C37880}" type="presParOf" srcId="{FCB341FE-D468-4C4D-9737-799EDD4EEC7D}" destId="{28922014-276D-44B7-B947-108113959E99}" srcOrd="1" destOrd="0" presId="urn:microsoft.com/office/officeart/2005/8/layout/hierarchy3"/>
    <dgm:cxn modelId="{C217A9FB-0975-40DE-9F16-C0E3A0CF5B63}" type="presParOf" srcId="{EB94AD64-DF3A-49CC-A49E-D96F750C0D07}" destId="{EB177FC2-A4FC-4369-B810-DF8CBF1C3101}" srcOrd="3" destOrd="0" presId="urn:microsoft.com/office/officeart/2005/8/layout/hierarchy3"/>
    <dgm:cxn modelId="{CCD363A6-89F5-4F34-A704-B89ED13F6C4E}" type="presParOf" srcId="{EB177FC2-A4FC-4369-B810-DF8CBF1C3101}" destId="{6251EAC4-CBF5-4E4B-BC25-EACDA29EFCF6}" srcOrd="0" destOrd="0" presId="urn:microsoft.com/office/officeart/2005/8/layout/hierarchy3"/>
    <dgm:cxn modelId="{1FC2A429-A24C-4FAB-887D-845726C6F383}" type="presParOf" srcId="{6251EAC4-CBF5-4E4B-BC25-EACDA29EFCF6}" destId="{F844BFE7-2B9D-4082-95ED-A7B0BFA93A3C}" srcOrd="0" destOrd="0" presId="urn:microsoft.com/office/officeart/2005/8/layout/hierarchy3"/>
    <dgm:cxn modelId="{E8903039-B0B8-45F5-A34A-7B8492A4FF4E}" type="presParOf" srcId="{6251EAC4-CBF5-4E4B-BC25-EACDA29EFCF6}" destId="{72200112-9E2F-42A8-92E8-0908244E3730}" srcOrd="1" destOrd="0" presId="urn:microsoft.com/office/officeart/2005/8/layout/hierarchy3"/>
    <dgm:cxn modelId="{8B34ED62-0BD7-4F22-921A-C36EE0308CC3}" type="presParOf" srcId="{EB177FC2-A4FC-4369-B810-DF8CBF1C3101}" destId="{ACB20389-8C3A-492D-9AFD-498D62B956A0}"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E02E3A-C490-45EF-B54A-77AD133A215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DC302FA-BD2A-468E-8E0F-521D96E0A80E}">
      <dgm:prSet/>
      <dgm:spPr/>
      <dgm:t>
        <a:bodyPr/>
        <a:lstStyle/>
        <a:p>
          <a:pPr rtl="0"/>
          <a:r>
            <a:rPr lang="en-US" b="1" i="0" smtClean="0"/>
            <a:t>INFERENCES AND CONCLUSION :</a:t>
          </a:r>
          <a:endParaRPr lang="en-US"/>
        </a:p>
      </dgm:t>
    </dgm:pt>
    <dgm:pt modelId="{EA641131-6634-4FFD-B0F6-65D651A4CF9F}" type="parTrans" cxnId="{877CE940-752F-474E-833D-3CBB14ABE741}">
      <dgm:prSet/>
      <dgm:spPr/>
      <dgm:t>
        <a:bodyPr/>
        <a:lstStyle/>
        <a:p>
          <a:endParaRPr lang="en-US"/>
        </a:p>
      </dgm:t>
    </dgm:pt>
    <dgm:pt modelId="{72CC3B84-8391-42FA-816E-4F4310BA3900}" type="sibTrans" cxnId="{877CE940-752F-474E-833D-3CBB14ABE741}">
      <dgm:prSet/>
      <dgm:spPr/>
      <dgm:t>
        <a:bodyPr/>
        <a:lstStyle/>
        <a:p>
          <a:endParaRPr lang="en-US"/>
        </a:p>
      </dgm:t>
    </dgm:pt>
    <dgm:pt modelId="{3B005BF2-62B8-42F6-8A44-963F3E6F4D9C}" type="pres">
      <dgm:prSet presAssocID="{71E02E3A-C490-45EF-B54A-77AD133A2156}" presName="linear" presStyleCnt="0">
        <dgm:presLayoutVars>
          <dgm:animLvl val="lvl"/>
          <dgm:resizeHandles val="exact"/>
        </dgm:presLayoutVars>
      </dgm:prSet>
      <dgm:spPr/>
      <dgm:t>
        <a:bodyPr/>
        <a:lstStyle/>
        <a:p>
          <a:endParaRPr lang="en-US"/>
        </a:p>
      </dgm:t>
    </dgm:pt>
    <dgm:pt modelId="{7E09F1DF-6205-4550-992D-CE2DE5229B5A}" type="pres">
      <dgm:prSet presAssocID="{0DC302FA-BD2A-468E-8E0F-521D96E0A80E}" presName="parentText" presStyleLbl="node1" presStyleIdx="0" presStyleCnt="1">
        <dgm:presLayoutVars>
          <dgm:chMax val="0"/>
          <dgm:bulletEnabled val="1"/>
        </dgm:presLayoutVars>
      </dgm:prSet>
      <dgm:spPr/>
      <dgm:t>
        <a:bodyPr/>
        <a:lstStyle/>
        <a:p>
          <a:endParaRPr lang="en-US"/>
        </a:p>
      </dgm:t>
    </dgm:pt>
  </dgm:ptLst>
  <dgm:cxnLst>
    <dgm:cxn modelId="{877CE940-752F-474E-833D-3CBB14ABE741}" srcId="{71E02E3A-C490-45EF-B54A-77AD133A2156}" destId="{0DC302FA-BD2A-468E-8E0F-521D96E0A80E}" srcOrd="0" destOrd="0" parTransId="{EA641131-6634-4FFD-B0F6-65D651A4CF9F}" sibTransId="{72CC3B84-8391-42FA-816E-4F4310BA3900}"/>
    <dgm:cxn modelId="{394AA03C-9CA5-4114-ACC9-1D67EC385D4E}" type="presOf" srcId="{0DC302FA-BD2A-468E-8E0F-521D96E0A80E}" destId="{7E09F1DF-6205-4550-992D-CE2DE5229B5A}" srcOrd="0" destOrd="0" presId="urn:microsoft.com/office/officeart/2005/8/layout/vList2"/>
    <dgm:cxn modelId="{5F24988B-7295-4C37-A340-5F4B817B7993}" type="presOf" srcId="{71E02E3A-C490-45EF-B54A-77AD133A2156}" destId="{3B005BF2-62B8-42F6-8A44-963F3E6F4D9C}" srcOrd="0" destOrd="0" presId="urn:microsoft.com/office/officeart/2005/8/layout/vList2"/>
    <dgm:cxn modelId="{95452020-5A95-4EC9-870A-80ED851A6CB2}" type="presParOf" srcId="{3B005BF2-62B8-42F6-8A44-963F3E6F4D9C}" destId="{7E09F1DF-6205-4550-992D-CE2DE5229B5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91351E-97E4-4569-8D57-2A8F1D55240A}"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CCBB5507-F740-4747-AD6A-4F2C59A56784}">
      <dgm:prSet custT="1"/>
      <dgm:spPr/>
      <dgm:t>
        <a:bodyPr/>
        <a:lstStyle/>
        <a:p>
          <a:pPr rtl="0"/>
          <a:r>
            <a:rPr lang="en-US" sz="800" b="1" i="0" dirty="0" smtClean="0"/>
            <a:t>Firstly, higher lead time has higher chance of cancellation. Also, history of previous cancellations increases chances of cancellation.</a:t>
          </a:r>
          <a:endParaRPr lang="en-US" sz="800" dirty="0"/>
        </a:p>
      </dgm:t>
    </dgm:pt>
    <dgm:pt modelId="{592DE6B5-335E-4BF4-8516-9B40DD54A1A1}" type="parTrans" cxnId="{56AB8EB1-0BC3-484E-AE0B-658636BDAA42}">
      <dgm:prSet/>
      <dgm:spPr/>
      <dgm:t>
        <a:bodyPr/>
        <a:lstStyle/>
        <a:p>
          <a:endParaRPr lang="en-US"/>
        </a:p>
      </dgm:t>
    </dgm:pt>
    <dgm:pt modelId="{EA602FCA-1EE3-4F90-81E7-7D860DD49225}" type="sibTrans" cxnId="{56AB8EB1-0BC3-484E-AE0B-658636BDAA42}">
      <dgm:prSet/>
      <dgm:spPr/>
      <dgm:t>
        <a:bodyPr/>
        <a:lstStyle/>
        <a:p>
          <a:endParaRPr lang="en-US"/>
        </a:p>
      </dgm:t>
    </dgm:pt>
    <dgm:pt modelId="{3AA97CB6-CBD9-4745-B623-8E00A0E26792}">
      <dgm:prSet/>
      <dgm:spPr/>
      <dgm:t>
        <a:bodyPr/>
        <a:lstStyle/>
        <a:p>
          <a:pPr rtl="0"/>
          <a:r>
            <a:rPr lang="en-US" b="1" i="0" dirty="0" smtClean="0"/>
            <a:t>Secondly, The City hotel has more guests during spring and autumn, when the prices are also highest, In July and August there are less visitors, although prices are lower. Thus, customers can get good deal on bookings in July and August in city hotel.</a:t>
          </a:r>
          <a:endParaRPr lang="en-US" dirty="0"/>
        </a:p>
      </dgm:t>
    </dgm:pt>
    <dgm:pt modelId="{BA155DA1-4784-4526-BB49-C7CCF09BC2C2}" type="parTrans" cxnId="{8F296A8E-443E-4C98-98AC-1F4B7950A2C3}">
      <dgm:prSet/>
      <dgm:spPr/>
      <dgm:t>
        <a:bodyPr/>
        <a:lstStyle/>
        <a:p>
          <a:endParaRPr lang="en-US"/>
        </a:p>
      </dgm:t>
    </dgm:pt>
    <dgm:pt modelId="{1C211B3B-D96D-4A03-BD3C-DC3628D4D872}" type="sibTrans" cxnId="{8F296A8E-443E-4C98-98AC-1F4B7950A2C3}">
      <dgm:prSet/>
      <dgm:spPr/>
      <dgm:t>
        <a:bodyPr/>
        <a:lstStyle/>
        <a:p>
          <a:endParaRPr lang="en-US"/>
        </a:p>
      </dgm:t>
    </dgm:pt>
    <dgm:pt modelId="{9E73750B-5272-412C-97C7-C76AFE9FD38F}">
      <dgm:prSet/>
      <dgm:spPr/>
      <dgm:t>
        <a:bodyPr/>
        <a:lstStyle/>
        <a:p>
          <a:pPr rtl="0"/>
          <a:r>
            <a:rPr lang="en-US" b="1" i="0" dirty="0" smtClean="0"/>
            <a:t>Guest numbers for the Resort hotel go down </a:t>
          </a:r>
          <a:r>
            <a:rPr lang="en-US" b="1" i="0" dirty="0" err="1" smtClean="0"/>
            <a:t>slighty</a:t>
          </a:r>
          <a:r>
            <a:rPr lang="en-US" b="1" i="0" dirty="0" smtClean="0"/>
            <a:t> from June to September, which is also when the prices are highest. Thus, these months should be avoided for bookings.</a:t>
          </a:r>
          <a:endParaRPr lang="en-US" dirty="0"/>
        </a:p>
      </dgm:t>
    </dgm:pt>
    <dgm:pt modelId="{7B6C8330-DE7B-4C85-94D8-FF5ACF0236DF}" type="parTrans" cxnId="{2480AAAA-2AAC-4B88-89CC-6060C7AE4951}">
      <dgm:prSet/>
      <dgm:spPr/>
      <dgm:t>
        <a:bodyPr/>
        <a:lstStyle/>
        <a:p>
          <a:endParaRPr lang="en-US"/>
        </a:p>
      </dgm:t>
    </dgm:pt>
    <dgm:pt modelId="{1BBA4CA4-9891-472E-B7DE-5847FBF69F97}" type="sibTrans" cxnId="{2480AAAA-2AAC-4B88-89CC-6060C7AE4951}">
      <dgm:prSet/>
      <dgm:spPr/>
      <dgm:t>
        <a:bodyPr/>
        <a:lstStyle/>
        <a:p>
          <a:endParaRPr lang="en-US"/>
        </a:p>
      </dgm:t>
    </dgm:pt>
    <dgm:pt modelId="{7DAA02B4-36DE-4577-B757-1E1485E92B96}">
      <dgm:prSet/>
      <dgm:spPr/>
      <dgm:t>
        <a:bodyPr/>
        <a:lstStyle/>
        <a:p>
          <a:pPr rtl="0"/>
          <a:r>
            <a:rPr lang="en-US" b="1" i="0" dirty="0" smtClean="0"/>
            <a:t>Thirdly, Broadly, </a:t>
          </a:r>
          <a:r>
            <a:rPr lang="en-US" b="1" i="0" dirty="0" err="1" smtClean="0"/>
            <a:t>Arpil</a:t>
          </a:r>
          <a:r>
            <a:rPr lang="en-US" b="1" i="0" dirty="0" smtClean="0"/>
            <a:t> to August is the peak season of bookings. Both hotels have the fewest guests during the winter.</a:t>
          </a:r>
          <a:endParaRPr lang="en-US" dirty="0"/>
        </a:p>
      </dgm:t>
    </dgm:pt>
    <dgm:pt modelId="{7137E050-81DC-4554-A81E-D343D1514971}" type="parTrans" cxnId="{F6B2A0B5-B07C-48EF-A0D7-5309EFE3441F}">
      <dgm:prSet/>
      <dgm:spPr/>
      <dgm:t>
        <a:bodyPr/>
        <a:lstStyle/>
        <a:p>
          <a:endParaRPr lang="en-US"/>
        </a:p>
      </dgm:t>
    </dgm:pt>
    <dgm:pt modelId="{6D923E7C-C0E6-476A-84F5-5F4DF5FC0744}" type="sibTrans" cxnId="{F6B2A0B5-B07C-48EF-A0D7-5309EFE3441F}">
      <dgm:prSet/>
      <dgm:spPr/>
      <dgm:t>
        <a:bodyPr/>
        <a:lstStyle/>
        <a:p>
          <a:endParaRPr lang="en-US"/>
        </a:p>
      </dgm:t>
    </dgm:pt>
    <dgm:pt modelId="{1A248633-4148-40A1-A75A-AA39FD0832D7}">
      <dgm:prSet/>
      <dgm:spPr/>
      <dgm:t>
        <a:bodyPr/>
        <a:lstStyle/>
        <a:p>
          <a:pPr rtl="0"/>
          <a:r>
            <a:rPr lang="en-US" b="1" i="0" dirty="0" smtClean="0"/>
            <a:t>Fourthly, No deposit cancellations are high compared to other categories but these should not be discouraged per se as bookings in this category are also very high compared to non refundable type bookings.</a:t>
          </a:r>
          <a:endParaRPr lang="en-US" dirty="0"/>
        </a:p>
      </dgm:t>
    </dgm:pt>
    <dgm:pt modelId="{0C3A0204-0E46-4FA1-9EAA-15E52BE76581}" type="parTrans" cxnId="{91360DCD-16AB-421A-8809-1153CC94D0CC}">
      <dgm:prSet/>
      <dgm:spPr/>
      <dgm:t>
        <a:bodyPr/>
        <a:lstStyle/>
        <a:p>
          <a:endParaRPr lang="en-US"/>
        </a:p>
      </dgm:t>
    </dgm:pt>
    <dgm:pt modelId="{DDE07A82-CD4A-4C6A-9D53-4A3F43F032DE}" type="sibTrans" cxnId="{91360DCD-16AB-421A-8809-1153CC94D0CC}">
      <dgm:prSet/>
      <dgm:spPr/>
      <dgm:t>
        <a:bodyPr/>
        <a:lstStyle/>
        <a:p>
          <a:endParaRPr lang="en-US"/>
        </a:p>
      </dgm:t>
    </dgm:pt>
    <dgm:pt modelId="{154B93C0-23EC-46B7-828F-C78387DA59F9}">
      <dgm:prSet/>
      <dgm:spPr/>
      <dgm:t>
        <a:bodyPr/>
        <a:lstStyle/>
        <a:p>
          <a:pPr rtl="0"/>
          <a:r>
            <a:rPr lang="en-US" b="1" i="0" dirty="0" smtClean="0"/>
            <a:t>Fifthly, cancellations are high when done through agents compared to direct bookings. Hotels need to do marketing and give special incentives for direct bookings as these may establish personal one to one relationships promoting customer loyalty.</a:t>
          </a:r>
          <a:endParaRPr lang="en-US" dirty="0"/>
        </a:p>
      </dgm:t>
    </dgm:pt>
    <dgm:pt modelId="{87343643-B353-4366-9DCE-D46B22545291}" type="parTrans" cxnId="{77170358-574B-416B-9863-E38AD6E73546}">
      <dgm:prSet/>
      <dgm:spPr/>
      <dgm:t>
        <a:bodyPr/>
        <a:lstStyle/>
        <a:p>
          <a:endParaRPr lang="en-US"/>
        </a:p>
      </dgm:t>
    </dgm:pt>
    <dgm:pt modelId="{C145FFB1-1867-45D4-BE2E-885BA5D40A71}" type="sibTrans" cxnId="{77170358-574B-416B-9863-E38AD6E73546}">
      <dgm:prSet/>
      <dgm:spPr/>
      <dgm:t>
        <a:bodyPr/>
        <a:lstStyle/>
        <a:p>
          <a:endParaRPr lang="en-US"/>
        </a:p>
      </dgm:t>
    </dgm:pt>
    <dgm:pt modelId="{F9625F80-1F4E-4EAA-AA01-2524F8A964B4}" type="pres">
      <dgm:prSet presAssocID="{3D91351E-97E4-4569-8D57-2A8F1D55240A}" presName="Name0" presStyleCnt="0">
        <dgm:presLayoutVars>
          <dgm:dir/>
          <dgm:resizeHandles val="exact"/>
        </dgm:presLayoutVars>
      </dgm:prSet>
      <dgm:spPr/>
      <dgm:t>
        <a:bodyPr/>
        <a:lstStyle/>
        <a:p>
          <a:endParaRPr lang="en-US"/>
        </a:p>
      </dgm:t>
    </dgm:pt>
    <dgm:pt modelId="{BFC4D159-CD8E-482E-B0BC-F41BEA39B8EF}" type="pres">
      <dgm:prSet presAssocID="{3D91351E-97E4-4569-8D57-2A8F1D55240A}" presName="arrow" presStyleLbl="bgShp" presStyleIdx="0" presStyleCnt="1"/>
      <dgm:spPr/>
    </dgm:pt>
    <dgm:pt modelId="{2242EDD9-D660-4BB4-A2BA-E0D7FE09D291}" type="pres">
      <dgm:prSet presAssocID="{3D91351E-97E4-4569-8D57-2A8F1D55240A}" presName="points" presStyleCnt="0"/>
      <dgm:spPr/>
    </dgm:pt>
    <dgm:pt modelId="{34ED632E-902E-4D36-BABE-06E6F6B731F7}" type="pres">
      <dgm:prSet presAssocID="{CCBB5507-F740-4747-AD6A-4F2C59A56784}" presName="compositeA" presStyleCnt="0"/>
      <dgm:spPr/>
    </dgm:pt>
    <dgm:pt modelId="{9D0E8E57-191E-4E8C-8E5C-79966FB1B1A6}" type="pres">
      <dgm:prSet presAssocID="{CCBB5507-F740-4747-AD6A-4F2C59A56784}" presName="textA" presStyleLbl="revTx" presStyleIdx="0" presStyleCnt="6">
        <dgm:presLayoutVars>
          <dgm:bulletEnabled val="1"/>
        </dgm:presLayoutVars>
      </dgm:prSet>
      <dgm:spPr/>
      <dgm:t>
        <a:bodyPr/>
        <a:lstStyle/>
        <a:p>
          <a:endParaRPr lang="en-US"/>
        </a:p>
      </dgm:t>
    </dgm:pt>
    <dgm:pt modelId="{D386C843-FBFC-43CB-A672-A2698A3581B6}" type="pres">
      <dgm:prSet presAssocID="{CCBB5507-F740-4747-AD6A-4F2C59A56784}" presName="circleA" presStyleLbl="node1" presStyleIdx="0" presStyleCnt="6"/>
      <dgm:spPr/>
    </dgm:pt>
    <dgm:pt modelId="{B69F0934-4907-41F9-AA46-F7BF20CC4691}" type="pres">
      <dgm:prSet presAssocID="{CCBB5507-F740-4747-AD6A-4F2C59A56784}" presName="spaceA" presStyleCnt="0"/>
      <dgm:spPr/>
    </dgm:pt>
    <dgm:pt modelId="{7E93335D-12FA-487D-B740-7989CB236E52}" type="pres">
      <dgm:prSet presAssocID="{EA602FCA-1EE3-4F90-81E7-7D860DD49225}" presName="space" presStyleCnt="0"/>
      <dgm:spPr/>
    </dgm:pt>
    <dgm:pt modelId="{55E078AD-2B62-447D-A903-601DACBB4776}" type="pres">
      <dgm:prSet presAssocID="{3AA97CB6-CBD9-4745-B623-8E00A0E26792}" presName="compositeB" presStyleCnt="0"/>
      <dgm:spPr/>
    </dgm:pt>
    <dgm:pt modelId="{B5DBECD8-241D-41B5-BAE0-7AE8A0DD31A9}" type="pres">
      <dgm:prSet presAssocID="{3AA97CB6-CBD9-4745-B623-8E00A0E26792}" presName="textB" presStyleLbl="revTx" presStyleIdx="1" presStyleCnt="6">
        <dgm:presLayoutVars>
          <dgm:bulletEnabled val="1"/>
        </dgm:presLayoutVars>
      </dgm:prSet>
      <dgm:spPr/>
      <dgm:t>
        <a:bodyPr/>
        <a:lstStyle/>
        <a:p>
          <a:endParaRPr lang="en-US"/>
        </a:p>
      </dgm:t>
    </dgm:pt>
    <dgm:pt modelId="{1CDD14A1-8B9B-4006-84CE-6E7D1928E17D}" type="pres">
      <dgm:prSet presAssocID="{3AA97CB6-CBD9-4745-B623-8E00A0E26792}" presName="circleB" presStyleLbl="node1" presStyleIdx="1" presStyleCnt="6"/>
      <dgm:spPr/>
    </dgm:pt>
    <dgm:pt modelId="{05160D1C-55BF-493B-BA20-5A91168B2B4F}" type="pres">
      <dgm:prSet presAssocID="{3AA97CB6-CBD9-4745-B623-8E00A0E26792}" presName="spaceB" presStyleCnt="0"/>
      <dgm:spPr/>
    </dgm:pt>
    <dgm:pt modelId="{DAC69C28-5A0F-400E-93BC-59A9DE78B06D}" type="pres">
      <dgm:prSet presAssocID="{1C211B3B-D96D-4A03-BD3C-DC3628D4D872}" presName="space" presStyleCnt="0"/>
      <dgm:spPr/>
    </dgm:pt>
    <dgm:pt modelId="{3A63874D-0345-422B-8A17-B9937F10D546}" type="pres">
      <dgm:prSet presAssocID="{9E73750B-5272-412C-97C7-C76AFE9FD38F}" presName="compositeA" presStyleCnt="0"/>
      <dgm:spPr/>
    </dgm:pt>
    <dgm:pt modelId="{379A4198-E797-4449-B83F-EDD17E5DA2AC}" type="pres">
      <dgm:prSet presAssocID="{9E73750B-5272-412C-97C7-C76AFE9FD38F}" presName="textA" presStyleLbl="revTx" presStyleIdx="2" presStyleCnt="6">
        <dgm:presLayoutVars>
          <dgm:bulletEnabled val="1"/>
        </dgm:presLayoutVars>
      </dgm:prSet>
      <dgm:spPr/>
      <dgm:t>
        <a:bodyPr/>
        <a:lstStyle/>
        <a:p>
          <a:endParaRPr lang="en-US"/>
        </a:p>
      </dgm:t>
    </dgm:pt>
    <dgm:pt modelId="{DBC1CCD3-3545-4202-A4EE-CD866155CD8B}" type="pres">
      <dgm:prSet presAssocID="{9E73750B-5272-412C-97C7-C76AFE9FD38F}" presName="circleA" presStyleLbl="node1" presStyleIdx="2" presStyleCnt="6"/>
      <dgm:spPr/>
    </dgm:pt>
    <dgm:pt modelId="{100FE5DB-CEDC-4C23-ADA8-A6B0CD485F2D}" type="pres">
      <dgm:prSet presAssocID="{9E73750B-5272-412C-97C7-C76AFE9FD38F}" presName="spaceA" presStyleCnt="0"/>
      <dgm:spPr/>
    </dgm:pt>
    <dgm:pt modelId="{78760DEC-9AA6-4659-B40E-7C86B02CB6DE}" type="pres">
      <dgm:prSet presAssocID="{1BBA4CA4-9891-472E-B7DE-5847FBF69F97}" presName="space" presStyleCnt="0"/>
      <dgm:spPr/>
    </dgm:pt>
    <dgm:pt modelId="{DD0E75E7-3049-48F3-9CE4-BED554C45AB0}" type="pres">
      <dgm:prSet presAssocID="{7DAA02B4-36DE-4577-B757-1E1485E92B96}" presName="compositeB" presStyleCnt="0"/>
      <dgm:spPr/>
    </dgm:pt>
    <dgm:pt modelId="{4155F612-E3B8-4A3E-B38C-423A14B5EBC7}" type="pres">
      <dgm:prSet presAssocID="{7DAA02B4-36DE-4577-B757-1E1485E92B96}" presName="textB" presStyleLbl="revTx" presStyleIdx="3" presStyleCnt="6">
        <dgm:presLayoutVars>
          <dgm:bulletEnabled val="1"/>
        </dgm:presLayoutVars>
      </dgm:prSet>
      <dgm:spPr/>
      <dgm:t>
        <a:bodyPr/>
        <a:lstStyle/>
        <a:p>
          <a:endParaRPr lang="en-US"/>
        </a:p>
      </dgm:t>
    </dgm:pt>
    <dgm:pt modelId="{F274CFD6-84D6-4FC5-B546-B4FBF370EBA6}" type="pres">
      <dgm:prSet presAssocID="{7DAA02B4-36DE-4577-B757-1E1485E92B96}" presName="circleB" presStyleLbl="node1" presStyleIdx="3" presStyleCnt="6"/>
      <dgm:spPr/>
    </dgm:pt>
    <dgm:pt modelId="{B0BD9780-4437-474D-95EA-A6326552E4AD}" type="pres">
      <dgm:prSet presAssocID="{7DAA02B4-36DE-4577-B757-1E1485E92B96}" presName="spaceB" presStyleCnt="0"/>
      <dgm:spPr/>
    </dgm:pt>
    <dgm:pt modelId="{7F878822-E0A5-40A7-9EBA-C9D8F44DBC09}" type="pres">
      <dgm:prSet presAssocID="{6D923E7C-C0E6-476A-84F5-5F4DF5FC0744}" presName="space" presStyleCnt="0"/>
      <dgm:spPr/>
    </dgm:pt>
    <dgm:pt modelId="{366A15F7-245D-4E32-AF75-D10061C0DF15}" type="pres">
      <dgm:prSet presAssocID="{1A248633-4148-40A1-A75A-AA39FD0832D7}" presName="compositeA" presStyleCnt="0"/>
      <dgm:spPr/>
    </dgm:pt>
    <dgm:pt modelId="{75C36554-C972-44D1-A741-B66E92434626}" type="pres">
      <dgm:prSet presAssocID="{1A248633-4148-40A1-A75A-AA39FD0832D7}" presName="textA" presStyleLbl="revTx" presStyleIdx="4" presStyleCnt="6">
        <dgm:presLayoutVars>
          <dgm:bulletEnabled val="1"/>
        </dgm:presLayoutVars>
      </dgm:prSet>
      <dgm:spPr/>
      <dgm:t>
        <a:bodyPr/>
        <a:lstStyle/>
        <a:p>
          <a:endParaRPr lang="en-US"/>
        </a:p>
      </dgm:t>
    </dgm:pt>
    <dgm:pt modelId="{C779189D-1E5C-41D0-A5C1-A82851BE41C0}" type="pres">
      <dgm:prSet presAssocID="{1A248633-4148-40A1-A75A-AA39FD0832D7}" presName="circleA" presStyleLbl="node1" presStyleIdx="4" presStyleCnt="6"/>
      <dgm:spPr/>
    </dgm:pt>
    <dgm:pt modelId="{32E3AB7E-6E31-436D-85A4-FDE0D78A7778}" type="pres">
      <dgm:prSet presAssocID="{1A248633-4148-40A1-A75A-AA39FD0832D7}" presName="spaceA" presStyleCnt="0"/>
      <dgm:spPr/>
    </dgm:pt>
    <dgm:pt modelId="{FFDF2022-8AF6-4F1C-B787-17A395B30B46}" type="pres">
      <dgm:prSet presAssocID="{DDE07A82-CD4A-4C6A-9D53-4A3F43F032DE}" presName="space" presStyleCnt="0"/>
      <dgm:spPr/>
    </dgm:pt>
    <dgm:pt modelId="{3DC82E61-1560-4410-B997-FC6C78D4D8FC}" type="pres">
      <dgm:prSet presAssocID="{154B93C0-23EC-46B7-828F-C78387DA59F9}" presName="compositeB" presStyleCnt="0"/>
      <dgm:spPr/>
    </dgm:pt>
    <dgm:pt modelId="{4455FFB5-89F0-4BEE-A05F-FD7BBADE314E}" type="pres">
      <dgm:prSet presAssocID="{154B93C0-23EC-46B7-828F-C78387DA59F9}" presName="textB" presStyleLbl="revTx" presStyleIdx="5" presStyleCnt="6">
        <dgm:presLayoutVars>
          <dgm:bulletEnabled val="1"/>
        </dgm:presLayoutVars>
      </dgm:prSet>
      <dgm:spPr/>
      <dgm:t>
        <a:bodyPr/>
        <a:lstStyle/>
        <a:p>
          <a:endParaRPr lang="en-US"/>
        </a:p>
      </dgm:t>
    </dgm:pt>
    <dgm:pt modelId="{6967BF0E-90D3-4471-B7FC-C99C471C6BCC}" type="pres">
      <dgm:prSet presAssocID="{154B93C0-23EC-46B7-828F-C78387DA59F9}" presName="circleB" presStyleLbl="node1" presStyleIdx="5" presStyleCnt="6"/>
      <dgm:spPr/>
    </dgm:pt>
    <dgm:pt modelId="{DC06BA84-D3E4-49EF-AD35-35CB3D12E345}" type="pres">
      <dgm:prSet presAssocID="{154B93C0-23EC-46B7-828F-C78387DA59F9}" presName="spaceB" presStyleCnt="0"/>
      <dgm:spPr/>
    </dgm:pt>
  </dgm:ptLst>
  <dgm:cxnLst>
    <dgm:cxn modelId="{2480AAAA-2AAC-4B88-89CC-6060C7AE4951}" srcId="{3D91351E-97E4-4569-8D57-2A8F1D55240A}" destId="{9E73750B-5272-412C-97C7-C76AFE9FD38F}" srcOrd="2" destOrd="0" parTransId="{7B6C8330-DE7B-4C85-94D8-FF5ACF0236DF}" sibTransId="{1BBA4CA4-9891-472E-B7DE-5847FBF69F97}"/>
    <dgm:cxn modelId="{77170358-574B-416B-9863-E38AD6E73546}" srcId="{3D91351E-97E4-4569-8D57-2A8F1D55240A}" destId="{154B93C0-23EC-46B7-828F-C78387DA59F9}" srcOrd="5" destOrd="0" parTransId="{87343643-B353-4366-9DCE-D46B22545291}" sibTransId="{C145FFB1-1867-45D4-BE2E-885BA5D40A71}"/>
    <dgm:cxn modelId="{080E08B0-7E97-4C49-B0EA-D6E355EA1CCF}" type="presOf" srcId="{7DAA02B4-36DE-4577-B757-1E1485E92B96}" destId="{4155F612-E3B8-4A3E-B38C-423A14B5EBC7}" srcOrd="0" destOrd="0" presId="urn:microsoft.com/office/officeart/2005/8/layout/hProcess11"/>
    <dgm:cxn modelId="{91360DCD-16AB-421A-8809-1153CC94D0CC}" srcId="{3D91351E-97E4-4569-8D57-2A8F1D55240A}" destId="{1A248633-4148-40A1-A75A-AA39FD0832D7}" srcOrd="4" destOrd="0" parTransId="{0C3A0204-0E46-4FA1-9EAA-15E52BE76581}" sibTransId="{DDE07A82-CD4A-4C6A-9D53-4A3F43F032DE}"/>
    <dgm:cxn modelId="{E9D78953-EF85-4C15-8E68-E400062EB5F4}" type="presOf" srcId="{1A248633-4148-40A1-A75A-AA39FD0832D7}" destId="{75C36554-C972-44D1-A741-B66E92434626}" srcOrd="0" destOrd="0" presId="urn:microsoft.com/office/officeart/2005/8/layout/hProcess11"/>
    <dgm:cxn modelId="{B70672D1-DB04-48C4-9318-63591777C2C7}" type="presOf" srcId="{9E73750B-5272-412C-97C7-C76AFE9FD38F}" destId="{379A4198-E797-4449-B83F-EDD17E5DA2AC}" srcOrd="0" destOrd="0" presId="urn:microsoft.com/office/officeart/2005/8/layout/hProcess11"/>
    <dgm:cxn modelId="{E0087BCF-B1A6-438C-9AF1-C7CC68388BCF}" type="presOf" srcId="{3AA97CB6-CBD9-4745-B623-8E00A0E26792}" destId="{B5DBECD8-241D-41B5-BAE0-7AE8A0DD31A9}" srcOrd="0" destOrd="0" presId="urn:microsoft.com/office/officeart/2005/8/layout/hProcess11"/>
    <dgm:cxn modelId="{8F296A8E-443E-4C98-98AC-1F4B7950A2C3}" srcId="{3D91351E-97E4-4569-8D57-2A8F1D55240A}" destId="{3AA97CB6-CBD9-4745-B623-8E00A0E26792}" srcOrd="1" destOrd="0" parTransId="{BA155DA1-4784-4526-BB49-C7CCF09BC2C2}" sibTransId="{1C211B3B-D96D-4A03-BD3C-DC3628D4D872}"/>
    <dgm:cxn modelId="{A91876EE-5FB9-4A48-A480-33C250EB519A}" type="presOf" srcId="{3D91351E-97E4-4569-8D57-2A8F1D55240A}" destId="{F9625F80-1F4E-4EAA-AA01-2524F8A964B4}" srcOrd="0" destOrd="0" presId="urn:microsoft.com/office/officeart/2005/8/layout/hProcess11"/>
    <dgm:cxn modelId="{F6B2A0B5-B07C-48EF-A0D7-5309EFE3441F}" srcId="{3D91351E-97E4-4569-8D57-2A8F1D55240A}" destId="{7DAA02B4-36DE-4577-B757-1E1485E92B96}" srcOrd="3" destOrd="0" parTransId="{7137E050-81DC-4554-A81E-D343D1514971}" sibTransId="{6D923E7C-C0E6-476A-84F5-5F4DF5FC0744}"/>
    <dgm:cxn modelId="{D3C65E5C-2016-4AB8-A0D0-3DA90CF2A04F}" type="presOf" srcId="{CCBB5507-F740-4747-AD6A-4F2C59A56784}" destId="{9D0E8E57-191E-4E8C-8E5C-79966FB1B1A6}" srcOrd="0" destOrd="0" presId="urn:microsoft.com/office/officeart/2005/8/layout/hProcess11"/>
    <dgm:cxn modelId="{56AB8EB1-0BC3-484E-AE0B-658636BDAA42}" srcId="{3D91351E-97E4-4569-8D57-2A8F1D55240A}" destId="{CCBB5507-F740-4747-AD6A-4F2C59A56784}" srcOrd="0" destOrd="0" parTransId="{592DE6B5-335E-4BF4-8516-9B40DD54A1A1}" sibTransId="{EA602FCA-1EE3-4F90-81E7-7D860DD49225}"/>
    <dgm:cxn modelId="{47B5B64F-2069-41B1-A5F6-B23967691D62}" type="presOf" srcId="{154B93C0-23EC-46B7-828F-C78387DA59F9}" destId="{4455FFB5-89F0-4BEE-A05F-FD7BBADE314E}" srcOrd="0" destOrd="0" presId="urn:microsoft.com/office/officeart/2005/8/layout/hProcess11"/>
    <dgm:cxn modelId="{19EF8DAF-3236-4756-97CC-28DD557E1109}" type="presParOf" srcId="{F9625F80-1F4E-4EAA-AA01-2524F8A964B4}" destId="{BFC4D159-CD8E-482E-B0BC-F41BEA39B8EF}" srcOrd="0" destOrd="0" presId="urn:microsoft.com/office/officeart/2005/8/layout/hProcess11"/>
    <dgm:cxn modelId="{6488662C-A32E-4CF5-AA06-82BD406BDE7C}" type="presParOf" srcId="{F9625F80-1F4E-4EAA-AA01-2524F8A964B4}" destId="{2242EDD9-D660-4BB4-A2BA-E0D7FE09D291}" srcOrd="1" destOrd="0" presId="urn:microsoft.com/office/officeart/2005/8/layout/hProcess11"/>
    <dgm:cxn modelId="{5C69D94A-A305-44B0-ABF2-5CC9AB5C0C91}" type="presParOf" srcId="{2242EDD9-D660-4BB4-A2BA-E0D7FE09D291}" destId="{34ED632E-902E-4D36-BABE-06E6F6B731F7}" srcOrd="0" destOrd="0" presId="urn:microsoft.com/office/officeart/2005/8/layout/hProcess11"/>
    <dgm:cxn modelId="{34910276-608D-4EF2-9EE1-60009A17F4DE}" type="presParOf" srcId="{34ED632E-902E-4D36-BABE-06E6F6B731F7}" destId="{9D0E8E57-191E-4E8C-8E5C-79966FB1B1A6}" srcOrd="0" destOrd="0" presId="urn:microsoft.com/office/officeart/2005/8/layout/hProcess11"/>
    <dgm:cxn modelId="{0FAA0E73-032C-40C5-9F2F-DFB3658AC59E}" type="presParOf" srcId="{34ED632E-902E-4D36-BABE-06E6F6B731F7}" destId="{D386C843-FBFC-43CB-A672-A2698A3581B6}" srcOrd="1" destOrd="0" presId="urn:microsoft.com/office/officeart/2005/8/layout/hProcess11"/>
    <dgm:cxn modelId="{CAC0BB74-274A-40F8-A0BB-472FA56E293E}" type="presParOf" srcId="{34ED632E-902E-4D36-BABE-06E6F6B731F7}" destId="{B69F0934-4907-41F9-AA46-F7BF20CC4691}" srcOrd="2" destOrd="0" presId="urn:microsoft.com/office/officeart/2005/8/layout/hProcess11"/>
    <dgm:cxn modelId="{B5FAAD06-27ED-40E6-939F-6FF937C5A118}" type="presParOf" srcId="{2242EDD9-D660-4BB4-A2BA-E0D7FE09D291}" destId="{7E93335D-12FA-487D-B740-7989CB236E52}" srcOrd="1" destOrd="0" presId="urn:microsoft.com/office/officeart/2005/8/layout/hProcess11"/>
    <dgm:cxn modelId="{3D31F6AA-D79C-4EAB-B09A-0A2CA6E2A8E3}" type="presParOf" srcId="{2242EDD9-D660-4BB4-A2BA-E0D7FE09D291}" destId="{55E078AD-2B62-447D-A903-601DACBB4776}" srcOrd="2" destOrd="0" presId="urn:microsoft.com/office/officeart/2005/8/layout/hProcess11"/>
    <dgm:cxn modelId="{750549C0-CAE4-49E2-BF4F-E531F3FAA2A5}" type="presParOf" srcId="{55E078AD-2B62-447D-A903-601DACBB4776}" destId="{B5DBECD8-241D-41B5-BAE0-7AE8A0DD31A9}" srcOrd="0" destOrd="0" presId="urn:microsoft.com/office/officeart/2005/8/layout/hProcess11"/>
    <dgm:cxn modelId="{DB21937E-551F-460A-8ED1-C1B73FD0EEB5}" type="presParOf" srcId="{55E078AD-2B62-447D-A903-601DACBB4776}" destId="{1CDD14A1-8B9B-4006-84CE-6E7D1928E17D}" srcOrd="1" destOrd="0" presId="urn:microsoft.com/office/officeart/2005/8/layout/hProcess11"/>
    <dgm:cxn modelId="{2C6774E2-E744-4D40-95F5-76BA3CAA96B1}" type="presParOf" srcId="{55E078AD-2B62-447D-A903-601DACBB4776}" destId="{05160D1C-55BF-493B-BA20-5A91168B2B4F}" srcOrd="2" destOrd="0" presId="urn:microsoft.com/office/officeart/2005/8/layout/hProcess11"/>
    <dgm:cxn modelId="{2823F1FD-5781-496E-9FD8-E93B09D96E22}" type="presParOf" srcId="{2242EDD9-D660-4BB4-A2BA-E0D7FE09D291}" destId="{DAC69C28-5A0F-400E-93BC-59A9DE78B06D}" srcOrd="3" destOrd="0" presId="urn:microsoft.com/office/officeart/2005/8/layout/hProcess11"/>
    <dgm:cxn modelId="{90EFD2FE-1569-4EFF-8781-268391631901}" type="presParOf" srcId="{2242EDD9-D660-4BB4-A2BA-E0D7FE09D291}" destId="{3A63874D-0345-422B-8A17-B9937F10D546}" srcOrd="4" destOrd="0" presId="urn:microsoft.com/office/officeart/2005/8/layout/hProcess11"/>
    <dgm:cxn modelId="{5CDA40CB-5F79-443A-A881-C76F8B24AACB}" type="presParOf" srcId="{3A63874D-0345-422B-8A17-B9937F10D546}" destId="{379A4198-E797-4449-B83F-EDD17E5DA2AC}" srcOrd="0" destOrd="0" presId="urn:microsoft.com/office/officeart/2005/8/layout/hProcess11"/>
    <dgm:cxn modelId="{ED493A1F-ECAF-42F7-ACC5-FB6C88159637}" type="presParOf" srcId="{3A63874D-0345-422B-8A17-B9937F10D546}" destId="{DBC1CCD3-3545-4202-A4EE-CD866155CD8B}" srcOrd="1" destOrd="0" presId="urn:microsoft.com/office/officeart/2005/8/layout/hProcess11"/>
    <dgm:cxn modelId="{503E6DB6-4C71-4F50-8C44-B38F1BE53FE2}" type="presParOf" srcId="{3A63874D-0345-422B-8A17-B9937F10D546}" destId="{100FE5DB-CEDC-4C23-ADA8-A6B0CD485F2D}" srcOrd="2" destOrd="0" presId="urn:microsoft.com/office/officeart/2005/8/layout/hProcess11"/>
    <dgm:cxn modelId="{0557CC12-082F-40FE-BF11-39AF7106AA24}" type="presParOf" srcId="{2242EDD9-D660-4BB4-A2BA-E0D7FE09D291}" destId="{78760DEC-9AA6-4659-B40E-7C86B02CB6DE}" srcOrd="5" destOrd="0" presId="urn:microsoft.com/office/officeart/2005/8/layout/hProcess11"/>
    <dgm:cxn modelId="{4F26EE79-9224-4962-B64C-B44FCF5D414A}" type="presParOf" srcId="{2242EDD9-D660-4BB4-A2BA-E0D7FE09D291}" destId="{DD0E75E7-3049-48F3-9CE4-BED554C45AB0}" srcOrd="6" destOrd="0" presId="urn:microsoft.com/office/officeart/2005/8/layout/hProcess11"/>
    <dgm:cxn modelId="{AF5B9111-E346-4A6B-AD40-8114930E0860}" type="presParOf" srcId="{DD0E75E7-3049-48F3-9CE4-BED554C45AB0}" destId="{4155F612-E3B8-4A3E-B38C-423A14B5EBC7}" srcOrd="0" destOrd="0" presId="urn:microsoft.com/office/officeart/2005/8/layout/hProcess11"/>
    <dgm:cxn modelId="{7AA8AD2B-E979-418C-8887-F3FA787EEC53}" type="presParOf" srcId="{DD0E75E7-3049-48F3-9CE4-BED554C45AB0}" destId="{F274CFD6-84D6-4FC5-B546-B4FBF370EBA6}" srcOrd="1" destOrd="0" presId="urn:microsoft.com/office/officeart/2005/8/layout/hProcess11"/>
    <dgm:cxn modelId="{2A985005-806E-46A6-9D84-7EA787A7482A}" type="presParOf" srcId="{DD0E75E7-3049-48F3-9CE4-BED554C45AB0}" destId="{B0BD9780-4437-474D-95EA-A6326552E4AD}" srcOrd="2" destOrd="0" presId="urn:microsoft.com/office/officeart/2005/8/layout/hProcess11"/>
    <dgm:cxn modelId="{A83321E5-D2C2-44ED-80B5-48FF687BCD13}" type="presParOf" srcId="{2242EDD9-D660-4BB4-A2BA-E0D7FE09D291}" destId="{7F878822-E0A5-40A7-9EBA-C9D8F44DBC09}" srcOrd="7" destOrd="0" presId="urn:microsoft.com/office/officeart/2005/8/layout/hProcess11"/>
    <dgm:cxn modelId="{0C323D1E-9C60-4F68-93DE-81D236E93E2F}" type="presParOf" srcId="{2242EDD9-D660-4BB4-A2BA-E0D7FE09D291}" destId="{366A15F7-245D-4E32-AF75-D10061C0DF15}" srcOrd="8" destOrd="0" presId="urn:microsoft.com/office/officeart/2005/8/layout/hProcess11"/>
    <dgm:cxn modelId="{A1FA7A2F-F206-45E4-876C-9F7CD529E8CE}" type="presParOf" srcId="{366A15F7-245D-4E32-AF75-D10061C0DF15}" destId="{75C36554-C972-44D1-A741-B66E92434626}" srcOrd="0" destOrd="0" presId="urn:microsoft.com/office/officeart/2005/8/layout/hProcess11"/>
    <dgm:cxn modelId="{FEC4A567-F546-4483-8C0D-2DE6DF9A1D4C}" type="presParOf" srcId="{366A15F7-245D-4E32-AF75-D10061C0DF15}" destId="{C779189D-1E5C-41D0-A5C1-A82851BE41C0}" srcOrd="1" destOrd="0" presId="urn:microsoft.com/office/officeart/2005/8/layout/hProcess11"/>
    <dgm:cxn modelId="{0BBB7672-0DC4-428A-A270-EF490D7139BD}" type="presParOf" srcId="{366A15F7-245D-4E32-AF75-D10061C0DF15}" destId="{32E3AB7E-6E31-436D-85A4-FDE0D78A7778}" srcOrd="2" destOrd="0" presId="urn:microsoft.com/office/officeart/2005/8/layout/hProcess11"/>
    <dgm:cxn modelId="{38932805-492F-49B8-8D65-91251CE5530D}" type="presParOf" srcId="{2242EDD9-D660-4BB4-A2BA-E0D7FE09D291}" destId="{FFDF2022-8AF6-4F1C-B787-17A395B30B46}" srcOrd="9" destOrd="0" presId="urn:microsoft.com/office/officeart/2005/8/layout/hProcess11"/>
    <dgm:cxn modelId="{7D44B49B-2515-4FAE-966E-E1EAA29C23C4}" type="presParOf" srcId="{2242EDD9-D660-4BB4-A2BA-E0D7FE09D291}" destId="{3DC82E61-1560-4410-B997-FC6C78D4D8FC}" srcOrd="10" destOrd="0" presId="urn:microsoft.com/office/officeart/2005/8/layout/hProcess11"/>
    <dgm:cxn modelId="{5F3DDAEF-5907-432F-8FC0-4955BCB67CC0}" type="presParOf" srcId="{3DC82E61-1560-4410-B997-FC6C78D4D8FC}" destId="{4455FFB5-89F0-4BEE-A05F-FD7BBADE314E}" srcOrd="0" destOrd="0" presId="urn:microsoft.com/office/officeart/2005/8/layout/hProcess11"/>
    <dgm:cxn modelId="{FFA41628-7F8A-413B-926E-F668AFFF615E}" type="presParOf" srcId="{3DC82E61-1560-4410-B997-FC6C78D4D8FC}" destId="{6967BF0E-90D3-4471-B7FC-C99C471C6BCC}" srcOrd="1" destOrd="0" presId="urn:microsoft.com/office/officeart/2005/8/layout/hProcess11"/>
    <dgm:cxn modelId="{93F6766D-1529-4D54-90C6-8A03FFED4E7A}" type="presParOf" srcId="{3DC82E61-1560-4410-B997-FC6C78D4D8FC}" destId="{DC06BA84-D3E4-49EF-AD35-35CB3D12E345}"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C8F11-00B8-4C6F-A186-5DB770BCDC55}">
      <dsp:nvSpPr>
        <dsp:cNvPr id="0" name=""/>
        <dsp:cNvSpPr/>
      </dsp:nvSpPr>
      <dsp:spPr>
        <a:xfrm>
          <a:off x="2726591" y="0"/>
          <a:ext cx="3067416" cy="572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b="1" i="0" kern="1200" smtClean="0"/>
            <a:t>CHALLENGES :</a:t>
          </a:r>
          <a:br>
            <a:rPr lang="en-US" sz="1700" b="1" i="0" kern="1200" smtClean="0"/>
          </a:br>
          <a:endParaRPr lang="en-US" sz="1700" kern="1200"/>
        </a:p>
      </dsp:txBody>
      <dsp:txXfrm>
        <a:off x="2754548" y="27957"/>
        <a:ext cx="3011502" cy="5167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0E113F-005D-4008-A4F7-1B65D20DB0AB}">
      <dsp:nvSpPr>
        <dsp:cNvPr id="0" name=""/>
        <dsp:cNvSpPr/>
      </dsp:nvSpPr>
      <dsp:spPr>
        <a:xfrm rot="2535972">
          <a:off x="3376553" y="2414028"/>
          <a:ext cx="519917" cy="36474"/>
        </a:xfrm>
        <a:custGeom>
          <a:avLst/>
          <a:gdLst/>
          <a:ahLst/>
          <a:cxnLst/>
          <a:rect l="0" t="0" r="0" b="0"/>
          <a:pathLst>
            <a:path>
              <a:moveTo>
                <a:pt x="0" y="18237"/>
              </a:moveTo>
              <a:lnTo>
                <a:pt x="519917" y="182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A3670-50A8-4DA5-95DE-BCC1F12DF7ED}">
      <dsp:nvSpPr>
        <dsp:cNvPr id="0" name=""/>
        <dsp:cNvSpPr/>
      </dsp:nvSpPr>
      <dsp:spPr>
        <a:xfrm>
          <a:off x="3444135" y="1689962"/>
          <a:ext cx="587071" cy="36474"/>
        </a:xfrm>
        <a:custGeom>
          <a:avLst/>
          <a:gdLst/>
          <a:ahLst/>
          <a:cxnLst/>
          <a:rect l="0" t="0" r="0" b="0"/>
          <a:pathLst>
            <a:path>
              <a:moveTo>
                <a:pt x="0" y="18237"/>
              </a:moveTo>
              <a:lnTo>
                <a:pt x="587071" y="182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446B39-7214-47B4-B7B7-8281308D6A39}">
      <dsp:nvSpPr>
        <dsp:cNvPr id="0" name=""/>
        <dsp:cNvSpPr/>
      </dsp:nvSpPr>
      <dsp:spPr>
        <a:xfrm rot="19064028">
          <a:off x="3376553" y="965896"/>
          <a:ext cx="519917" cy="36474"/>
        </a:xfrm>
        <a:custGeom>
          <a:avLst/>
          <a:gdLst/>
          <a:ahLst/>
          <a:cxnLst/>
          <a:rect l="0" t="0" r="0" b="0"/>
          <a:pathLst>
            <a:path>
              <a:moveTo>
                <a:pt x="0" y="18237"/>
              </a:moveTo>
              <a:lnTo>
                <a:pt x="519917" y="182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9CA249-AE9A-497F-9EBD-CA77E1B85462}">
      <dsp:nvSpPr>
        <dsp:cNvPr id="0" name=""/>
        <dsp:cNvSpPr/>
      </dsp:nvSpPr>
      <dsp:spPr>
        <a:xfrm>
          <a:off x="1996980" y="849387"/>
          <a:ext cx="1726966" cy="16901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5C7596D-612B-484A-892B-0A8C8E7BEA5A}">
      <dsp:nvSpPr>
        <dsp:cNvPr id="0" name=""/>
        <dsp:cNvSpPr/>
      </dsp:nvSpPr>
      <dsp:spPr>
        <a:xfrm>
          <a:off x="3703250" y="972"/>
          <a:ext cx="966556" cy="966556"/>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rtl="0">
            <a:lnSpc>
              <a:spcPct val="90000"/>
            </a:lnSpc>
            <a:spcBef>
              <a:spcPct val="0"/>
            </a:spcBef>
            <a:spcAft>
              <a:spcPct val="35000"/>
            </a:spcAft>
          </a:pPr>
          <a:r>
            <a:rPr lang="en-US" sz="700" b="0" i="0" kern="1200" dirty="0" smtClean="0"/>
            <a:t>TO FIND THAT COLUMNS WHICH HAVE NULL VALUES OR MISSING VALUES </a:t>
          </a:r>
          <a:endParaRPr lang="en-US" sz="700" kern="1200" dirty="0"/>
        </a:p>
      </dsp:txBody>
      <dsp:txXfrm>
        <a:off x="3844799" y="142521"/>
        <a:ext cx="683458" cy="683458"/>
      </dsp:txXfrm>
    </dsp:sp>
    <dsp:sp modelId="{BD9AE0DA-79D0-4B88-B495-5DC8FC48DBE0}">
      <dsp:nvSpPr>
        <dsp:cNvPr id="0" name=""/>
        <dsp:cNvSpPr/>
      </dsp:nvSpPr>
      <dsp:spPr>
        <a:xfrm>
          <a:off x="4031206" y="1224921"/>
          <a:ext cx="966556" cy="966556"/>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rtl="0">
            <a:lnSpc>
              <a:spcPct val="90000"/>
            </a:lnSpc>
            <a:spcBef>
              <a:spcPct val="0"/>
            </a:spcBef>
            <a:spcAft>
              <a:spcPct val="35000"/>
            </a:spcAft>
          </a:pPr>
          <a:r>
            <a:rPr lang="en-US" sz="700" b="0" i="0" kern="1200" dirty="0" smtClean="0"/>
            <a:t>REMOVE THAT COLUMNS WHICH ARE REQUIRED IN THESE ANALYSIS.</a:t>
          </a:r>
          <a:endParaRPr lang="en-US" sz="700" kern="1200" dirty="0"/>
        </a:p>
      </dsp:txBody>
      <dsp:txXfrm>
        <a:off x="4172755" y="1366470"/>
        <a:ext cx="683458" cy="683458"/>
      </dsp:txXfrm>
    </dsp:sp>
    <dsp:sp modelId="{472DB5FA-42F6-40E1-8366-629B6103D648}">
      <dsp:nvSpPr>
        <dsp:cNvPr id="0" name=""/>
        <dsp:cNvSpPr/>
      </dsp:nvSpPr>
      <dsp:spPr>
        <a:xfrm>
          <a:off x="3703250" y="2448871"/>
          <a:ext cx="966556" cy="966556"/>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rtl="0">
            <a:lnSpc>
              <a:spcPct val="90000"/>
            </a:lnSpc>
            <a:spcBef>
              <a:spcPct val="0"/>
            </a:spcBef>
            <a:spcAft>
              <a:spcPct val="35000"/>
            </a:spcAft>
          </a:pPr>
          <a:r>
            <a:rPr lang="en-US" sz="700" b="0" i="0" kern="1200" dirty="0" smtClean="0"/>
            <a:t>TO CREATING THE NEW DATASETS OF BOTH THE OTEL IN THE ANALYSIS.</a:t>
          </a:r>
          <a:endParaRPr lang="en-US" sz="700" kern="1200" dirty="0"/>
        </a:p>
      </dsp:txBody>
      <dsp:txXfrm>
        <a:off x="3844799" y="2590420"/>
        <a:ext cx="683458" cy="6834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63BB6-AA50-45F7-BF39-AA3B4290E126}">
      <dsp:nvSpPr>
        <dsp:cNvPr id="0" name=""/>
        <dsp:cNvSpPr/>
      </dsp:nvSpPr>
      <dsp:spPr>
        <a:xfrm rot="10800000">
          <a:off x="1645071" y="0"/>
          <a:ext cx="5735280" cy="80188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3609" tIns="64770" rIns="120904" bIns="64770" numCol="1" spcCol="1270" anchor="ctr" anchorCtr="0">
          <a:noAutofit/>
        </a:bodyPr>
        <a:lstStyle/>
        <a:p>
          <a:pPr lvl="0" algn="ctr" defTabSz="755650" rtl="0">
            <a:lnSpc>
              <a:spcPct val="90000"/>
            </a:lnSpc>
            <a:spcBef>
              <a:spcPct val="0"/>
            </a:spcBef>
            <a:spcAft>
              <a:spcPct val="35000"/>
            </a:spcAft>
          </a:pPr>
          <a:r>
            <a:rPr lang="en-US" sz="1700" b="1" i="0" kern="1200" dirty="0" smtClean="0"/>
            <a:t>Mainly performed using </a:t>
          </a:r>
          <a:r>
            <a:rPr lang="en-US" sz="1700" b="1" i="0" kern="1200" dirty="0" err="1" smtClean="0"/>
            <a:t>Matplotlib</a:t>
          </a:r>
          <a:r>
            <a:rPr lang="en-US" sz="1700" b="1" i="0" kern="1200" dirty="0" smtClean="0"/>
            <a:t> and </a:t>
          </a:r>
          <a:r>
            <a:rPr lang="en-US" sz="1700" b="1" i="0" kern="1200" dirty="0" err="1" smtClean="0"/>
            <a:t>Seaborn</a:t>
          </a:r>
          <a:r>
            <a:rPr lang="en-US" sz="1700" b="1" i="0" kern="1200" dirty="0" smtClean="0"/>
            <a:t> library and the following graph and plots had been used:</a:t>
          </a:r>
          <a:endParaRPr lang="en-US" sz="1700" kern="1200" dirty="0"/>
        </a:p>
      </dsp:txBody>
      <dsp:txXfrm rot="10800000">
        <a:off x="1845542" y="0"/>
        <a:ext cx="5534809" cy="801884"/>
      </dsp:txXfrm>
    </dsp:sp>
    <dsp:sp modelId="{FA62DF21-0CBD-4990-80CF-901FCDDFF006}">
      <dsp:nvSpPr>
        <dsp:cNvPr id="0" name=""/>
        <dsp:cNvSpPr/>
      </dsp:nvSpPr>
      <dsp:spPr>
        <a:xfrm>
          <a:off x="1244129" y="0"/>
          <a:ext cx="801884" cy="80188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829C8-93BF-49B4-9EA3-A9359C59CDBD}">
      <dsp:nvSpPr>
        <dsp:cNvPr id="0" name=""/>
        <dsp:cNvSpPr/>
      </dsp:nvSpPr>
      <dsp:spPr>
        <a:xfrm>
          <a:off x="1560" y="1259911"/>
          <a:ext cx="1793153" cy="89657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5245" tIns="36830" rIns="55245" bIns="36830" numCol="1" spcCol="1270" anchor="ctr" anchorCtr="0">
          <a:noAutofit/>
        </a:bodyPr>
        <a:lstStyle/>
        <a:p>
          <a:pPr lvl="0" algn="ctr" defTabSz="1289050" rtl="0">
            <a:lnSpc>
              <a:spcPct val="90000"/>
            </a:lnSpc>
            <a:spcBef>
              <a:spcPct val="0"/>
            </a:spcBef>
            <a:spcAft>
              <a:spcPct val="35000"/>
            </a:spcAft>
          </a:pPr>
          <a:r>
            <a:rPr lang="en-US" sz="2900" b="0" i="0" kern="1200" smtClean="0"/>
            <a:t>Bar Plot.</a:t>
          </a:r>
          <a:endParaRPr lang="en-US" sz="2900" kern="1200"/>
        </a:p>
      </dsp:txBody>
      <dsp:txXfrm>
        <a:off x="27820" y="1286171"/>
        <a:ext cx="1740633" cy="844056"/>
      </dsp:txXfrm>
    </dsp:sp>
    <dsp:sp modelId="{27673352-B78C-4061-8A7B-B486C65B4F19}">
      <dsp:nvSpPr>
        <dsp:cNvPr id="0" name=""/>
        <dsp:cNvSpPr/>
      </dsp:nvSpPr>
      <dsp:spPr>
        <a:xfrm>
          <a:off x="2243002" y="1259911"/>
          <a:ext cx="1793153" cy="89657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5245" tIns="36830" rIns="55245" bIns="36830" numCol="1" spcCol="1270" anchor="ctr" anchorCtr="0">
          <a:noAutofit/>
        </a:bodyPr>
        <a:lstStyle/>
        <a:p>
          <a:pPr lvl="0" algn="ctr" defTabSz="1289050" rtl="0">
            <a:lnSpc>
              <a:spcPct val="90000"/>
            </a:lnSpc>
            <a:spcBef>
              <a:spcPct val="0"/>
            </a:spcBef>
            <a:spcAft>
              <a:spcPct val="35000"/>
            </a:spcAft>
          </a:pPr>
          <a:r>
            <a:rPr lang="en-US" sz="2900" b="0" i="0" kern="1200" smtClean="0"/>
            <a:t>Scatter Plot..</a:t>
          </a:r>
          <a:endParaRPr lang="en-US" sz="2900" kern="1200"/>
        </a:p>
      </dsp:txBody>
      <dsp:txXfrm>
        <a:off x="2269262" y="1286171"/>
        <a:ext cx="1740633" cy="844056"/>
      </dsp:txXfrm>
    </dsp:sp>
    <dsp:sp modelId="{3A83ECE3-145D-4579-8A9B-EA968AF3F37C}">
      <dsp:nvSpPr>
        <dsp:cNvPr id="0" name=""/>
        <dsp:cNvSpPr/>
      </dsp:nvSpPr>
      <dsp:spPr>
        <a:xfrm>
          <a:off x="4484444" y="1259911"/>
          <a:ext cx="1793153" cy="89657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5245" tIns="36830" rIns="55245" bIns="36830" numCol="1" spcCol="1270" anchor="ctr" anchorCtr="0">
          <a:noAutofit/>
        </a:bodyPr>
        <a:lstStyle/>
        <a:p>
          <a:pPr lvl="0" algn="ctr" defTabSz="1289050" rtl="0">
            <a:lnSpc>
              <a:spcPct val="90000"/>
            </a:lnSpc>
            <a:spcBef>
              <a:spcPct val="0"/>
            </a:spcBef>
            <a:spcAft>
              <a:spcPct val="35000"/>
            </a:spcAft>
          </a:pPr>
          <a:r>
            <a:rPr lang="en-US" sz="2900" b="0" i="0" kern="1200" smtClean="0"/>
            <a:t>Line Plot.</a:t>
          </a:r>
          <a:endParaRPr lang="en-US" sz="2900" kern="1200"/>
        </a:p>
      </dsp:txBody>
      <dsp:txXfrm>
        <a:off x="4510704" y="1286171"/>
        <a:ext cx="1740633" cy="844056"/>
      </dsp:txXfrm>
    </dsp:sp>
    <dsp:sp modelId="{F844BFE7-2B9D-4082-95ED-A7B0BFA93A3C}">
      <dsp:nvSpPr>
        <dsp:cNvPr id="0" name=""/>
        <dsp:cNvSpPr/>
      </dsp:nvSpPr>
      <dsp:spPr>
        <a:xfrm>
          <a:off x="6725886" y="1259911"/>
          <a:ext cx="1793153" cy="89657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5245" tIns="36830" rIns="55245" bIns="36830" numCol="1" spcCol="1270" anchor="ctr" anchorCtr="0">
          <a:noAutofit/>
        </a:bodyPr>
        <a:lstStyle/>
        <a:p>
          <a:pPr lvl="0" algn="ctr" defTabSz="1289050" rtl="0">
            <a:lnSpc>
              <a:spcPct val="90000"/>
            </a:lnSpc>
            <a:spcBef>
              <a:spcPct val="0"/>
            </a:spcBef>
            <a:spcAft>
              <a:spcPct val="35000"/>
            </a:spcAft>
          </a:pPr>
          <a:r>
            <a:rPr lang="en-US" sz="2900" b="0" i="0" kern="1200" smtClean="0"/>
            <a:t>Box Plot</a:t>
          </a:r>
          <a:endParaRPr lang="en-US" sz="2900" kern="1200"/>
        </a:p>
      </dsp:txBody>
      <dsp:txXfrm>
        <a:off x="6752146" y="1286171"/>
        <a:ext cx="1740633" cy="8440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9F1DF-6205-4550-992D-CE2DE5229B5A}">
      <dsp:nvSpPr>
        <dsp:cNvPr id="0" name=""/>
        <dsp:cNvSpPr/>
      </dsp:nvSpPr>
      <dsp:spPr>
        <a:xfrm>
          <a:off x="0" y="5550"/>
          <a:ext cx="8520600" cy="561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i="0" kern="1200" smtClean="0"/>
            <a:t>INFERENCES AND CONCLUSION :</a:t>
          </a:r>
          <a:endParaRPr lang="en-US" sz="2400" kern="1200"/>
        </a:p>
      </dsp:txBody>
      <dsp:txXfrm>
        <a:off x="27415" y="32965"/>
        <a:ext cx="8465770" cy="5067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4D159-CD8E-482E-B0BC-F41BEA39B8EF}">
      <dsp:nvSpPr>
        <dsp:cNvPr id="0" name=""/>
        <dsp:cNvSpPr/>
      </dsp:nvSpPr>
      <dsp:spPr>
        <a:xfrm>
          <a:off x="0" y="1024920"/>
          <a:ext cx="8520600" cy="136656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0E8E57-191E-4E8C-8E5C-79966FB1B1A6}">
      <dsp:nvSpPr>
        <dsp:cNvPr id="0" name=""/>
        <dsp:cNvSpPr/>
      </dsp:nvSpPr>
      <dsp:spPr>
        <a:xfrm>
          <a:off x="2106" y="0"/>
          <a:ext cx="1226292" cy="136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lvl="0" algn="ctr" defTabSz="355600" rtl="0">
            <a:lnSpc>
              <a:spcPct val="90000"/>
            </a:lnSpc>
            <a:spcBef>
              <a:spcPct val="0"/>
            </a:spcBef>
            <a:spcAft>
              <a:spcPct val="35000"/>
            </a:spcAft>
          </a:pPr>
          <a:r>
            <a:rPr lang="en-US" sz="800" b="1" i="0" kern="1200" dirty="0" smtClean="0"/>
            <a:t>Firstly, higher lead time has higher chance of cancellation. Also, history of previous cancellations increases chances of cancellation.</a:t>
          </a:r>
          <a:endParaRPr lang="en-US" sz="800" kern="1200" dirty="0"/>
        </a:p>
      </dsp:txBody>
      <dsp:txXfrm>
        <a:off x="2106" y="0"/>
        <a:ext cx="1226292" cy="1366560"/>
      </dsp:txXfrm>
    </dsp:sp>
    <dsp:sp modelId="{D386C843-FBFC-43CB-A672-A2698A3581B6}">
      <dsp:nvSpPr>
        <dsp:cNvPr id="0" name=""/>
        <dsp:cNvSpPr/>
      </dsp:nvSpPr>
      <dsp:spPr>
        <a:xfrm>
          <a:off x="444432" y="1537380"/>
          <a:ext cx="341640" cy="3416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DBECD8-241D-41B5-BAE0-7AE8A0DD31A9}">
      <dsp:nvSpPr>
        <dsp:cNvPr id="0" name=""/>
        <dsp:cNvSpPr/>
      </dsp:nvSpPr>
      <dsp:spPr>
        <a:xfrm>
          <a:off x="1289713" y="2049840"/>
          <a:ext cx="1226292" cy="136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84" tIns="49784" rIns="49784" bIns="49784" numCol="1" spcCol="1270" anchor="t" anchorCtr="0">
          <a:noAutofit/>
        </a:bodyPr>
        <a:lstStyle/>
        <a:p>
          <a:pPr lvl="0" algn="ctr" defTabSz="311150" rtl="0">
            <a:lnSpc>
              <a:spcPct val="90000"/>
            </a:lnSpc>
            <a:spcBef>
              <a:spcPct val="0"/>
            </a:spcBef>
            <a:spcAft>
              <a:spcPct val="35000"/>
            </a:spcAft>
          </a:pPr>
          <a:r>
            <a:rPr lang="en-US" sz="700" b="1" i="0" kern="1200" dirty="0" smtClean="0"/>
            <a:t>Secondly, The City hotel has more guests during spring and autumn, when the prices are also highest, In July and August there are less visitors, although prices are lower. Thus, customers can get good deal on bookings in July and August in city hotel.</a:t>
          </a:r>
          <a:endParaRPr lang="en-US" sz="700" kern="1200" dirty="0"/>
        </a:p>
      </dsp:txBody>
      <dsp:txXfrm>
        <a:off x="1289713" y="2049840"/>
        <a:ext cx="1226292" cy="1366560"/>
      </dsp:txXfrm>
    </dsp:sp>
    <dsp:sp modelId="{1CDD14A1-8B9B-4006-84CE-6E7D1928E17D}">
      <dsp:nvSpPr>
        <dsp:cNvPr id="0" name=""/>
        <dsp:cNvSpPr/>
      </dsp:nvSpPr>
      <dsp:spPr>
        <a:xfrm>
          <a:off x="1732039" y="1537380"/>
          <a:ext cx="341640" cy="3416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9A4198-E797-4449-B83F-EDD17E5DA2AC}">
      <dsp:nvSpPr>
        <dsp:cNvPr id="0" name=""/>
        <dsp:cNvSpPr/>
      </dsp:nvSpPr>
      <dsp:spPr>
        <a:xfrm>
          <a:off x="2577320" y="0"/>
          <a:ext cx="1226292" cy="136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84" tIns="49784" rIns="49784" bIns="49784" numCol="1" spcCol="1270" anchor="b" anchorCtr="0">
          <a:noAutofit/>
        </a:bodyPr>
        <a:lstStyle/>
        <a:p>
          <a:pPr lvl="0" algn="ctr" defTabSz="311150" rtl="0">
            <a:lnSpc>
              <a:spcPct val="90000"/>
            </a:lnSpc>
            <a:spcBef>
              <a:spcPct val="0"/>
            </a:spcBef>
            <a:spcAft>
              <a:spcPct val="35000"/>
            </a:spcAft>
          </a:pPr>
          <a:r>
            <a:rPr lang="en-US" sz="700" b="1" i="0" kern="1200" dirty="0" smtClean="0"/>
            <a:t>Guest numbers for the Resort hotel go down </a:t>
          </a:r>
          <a:r>
            <a:rPr lang="en-US" sz="700" b="1" i="0" kern="1200" dirty="0" err="1" smtClean="0"/>
            <a:t>slighty</a:t>
          </a:r>
          <a:r>
            <a:rPr lang="en-US" sz="700" b="1" i="0" kern="1200" dirty="0" smtClean="0"/>
            <a:t> from June to September, which is also when the prices are highest. Thus, these months should be avoided for bookings.</a:t>
          </a:r>
          <a:endParaRPr lang="en-US" sz="700" kern="1200" dirty="0"/>
        </a:p>
      </dsp:txBody>
      <dsp:txXfrm>
        <a:off x="2577320" y="0"/>
        <a:ext cx="1226292" cy="1366560"/>
      </dsp:txXfrm>
    </dsp:sp>
    <dsp:sp modelId="{DBC1CCD3-3545-4202-A4EE-CD866155CD8B}">
      <dsp:nvSpPr>
        <dsp:cNvPr id="0" name=""/>
        <dsp:cNvSpPr/>
      </dsp:nvSpPr>
      <dsp:spPr>
        <a:xfrm>
          <a:off x="3019646" y="1537380"/>
          <a:ext cx="341640" cy="3416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55F612-E3B8-4A3E-B38C-423A14B5EBC7}">
      <dsp:nvSpPr>
        <dsp:cNvPr id="0" name=""/>
        <dsp:cNvSpPr/>
      </dsp:nvSpPr>
      <dsp:spPr>
        <a:xfrm>
          <a:off x="3864927" y="2049840"/>
          <a:ext cx="1226292" cy="136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84" tIns="49784" rIns="49784" bIns="49784" numCol="1" spcCol="1270" anchor="t" anchorCtr="0">
          <a:noAutofit/>
        </a:bodyPr>
        <a:lstStyle/>
        <a:p>
          <a:pPr lvl="0" algn="ctr" defTabSz="311150" rtl="0">
            <a:lnSpc>
              <a:spcPct val="90000"/>
            </a:lnSpc>
            <a:spcBef>
              <a:spcPct val="0"/>
            </a:spcBef>
            <a:spcAft>
              <a:spcPct val="35000"/>
            </a:spcAft>
          </a:pPr>
          <a:r>
            <a:rPr lang="en-US" sz="700" b="1" i="0" kern="1200" dirty="0" smtClean="0"/>
            <a:t>Thirdly, Broadly, </a:t>
          </a:r>
          <a:r>
            <a:rPr lang="en-US" sz="700" b="1" i="0" kern="1200" dirty="0" err="1" smtClean="0"/>
            <a:t>Arpil</a:t>
          </a:r>
          <a:r>
            <a:rPr lang="en-US" sz="700" b="1" i="0" kern="1200" dirty="0" smtClean="0"/>
            <a:t> to August is the peak season of bookings. Both hotels have the fewest guests during the winter.</a:t>
          </a:r>
          <a:endParaRPr lang="en-US" sz="700" kern="1200" dirty="0"/>
        </a:p>
      </dsp:txBody>
      <dsp:txXfrm>
        <a:off x="3864927" y="2049840"/>
        <a:ext cx="1226292" cy="1366560"/>
      </dsp:txXfrm>
    </dsp:sp>
    <dsp:sp modelId="{F274CFD6-84D6-4FC5-B546-B4FBF370EBA6}">
      <dsp:nvSpPr>
        <dsp:cNvPr id="0" name=""/>
        <dsp:cNvSpPr/>
      </dsp:nvSpPr>
      <dsp:spPr>
        <a:xfrm>
          <a:off x="4307253" y="1537380"/>
          <a:ext cx="341640" cy="3416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C36554-C972-44D1-A741-B66E92434626}">
      <dsp:nvSpPr>
        <dsp:cNvPr id="0" name=""/>
        <dsp:cNvSpPr/>
      </dsp:nvSpPr>
      <dsp:spPr>
        <a:xfrm>
          <a:off x="5152534" y="0"/>
          <a:ext cx="1226292" cy="136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84" tIns="49784" rIns="49784" bIns="49784" numCol="1" spcCol="1270" anchor="b" anchorCtr="0">
          <a:noAutofit/>
        </a:bodyPr>
        <a:lstStyle/>
        <a:p>
          <a:pPr lvl="0" algn="ctr" defTabSz="311150" rtl="0">
            <a:lnSpc>
              <a:spcPct val="90000"/>
            </a:lnSpc>
            <a:spcBef>
              <a:spcPct val="0"/>
            </a:spcBef>
            <a:spcAft>
              <a:spcPct val="35000"/>
            </a:spcAft>
          </a:pPr>
          <a:r>
            <a:rPr lang="en-US" sz="700" b="1" i="0" kern="1200" dirty="0" smtClean="0"/>
            <a:t>Fourthly, No deposit cancellations are high compared to other categories but these should not be discouraged per se as bookings in this category are also very high compared to non refundable type bookings.</a:t>
          </a:r>
          <a:endParaRPr lang="en-US" sz="700" kern="1200" dirty="0"/>
        </a:p>
      </dsp:txBody>
      <dsp:txXfrm>
        <a:off x="5152534" y="0"/>
        <a:ext cx="1226292" cy="1366560"/>
      </dsp:txXfrm>
    </dsp:sp>
    <dsp:sp modelId="{C779189D-1E5C-41D0-A5C1-A82851BE41C0}">
      <dsp:nvSpPr>
        <dsp:cNvPr id="0" name=""/>
        <dsp:cNvSpPr/>
      </dsp:nvSpPr>
      <dsp:spPr>
        <a:xfrm>
          <a:off x="5594860" y="1537380"/>
          <a:ext cx="341640" cy="3416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55FFB5-89F0-4BEE-A05F-FD7BBADE314E}">
      <dsp:nvSpPr>
        <dsp:cNvPr id="0" name=""/>
        <dsp:cNvSpPr/>
      </dsp:nvSpPr>
      <dsp:spPr>
        <a:xfrm>
          <a:off x="6440141" y="2049840"/>
          <a:ext cx="1226292" cy="136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84" tIns="49784" rIns="49784" bIns="49784" numCol="1" spcCol="1270" anchor="t" anchorCtr="0">
          <a:noAutofit/>
        </a:bodyPr>
        <a:lstStyle/>
        <a:p>
          <a:pPr lvl="0" algn="ctr" defTabSz="311150" rtl="0">
            <a:lnSpc>
              <a:spcPct val="90000"/>
            </a:lnSpc>
            <a:spcBef>
              <a:spcPct val="0"/>
            </a:spcBef>
            <a:spcAft>
              <a:spcPct val="35000"/>
            </a:spcAft>
          </a:pPr>
          <a:r>
            <a:rPr lang="en-US" sz="700" b="1" i="0" kern="1200" dirty="0" smtClean="0"/>
            <a:t>Fifthly, cancellations are high when done through agents compared to direct bookings. Hotels need to do marketing and give special incentives for direct bookings as these may establish personal one to one relationships promoting customer loyalty.</a:t>
          </a:r>
          <a:endParaRPr lang="en-US" sz="700" kern="1200" dirty="0"/>
        </a:p>
      </dsp:txBody>
      <dsp:txXfrm>
        <a:off x="6440141" y="2049840"/>
        <a:ext cx="1226292" cy="1366560"/>
      </dsp:txXfrm>
    </dsp:sp>
    <dsp:sp modelId="{6967BF0E-90D3-4471-B7FC-C99C471C6BCC}">
      <dsp:nvSpPr>
        <dsp:cNvPr id="0" name=""/>
        <dsp:cNvSpPr/>
      </dsp:nvSpPr>
      <dsp:spPr>
        <a:xfrm>
          <a:off x="6882467" y="1537380"/>
          <a:ext cx="341640" cy="3416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1422289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8792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982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95124" y="200115"/>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smtClean="0">
                <a:solidFill>
                  <a:srgbClr val="CC0000"/>
                </a:solidFill>
                <a:latin typeface="Montserrat"/>
                <a:ea typeface="Montserrat"/>
                <a:cs typeface="Montserrat"/>
                <a:sym typeface="Montserrat"/>
              </a:rPr>
              <a:t>        Capstone Project – 1</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smtClean="0">
                <a:solidFill>
                  <a:schemeClr val="lt1"/>
                </a:solidFill>
                <a:latin typeface="Montserrat"/>
                <a:ea typeface="Montserrat"/>
                <a:cs typeface="Montserrat"/>
                <a:sym typeface="Montserrat"/>
              </a:rPr>
              <a:t>EDA – 1 </a:t>
            </a:r>
            <a:br>
              <a:rPr lang="en-US" sz="3600" b="1" dirty="0" smtClean="0">
                <a:solidFill>
                  <a:schemeClr val="lt1"/>
                </a:solidFill>
                <a:latin typeface="Montserrat"/>
                <a:ea typeface="Montserrat"/>
                <a:cs typeface="Montserrat"/>
                <a:sym typeface="Montserrat"/>
              </a:rPr>
            </a:br>
            <a:r>
              <a:rPr lang="en-US" sz="3600" b="1" dirty="0" smtClean="0">
                <a:solidFill>
                  <a:schemeClr val="lt1"/>
                </a:solidFill>
                <a:latin typeface="Montserrat"/>
                <a:ea typeface="Montserrat"/>
                <a:cs typeface="Montserrat"/>
                <a:sym typeface="Montserrat"/>
              </a:rPr>
              <a:t>HOTEL BOOKING ANALYSIS</a:t>
            </a:r>
            <a:endParaRPr sz="3600" b="1" dirty="0">
              <a:solidFill>
                <a:schemeClr val="lt1"/>
              </a:solidFill>
              <a:latin typeface="Montserrat"/>
              <a:ea typeface="Montserrat"/>
              <a:cs typeface="Montserrat"/>
              <a:sym typeface="Montserrat"/>
            </a:endParaRPr>
          </a:p>
          <a:p>
            <a:r>
              <a:rPr lang="en-US" sz="1600" b="1" u="sng" dirty="0" smtClean="0">
                <a:solidFill>
                  <a:schemeClr val="lt1"/>
                </a:solidFill>
                <a:latin typeface="Montserrat"/>
                <a:ea typeface="Montserrat"/>
                <a:cs typeface="Montserrat"/>
                <a:sym typeface="Montserrat"/>
              </a:rPr>
              <a:t/>
            </a:r>
            <a:br>
              <a:rPr lang="en-US" sz="1600" b="1" u="sng" dirty="0" smtClean="0">
                <a:solidFill>
                  <a:schemeClr val="lt1"/>
                </a:solidFill>
                <a:latin typeface="Montserrat"/>
                <a:ea typeface="Montserrat"/>
                <a:cs typeface="Montserrat"/>
                <a:sym typeface="Montserrat"/>
              </a:rPr>
            </a:br>
            <a:r>
              <a:rPr lang="en-US" sz="1600" b="1" u="sng" dirty="0" smtClean="0">
                <a:solidFill>
                  <a:schemeClr val="lt1"/>
                </a:solidFill>
                <a:latin typeface="Montserrat"/>
                <a:ea typeface="Montserrat"/>
                <a:cs typeface="Montserrat"/>
                <a:sym typeface="Montserrat"/>
              </a:rPr>
              <a:t>TEAM MEMBERS</a:t>
            </a:r>
            <a:br>
              <a:rPr lang="en-US" sz="1600" b="1" u="sng" dirty="0" smtClean="0">
                <a:solidFill>
                  <a:schemeClr val="lt1"/>
                </a:solidFill>
                <a:latin typeface="Montserrat"/>
                <a:ea typeface="Montserrat"/>
                <a:cs typeface="Montserrat"/>
                <a:sym typeface="Montserrat"/>
              </a:rPr>
            </a:br>
            <a:r>
              <a:rPr lang="en-US" sz="1400" b="1" u="sng" dirty="0" smtClean="0">
                <a:solidFill>
                  <a:schemeClr val="lt1"/>
                </a:solidFill>
                <a:latin typeface="Montserrat"/>
                <a:ea typeface="Montserrat"/>
                <a:cs typeface="Montserrat"/>
                <a:sym typeface="Montserrat"/>
              </a:rPr>
              <a:t>PIYUSH RATRA</a:t>
            </a:r>
            <a:endParaRPr sz="14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945" y="445025"/>
            <a:ext cx="8541355" cy="4120048"/>
          </a:xfrm>
          <a:ln>
            <a:solidFill>
              <a:schemeClr val="tx1"/>
            </a:solidFill>
          </a:ln>
        </p:spPr>
        <p:txBody>
          <a:bodyPr/>
          <a:lstStyle/>
          <a:p>
            <a:r>
              <a:rPr lang="en-US" b="1" dirty="0" smtClean="0">
                <a:latin typeface="Montserrat" charset="0"/>
              </a:rPr>
              <a:t>EDA (HOTEL BOOKING ANALYSIS) :</a:t>
            </a:r>
            <a:endParaRPr lang="en-US" b="1" dirty="0">
              <a:latin typeface="Montserrat" charset="0"/>
            </a:endParaRPr>
          </a:p>
        </p:txBody>
      </p:sp>
      <p:sp>
        <p:nvSpPr>
          <p:cNvPr id="3" name="Text Placeholder 2"/>
          <p:cNvSpPr>
            <a:spLocks noGrp="1"/>
          </p:cNvSpPr>
          <p:nvPr>
            <p:ph type="body" idx="1"/>
          </p:nvPr>
        </p:nvSpPr>
        <p:spPr>
          <a:xfrm>
            <a:off x="277091" y="1152475"/>
            <a:ext cx="8555209" cy="3890580"/>
          </a:xfrm>
        </p:spPr>
        <p:txBody>
          <a:bodyPr/>
          <a:lstStyle/>
          <a:p>
            <a:pPr marL="114300" indent="0">
              <a:buNone/>
            </a:pPr>
            <a:r>
              <a:rPr lang="en-US" b="1" dirty="0" smtClean="0">
                <a:solidFill>
                  <a:schemeClr val="tx1"/>
                </a:solidFill>
                <a:latin typeface="Montserrat" charset="0"/>
              </a:rPr>
              <a:t>3.</a:t>
            </a:r>
            <a:r>
              <a:rPr lang="en-US" b="1" dirty="0">
                <a:solidFill>
                  <a:srgbClr val="002060"/>
                </a:solidFill>
                <a:latin typeface="Montserrat" charset="0"/>
              </a:rPr>
              <a:t> </a:t>
            </a:r>
            <a:r>
              <a:rPr lang="en-US" b="1" dirty="0" err="1">
                <a:solidFill>
                  <a:srgbClr val="002060"/>
                </a:solidFill>
                <a:latin typeface="Montserrat" charset="0"/>
              </a:rPr>
              <a:t>Visulizing</a:t>
            </a:r>
            <a:r>
              <a:rPr lang="en-US" b="1" dirty="0">
                <a:solidFill>
                  <a:srgbClr val="002060"/>
                </a:solidFill>
                <a:latin typeface="Montserrat" charset="0"/>
              </a:rPr>
              <a:t> Proportion of Booking Cancellations Vis a Vis Bookings.</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272" y="2009198"/>
            <a:ext cx="3957637" cy="2300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0490" y="1907968"/>
            <a:ext cx="4107873" cy="2402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8837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45025"/>
            <a:ext cx="8527500" cy="4140830"/>
          </a:xfrm>
          <a:ln>
            <a:solidFill>
              <a:schemeClr val="tx1"/>
            </a:solidFill>
          </a:ln>
        </p:spPr>
        <p:txBody>
          <a:bodyPr/>
          <a:lstStyle/>
          <a:p>
            <a:r>
              <a:rPr lang="en-US" b="1" dirty="0">
                <a:latin typeface="Montserrat" charset="0"/>
              </a:rPr>
              <a:t>EDA (HOTEL BOOKING ANALYSIS) :</a:t>
            </a:r>
            <a:endParaRPr lang="en-US" dirty="0"/>
          </a:p>
        </p:txBody>
      </p:sp>
      <p:sp>
        <p:nvSpPr>
          <p:cNvPr id="3" name="Text Placeholder 2"/>
          <p:cNvSpPr>
            <a:spLocks noGrp="1"/>
          </p:cNvSpPr>
          <p:nvPr>
            <p:ph type="body" idx="1"/>
          </p:nvPr>
        </p:nvSpPr>
        <p:spPr/>
        <p:txBody>
          <a:bodyPr/>
          <a:lstStyle/>
          <a:p>
            <a:r>
              <a:rPr lang="en-US" b="1" dirty="0" smtClean="0">
                <a:solidFill>
                  <a:schemeClr val="tx1"/>
                </a:solidFill>
                <a:latin typeface="Montserrat" charset="0"/>
              </a:rPr>
              <a:t>4.</a:t>
            </a:r>
            <a:r>
              <a:rPr lang="en-US" b="1" dirty="0">
                <a:solidFill>
                  <a:srgbClr val="82C6FF"/>
                </a:solidFill>
                <a:latin typeface="Montserrat" charset="0"/>
              </a:rPr>
              <a:t> </a:t>
            </a:r>
            <a:r>
              <a:rPr lang="en-US" b="1" dirty="0">
                <a:solidFill>
                  <a:srgbClr val="002060"/>
                </a:solidFill>
                <a:latin typeface="Montserrat" charset="0"/>
              </a:rPr>
              <a:t>Visualizing </a:t>
            </a:r>
            <a:r>
              <a:rPr lang="en-US" b="1" dirty="0" err="1">
                <a:solidFill>
                  <a:srgbClr val="002060"/>
                </a:solidFill>
                <a:latin typeface="Montserrat" charset="0"/>
              </a:rPr>
              <a:t>Montly</a:t>
            </a:r>
            <a:r>
              <a:rPr lang="en-US" b="1" dirty="0">
                <a:solidFill>
                  <a:srgbClr val="002060"/>
                </a:solidFill>
                <a:latin typeface="Montserrat" charset="0"/>
              </a:rPr>
              <a:t> Bookings And </a:t>
            </a:r>
            <a:r>
              <a:rPr lang="en-US" b="1" dirty="0" err="1">
                <a:solidFill>
                  <a:srgbClr val="002060"/>
                </a:solidFill>
                <a:latin typeface="Montserrat" charset="0"/>
              </a:rPr>
              <a:t>Montly</a:t>
            </a:r>
            <a:r>
              <a:rPr lang="en-US" b="1" dirty="0">
                <a:solidFill>
                  <a:srgbClr val="002060"/>
                </a:solidFill>
                <a:latin typeface="Montserrat" charset="0"/>
              </a:rPr>
              <a:t> Cancellations</a:t>
            </a:r>
            <a:r>
              <a:rPr lang="en-US" dirty="0">
                <a:solidFill>
                  <a:srgbClr val="002060"/>
                </a:solidFill>
                <a:latin typeface="Montserrat" charset="0"/>
              </a:rPr>
              <a:t>.</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06" y="1879744"/>
            <a:ext cx="3911312" cy="2671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722" y="1879744"/>
            <a:ext cx="3876242" cy="2620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1818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26" y="445025"/>
            <a:ext cx="8520573" cy="4140830"/>
          </a:xfrm>
          <a:ln>
            <a:solidFill>
              <a:schemeClr val="tx1"/>
            </a:solidFill>
          </a:ln>
        </p:spPr>
        <p:txBody>
          <a:bodyPr/>
          <a:lstStyle/>
          <a:p>
            <a:r>
              <a:rPr lang="en-US" b="1" dirty="0">
                <a:latin typeface="Montserrat" charset="0"/>
              </a:rPr>
              <a:t>EDA (HOTEL BOOKING ANALYSIS) :</a:t>
            </a:r>
            <a:endParaRPr lang="en-US" dirty="0"/>
          </a:p>
        </p:txBody>
      </p:sp>
      <p:sp>
        <p:nvSpPr>
          <p:cNvPr id="3" name="Text Placeholder 2"/>
          <p:cNvSpPr>
            <a:spLocks noGrp="1"/>
          </p:cNvSpPr>
          <p:nvPr>
            <p:ph type="body" idx="1"/>
          </p:nvPr>
        </p:nvSpPr>
        <p:spPr/>
        <p:txBody>
          <a:bodyPr/>
          <a:lstStyle/>
          <a:p>
            <a:r>
              <a:rPr lang="en-US" b="1" dirty="0">
                <a:solidFill>
                  <a:schemeClr val="tx1"/>
                </a:solidFill>
                <a:latin typeface="Montserrat" charset="0"/>
              </a:rPr>
              <a:t>5.</a:t>
            </a:r>
            <a:r>
              <a:rPr lang="en-US" b="1" dirty="0">
                <a:solidFill>
                  <a:srgbClr val="82C6FF"/>
                </a:solidFill>
                <a:latin typeface="Montserrat" charset="0"/>
              </a:rPr>
              <a:t> </a:t>
            </a:r>
            <a:r>
              <a:rPr lang="en-US" b="1" dirty="0">
                <a:solidFill>
                  <a:srgbClr val="002060"/>
                </a:solidFill>
                <a:latin typeface="Montserrat" charset="0"/>
              </a:rPr>
              <a:t>Market Segment Wise Bookings.</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311" y="1632095"/>
            <a:ext cx="4117397" cy="2920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0209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73" y="445025"/>
            <a:ext cx="8534427" cy="4133902"/>
          </a:xfrm>
          <a:ln>
            <a:solidFill>
              <a:schemeClr val="tx1"/>
            </a:solidFill>
          </a:ln>
        </p:spPr>
        <p:txBody>
          <a:bodyPr/>
          <a:lstStyle/>
          <a:p>
            <a:r>
              <a:rPr lang="en-US" b="1" dirty="0">
                <a:latin typeface="Montserrat" charset="0"/>
              </a:rPr>
              <a:t>EDA (HOTEL BOOKING ANALYSIS) :</a:t>
            </a:r>
            <a:endParaRPr lang="en-US" dirty="0"/>
          </a:p>
        </p:txBody>
      </p:sp>
      <p:sp>
        <p:nvSpPr>
          <p:cNvPr id="3" name="Text Placeholder 2"/>
          <p:cNvSpPr>
            <a:spLocks noGrp="1"/>
          </p:cNvSpPr>
          <p:nvPr>
            <p:ph type="body" idx="1"/>
          </p:nvPr>
        </p:nvSpPr>
        <p:spPr/>
        <p:txBody>
          <a:bodyPr/>
          <a:lstStyle/>
          <a:p>
            <a:r>
              <a:rPr lang="en-US" b="1" dirty="0" smtClean="0">
                <a:solidFill>
                  <a:schemeClr val="tx1"/>
                </a:solidFill>
                <a:latin typeface="Montserrat" charset="0"/>
              </a:rPr>
              <a:t>6.</a:t>
            </a:r>
            <a:r>
              <a:rPr lang="en-US" b="1" dirty="0">
                <a:solidFill>
                  <a:srgbClr val="002060"/>
                </a:solidFill>
                <a:latin typeface="Courier New"/>
              </a:rPr>
              <a:t> </a:t>
            </a:r>
            <a:r>
              <a:rPr lang="en-US" b="1" dirty="0">
                <a:solidFill>
                  <a:srgbClr val="002060"/>
                </a:solidFill>
                <a:latin typeface="Montserrat" charset="0"/>
              </a:rPr>
              <a:t>Plotting Monthly Cancellations And Customer Type.</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564" y="1746395"/>
            <a:ext cx="4975946" cy="2786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8147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4" y="445024"/>
            <a:ext cx="8513645" cy="4126975"/>
          </a:xfrm>
          <a:ln>
            <a:solidFill>
              <a:schemeClr val="tx1"/>
            </a:solidFill>
          </a:ln>
        </p:spPr>
        <p:txBody>
          <a:bodyPr/>
          <a:lstStyle/>
          <a:p>
            <a:r>
              <a:rPr lang="en-US" b="1" dirty="0">
                <a:latin typeface="Montserrat" charset="0"/>
              </a:rPr>
              <a:t>EDA (HOTEL BOOKING ANALYSIS) :</a:t>
            </a:r>
            <a:endParaRPr lang="en-US" dirty="0"/>
          </a:p>
        </p:txBody>
      </p:sp>
      <p:sp>
        <p:nvSpPr>
          <p:cNvPr id="3" name="Text Placeholder 2"/>
          <p:cNvSpPr>
            <a:spLocks noGrp="1"/>
          </p:cNvSpPr>
          <p:nvPr>
            <p:ph type="body" idx="1"/>
          </p:nvPr>
        </p:nvSpPr>
        <p:spPr/>
        <p:txBody>
          <a:bodyPr/>
          <a:lstStyle/>
          <a:p>
            <a:pPr marL="114300" indent="0">
              <a:buNone/>
            </a:pPr>
            <a:r>
              <a:rPr lang="en-US" b="1" dirty="0">
                <a:solidFill>
                  <a:schemeClr val="tx1"/>
                </a:solidFill>
                <a:latin typeface="Montserrat" charset="0"/>
              </a:rPr>
              <a:t>7. </a:t>
            </a:r>
            <a:r>
              <a:rPr lang="en-US" b="1" dirty="0">
                <a:solidFill>
                  <a:srgbClr val="002060"/>
                </a:solidFill>
                <a:latin typeface="Montserrat" charset="0"/>
              </a:rPr>
              <a:t>What is The Relationship Between Lead Time And Cancellation</a:t>
            </a:r>
            <a:r>
              <a:rPr lang="en-US" b="1" dirty="0" smtClean="0">
                <a:solidFill>
                  <a:srgbClr val="002060"/>
                </a:solidFill>
                <a:latin typeface="Montserrat" charset="0"/>
              </a:rPr>
              <a:t>?</a:t>
            </a:r>
          </a:p>
          <a:p>
            <a:pPr marL="114300" indent="0">
              <a:buNone/>
            </a:pPr>
            <a:endParaRPr lang="en-US" b="1" dirty="0">
              <a:solidFill>
                <a:srgbClr val="002060"/>
              </a:solidFill>
              <a:latin typeface="Montserrat"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11" y="2028248"/>
            <a:ext cx="4119562" cy="2239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8873" y="2028248"/>
            <a:ext cx="4147704" cy="2368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556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45025"/>
            <a:ext cx="8527500" cy="4140830"/>
          </a:xfrm>
          <a:ln>
            <a:solidFill>
              <a:schemeClr val="tx1"/>
            </a:solidFill>
          </a:ln>
        </p:spPr>
        <p:txBody>
          <a:bodyPr/>
          <a:lstStyle/>
          <a:p>
            <a:r>
              <a:rPr lang="en-US" b="1" dirty="0" smtClean="0">
                <a:latin typeface="Montserrat" charset="0"/>
              </a:rPr>
              <a:t>EDA (HOTEL BOOKING ANALYSIS) :</a:t>
            </a:r>
            <a:endParaRPr lang="en-US" b="1" dirty="0">
              <a:latin typeface="Montserrat" charset="0"/>
            </a:endParaRPr>
          </a:p>
        </p:txBody>
      </p:sp>
      <p:sp>
        <p:nvSpPr>
          <p:cNvPr id="3" name="Text Placeholder 2"/>
          <p:cNvSpPr>
            <a:spLocks noGrp="1"/>
          </p:cNvSpPr>
          <p:nvPr>
            <p:ph type="body" idx="1"/>
          </p:nvPr>
        </p:nvSpPr>
        <p:spPr/>
        <p:txBody>
          <a:bodyPr/>
          <a:lstStyle/>
          <a:p>
            <a:r>
              <a:rPr lang="en-US" b="1" dirty="0">
                <a:solidFill>
                  <a:schemeClr val="tx1"/>
                </a:solidFill>
                <a:latin typeface="Montserrat" charset="0"/>
              </a:rPr>
              <a:t>8. </a:t>
            </a:r>
            <a:r>
              <a:rPr lang="en-US" b="1" dirty="0">
                <a:solidFill>
                  <a:srgbClr val="002060"/>
                </a:solidFill>
                <a:latin typeface="Montserrat" charset="0"/>
              </a:rPr>
              <a:t>What Is The Relationship Between Deposit Type And Cancellation?</a:t>
            </a:r>
          </a:p>
        </p:txBody>
      </p:sp>
      <p:sp>
        <p:nvSpPr>
          <p:cNvPr id="4" name="AutoShape 2" descr="data:image/png;base64,iVBORw0KGgoAAAANSUhEUgAAAkIAAAFSCAYAAAAembAGAAAABHNCSVQICAgIfAhkiAAAAAlwSFlzAAALEgAACxIB0t1+/AAAADh0RVh0U29mdHdhcmUAbWF0cGxvdGxpYiB2ZXJzaW9uMy4yLjIsIGh0dHA6Ly9tYXRwbG90bGliLm9yZy+WH4yJAAAgAElEQVR4nO3de1xU1f4//hcMjJgcQ1BwEM1bKoYKOoB3BC+AIpfIA6FmWiaevKfGUYPCtFCOpqSRaXTqaB4rRUFEP0dTKwuzRPKWijfuGBdFkGEc1vcPf+4fCAoqM6D79Xw8fDxgr73Xfu/tOPNy7TV7GwkhBIiIiIhkyLixCyAiIiJqLAxCREREJFsMQkRERCRbDEJEREQkWwxCREREJFsMQkRERCRbDEJEBpSZmYnu3bvj9u3bNdqys7Ph5OQEnU7XCJUZXkpKCoYOHWrwbRvb9u3b8fLLL+ul75iYGMyfP18vfddHbGwsFi9e3Gj7J3oUJo1dAFFT5OHhgb/++gsKhQImJiZwcnLCe++9B5VKpbd92tra4vjx43rrPy0tDTExMTh+/DiMjY3RoUMHvPzyywgMDNTbPuWoe/fu2LdvH5577rnGLsXgQkNDpZ8zMzMxfPhwnDp1CiYmtX/UxMTE4MqVK4iOjjZUiUQ1cESI6D5iY2Nx/Phx/Pjjj7CyssLSpUsbu6RHdvz4cUyaNAnOzs7Yt28fUlJS8O677+Lw4cONXVqjEkKgsrKyscsgokbEIERUh2bNmsHLywvp6enSspKSEixcuBD9+/eHu7s71q9fL32gVlZWYv369XB3d8eAAQOwcOFClJSU1Nr33r174eHhgXPnztW4bDZx4kR89NFHCA4OhpOTE6ZMmYLCwkJp2/j4eLi7u8PV1RXr1q2Dh4cHjhw5Uut+VqxYAX9/f7zxxhuwtLSEkZERHBwcsGbNGgDA9evXMW3aNPTv3x/Ozs6YNm0acnNzpe3rquXYsWMIDg6GWq2Gm5sbtm/fDgCoqKhAVFQUhg0bhoEDByI8PBzl5eW11piXl4eZM2eif//+8PDwwJdffim1lZeXIywsDM7Ozhg9ejT++OOP+/+FAfj9998RGBiIfv36ITAwEL///nu1Y1m9ejWCg4PRp08fZGRk1Njew8MDmzZtwtixY9GvXz/MmTMHGo1Gat+2bRtGjhwJFxcXhIaGIi8vDwAwfvx4AICfnx+cnJyQlJRUa31CCERGRqJfv37w8vLCzz//DADYs2cPXnzxxWrrxsXFYfr06bX2k5GRgQkTJsDJyQmTJ09GUVFRtfbU1FTp78XX1xcpKSnVzsO//vUvvPTSS+jbty+mT5+O4uJiqX3//v0YM2YM1Go1Jk6cWO31v2HDBgwZMgROTk7w9PSU6q96aW7ChAkAAGdnZzg5OdUY7Tx8+DA+/fRT7NmzB05OTvD19a3z+MPCwhAeHo7JkyfDyckJEyZMQFZWlrRueno6Jk+eDBcXF3h6et73/BNVI4ioBnd3d/HTTz8JIYQoKysTCxcuFAsWLJDaFyxYIEJDQ0VJSYnIyMgQo0aNEtu2bRNCCPHNN9+IESNGiKtXr4qbN2+KN998U8yfP18IIURGRobo1q2b0Gq14ttvvxUjRowQly9frtEmhBATJkwQw4cPFxcvXhS3bt0SEyZMECtXrhRCCHH+/Hnh6Ogofv31V6HRaMSHH34oevbsKdVcVVlZmejRo4f4+eef73u8hYWFIjk5WZSVlYmSkhIxc+ZMMX36dKn9QbVkZmYKR0dHkZCQICoqKkRhYaE4ffq0EEKIZcuWiWnTpomioiJRUlIipk2bJqKjo4UQQvzyyy9iyJAhQgghdDqdCAgIEDExMUKj0YirV68KDw8PcfjwYSGEECtXrhQvv/yyKCoqEtnZ2WLMmDHStvcqKioSarVa7NixQ2i1WpGQkCDUarUoLCyUjsXNzU2cO3dOaLVaUVFRUevff2BgoMjNzRVFRUXCy8tLbNmyRQghxJEjR4SLi4s4efKk0Gg0IjIyUoSEhEjbduvWTfo7rc13330n7O3tRVxcnKioqBC7d+8Wffv2FUVFRUKj0QhnZ2dx4cIFaX0/Pz+RnJxca19///vfxfLly4VGoxFHjx4Vjo6O4q233hJCCJGbmytcXFzEwYMHhU6nEz/++KNwcXERBQUF0nkYPHiw+PPPP0VpaamYMWOGtO3FixdFnz59xI8//igqKirEhg0bxIgRI4RGoxHp6eli6NChIjc3Vwhx53V75coVIYQQa9eulfq49/Vcm6rrCyHqPP63335bODo6iqNHjwqNRiOWLl0qgoODhRBClJaWiqFDh4pvv/1WaLVacerUKeHi4iLOnz9/3/0TCSEER4SI7uPNN9+EWq2GWq3GTz/9hNdeew0AoNPpkJSUhLfeegvm5uaws7PD5MmTsWvXLgBAQkICXn31VbRv3x4tWrTAvHnzkJSUVG2C9L///W9s2rQJX3311QPnkrz44ovo1KkTzMzM4OXlhTNnzgAAkpOT4e7uDrVaDaVSiVmzZsHIyKjWPm7cuIHKykq0adPmvvtp1aoVPD090bx5c5ibm2P69On49ddf61VLYmIiBg4cCB8fH5iamqJVq1awt7eHEALbtm3DokWLYGFhAXNzc0ybNg27d++usf8//vgDhYWFmDFjBpRKJdq3b4+///3v0v/o9+zZg9DQUFhYWEClUmHixIn3PZaDBw/iueeeg7+/P0xMTODj44POnTvj+++/l9YJCAjA888/DxMTE5iamtbaz8SJE2FjYwMLCwu4u7tLx5uQkIDAwEC88MILUCqVmDdvHlJTU5GZmXnfmu5laWmJSZMmwdTUFKNHj0anTp1w8OBBKJVKeHt7S6+l8+fPIysrC+7u7jX6yM7Oxh9//IHZs2dDqVTC2dkZHh4eUvvOnTsxdOhQuLm5wdjYGIMGDYKDgwMOHTokrePn54du3brhmWeewezZs5GcnCy9vt3c3DBo0CCYmpritddeQ3l5OY4fPw6FQoGKigqkp6dDq9XCzs4OHTp0qPexP0h9jn/YsGFwdnaGUqnE3LlzkZqaipycHBw8eBDt2rVDYGAgTExM0LNnT3h6eiI5OblBaqOnFydLE93HunXrMHDgQOh0Ouzfvx8TJ07E7t27YWRkBK1WC1tbW2ldW1tb6fJIfn4+2rVrJ7W1a9cOt2/fRkFBgbRs06ZNePPNN9G2bdsH1lA1vDRv3hxlZWXSPqpu27x5c1hYWNTaR8uWLWFsbIxr166hS5cuta5z69YtfPDBB/jhhx9w/fp1AEBpaSl0Oh0UCsUDa8nJyan1g7CwsBC3bt2qdqlD3GdOTlZWFvLz86FWq6VlOp1O+j0/P7/aRPWq5/5e+fn5Ndqr/v0AqNek93uPNz8/X+r/hRdekNpatGgBCwsL5OXlwc7Ors5+AcDGxqZacLW1tZX6DwgIwLx58zBnzhzs3LkT3t7eUCqVtR5ny5Yt8cwzz1TrJycnB8CdoJScnFwtAN6+fRuurq7S7/eeU61Wi6Kiohrn0NjYGCqVCnl5eXB1dcWiRYsQExODCxcuYPDgwQgLC4ONjU29jr0udR1/1dd9ixYt8OyzzyI/Px9ZWVlIS0ur8Rry9fVtkLro6cUgRFQHhUKBUaNGITw8HL/99htGjhwJU1NTZGdno2vXrgDuhIG7HwTW1tbV5i1kZ2fDxMQEVlZW0rybzz//HK+//jpat24NT0/Ph67J2toaly5dkn4vLy+vNr+jqubNm8PR0RH79u1D//79a13n888/x6VLl7Bt2za0adMGZ86cgb+/P4QQddaiUqmQlpZWY3mrVq1gZmaG3bt31/khqVKpYGdnh3379tXa3qZNG+Tk5OD5558HAOnDvjbW1tbIzs6utiwnJwdDhgyRfr/f6Fl93Pv3W1ZWhuLi4ocKAnl5eRBCSHXk5ORIozmOjo4wNTXFsWPHkJiYeN9vVLVp0wY3btxAWVmZFIays7OlPlUqFfz8/PD+++/ft46q5zEnJ0ca0bO2tsa5c+ekNiFEtdf42LFjMXbsWNy8eRPh4eGIjo7GypUrq/Vdn3Nc2zp1HX/VuWulpaW4fv06rK2toVKp4OzsjLi4uDr3S1QVL40R1UEIgf/973+4ceMGunTpAoVCAS8vL6xevRo3b95EVlYW4uLipP95+vj44N///jcyMjJQWlqK1atXw9vbu9pXiLt27YqNGzciMjIS+/fvf+iaPD09ceDAAfz++++oqKhATEzMA0PLggULsGPHDmzcuFGaUHv27FnMnTsXwJ0PlGbNmqFly5YoLi7Gxx9/XO9axo4diyNHjkiX/4qKinDmzBkYGxtj3LhxWL58uTQalpeXhx9++KFGH71790aLFi2wYcMGlJeXQ6fT4dy5c1LA8vb2xoYNG3D9+nXk5ubiq6++um89bm5uuHz5MhISEnD79m0kJSXhwoULGDZsWL2P6UF8fHywfft2nDlzBhUVFVi1ahV69+4tjQa1bt261gnYVRUWFuLLL7+EVqvFnj17kJ6eDjc3N6nd398fkZGRMDExqTbCUVW7du3g4OCAmJgYVFRU4NixY9VGf3x9ffH999/jhx9+gE6ng0ajQUpKSrUgsWvXLly4cAG3bt3CmjVr4OnpCYVCAW9vbxw6dAg///wztFotPv/8cyiVSjg5OeHixYv4+eefUVFRAaVSiWbNmsHYuOZHiaWlJYyNjR94LqysrJCVlVVjlPBBx3/o0CEcO3YMFRUVWLNmDfr06QOVSoVhw4bh8uXLiI+Ph1arhVarRVpaWrVJ3kS1YRAiuo/Q0FA4OTmhb9+++Oijj/Dhhx9KIxLvvPMOmjdvjhEjRiAkJAQ+Pj7S/XgCAwPh6+uLCRMmYPjw4VAqlXjnnXdq9N+jRw/ExsbinXfeqTZvoz6ef/55vPPOO5g3bx6GDBmCZ555BpaWlrVeQgGAvn374t///jd++eUXjBgxAi4uLnjnnXekD99JkyZBo9Ggf//+CAoKqjZ6UhdbW1t89tlniIuLg4uLC/z9/XH27FkAdwLYc889h7///e/o27cvXn311WojWXcpFArExsbi7NmzGD58OPr3748lS5bg5s2bAIAZM2bA1tYWw4cPx5QpU+Dn53ffelq1aoXY2FjExcXB1dUVGzduRGxsLCwtLet9TA8ycOBAzJ49GzNnzsTgwYORkZGB1atXS+0zZsxAWFgY1Gr1fb+11Lt3b1y5cgX9+/fHRx99hLVr16JVq1ZSu5+fH86fP1/nZZ1//etfOHHihPTNQX9/f6lNpVJh/fr1+PTTTzFgwAC4ublh06ZN1UKHn58fwsLCMGjQIFRUVEg3Q+zcuTNWrlyJpUuXon///vj+++8RGxsLpVKJiooK/Otf/4KrqysGDx6MwsJCzJs3r0ZtzZs3R2hoKF5++WWo1WqkpqbWWMfLywsA4OrqioCAgHodv4+PD9atWwdXV1ecOnVKGokyNzfHpk2bkJSUhCFDhmDw4MGIjo5GRUXFA88hkZGoz9g3ETVppaWlcHZ2xt69e9G+ffvGLoceU3l5OQYMGIAdO3agY8eOetnHxIkT4evri3Hjxuml/8dxv+O/Oxfp7kgmUUPgiBDRE+rAgQO4desWysrKEBUVhW7dutV7si41bV9//TV69eqltxDU1Mn9+MmwOFma6Am1f/9+LFy4EEIIODg4YNWqVY81CZiaBg8PDwghsG7dusYupVHI/fjJ8HhpjIiIiGSLl8aIiIhItnhp7B7l5eU4efIk2rRpI91IjoiIiJ5MOp0O165dg4ODA8zMzGq0Mwjd4+TJk9KDE4mIiOjpsHnz5lrvy8UgdI+7t9XfvHlznY8/ICIioqYtNzcX48ePv+/zFhmE7nH3cljbtm35VWQiIqKnxP2mu3CyNBEREckWgxARERHJFi+NERERNTFarRaZmZkoLy9v7FKeGGZmZrCzs4OpqelDbccgRERE1MRkZmbib3/7Gzp27Mg7xteDEAIFBQXIzMxEp06dHmpbXhojIiJqYsrLy2FlZcUQVE9GRkawsrJ6pBE0BiEiIqImiCHo4Tzq+WIQIiIiItliECIiIiLZYhAiIiJ6QowZMwYpKSmNXcZjCwsLw+rVqw2+bW34rTE9qNDqoDTlA1sBngsiooa0e/fuxi7hqcMgpAdKUwVCFm5u7DKahC0r+ABbIiJqunhpjIiI6Anh4eGBI0eOIC0tDS+++CL69u2LgQMH4oMPPqhz22PHjiE4OBhqtRpubm7Yvn07AODgwYPw9/dH37594ebmhpiYGGmbzMxMdO/eHTt27MCwYcPg6uqKTz75RGrX6XSIjY3FiBEj4OTkhBdffBE5OTkAgPT0dEyePBkuLi7w9PREUlLSfWv7/vvv4efnB7VajeDgYJw9e1ZqO336NAICAuDk5IQ5c+ZAo9E89Hl7EI4IERERPWGWLVuGV155Bf7+/igtLcX58+cfuH5WVhamTp2KpUuXwtPTEzdv3kRubi4AoHnz5oiKisLzzz+Pc+fOYcqUKbC3t8eIESOk7X/77TckJyfj8uXLeOmllzBq1Ch06dIFcXFx2L17NzZs2IBOnTrhzz//hJmZGcrKyjBlyhTMmjULn332Gc6dO4fJkyejW7du6Nq1a7XaTp8+jUWLFiE2NhYODg7YtWsX/vGPfyA5ORkA8Oabb2LSpEkYP3489u/fj7feeguvv/56g51LjggRERE9YUxMTHD16lUUFhaiRYsWcHR0fOD6iYmJGDhwIHx8fGBqaopWrVrB3t4eAODq6oru3bvD2NgYPXr0wJgxY3D06NFq28+YMQNmZmbo0aMHevToIY3YfPPNN5g9ezY6d+4MIyMj9OjRA61atcLBgwfRrl07BAYGwsTEBD179oSnp6cUbqr673//i6CgIPTp0wcKhQIBAQEwNTVFamoqTpw4Aa1Wi0mTJsHU1BReXl7o1atXA53FOzgiRERE9IRZtmwZ1q5dC29vb9jZ2WHGjBlwd3e/7/o5OTno0KFDrW0nTpxAdHQ0zp8/D61Wi4qKCnh5eVVbp3Xr1tLPzZs3R1lZGQAgNze31n6zsrKQlpYGtVotLdPpdPD19a2xbnZ2NuLj4/Gf//xHWqbVapGfnw8jIyPY2NhUu1mira3tfY/zUTAIERERPWE6duyIVatWobKyEvv27cOsWbOQkpKCZ555ptb1VSoV0tLSam176623MGHCBGzcuBHNmjXDsmXLUFRUVK862rZti6tXr6Jbt2419ufs7Iy4uLg6+1CpVAgNDcX06dNrtB09ehR5eXkQQkhhKDs7G+3bt69XffXBS2NERERPmJ07d6KwsBDGxsZo2bIlAMDY+P4f6WPHjsWRI0eQlJSE27dvo6ioCGfOnAEAlJaW4tlnn0WzZs2QlpaGxMTEetcxbtw4rFmzBpcvX4YQAmfPnkVRURGGDRuGy5cvIz4+HlqtFlqtFmlpaUhPT6+1j61bt+LEiRMQQqCsrAwHDx7EzZs34ejoCBMTE3z55ZfQarXYt28f/vjjj4c8Ww/GIERERPSE+eGHHzBmzBg4OTlh2bJlWL16NczMzO67vq2tLT777DPExcXBxcUF/v7+0jyfiIgIrF27Fk5OTli3bh28vb3rXcfkyZPh7e2NKVOmoG/fvli8eDE0Gg3Mzc2xadMmJCUlYciQIRg8eDCio6NRUVFRo49evXph6dKliIyMhLOzM0aNGiV9o02pVCImJgY7duyAi4sLkpKSMHLkyIc8Ww9mJIQQDdrjEy4zMxPDhw/H/v37YWdn98j98D5Cd/A+QkRED+/MmTPSZGaqv9rOW12f6xwRIiIiItniZGkiIqKnwK5duxAREVFjua2tLR/N8QAMQkRERE8BX1/fWr+eTg/GS2NEREQkWwYZEcrMzMSbb74p/V5SUoKbN2/i6NGjuHTpEsLCwlBcXAwLCwtERUWhY8eOAKCXNiIiIqK7DDIiZGdnh507d0p/hg8fDh8fHwB3vrYXEhKCvXv3IiQkBOHh4dJ2+mgjIiIiusvgl8YqKiqQkJCAwMBAFBQU4PTp01Io8vHxwenTp1FYWKiXNiIiIjmq0OqeqH4NyeCTpQ8cOAAbGxu88MILOHnyJGxsbKBQKAAACoUC1tbWyMnJgRCiwdssLS0NfbhERESNTmmq0Mv97R7mXnFNddqKwUeEvvvuOwQGBhp6t0RERNSImuq0FYMGoby8PPz6668YO3YsgDsPWsvLy4NOd2doTafTIT8/HyqVSi9tREREZHhNedqKQYPQjh074ObmhlatWgEArKysYG9vLz3gLTExEfb29rC0tNRLGxERERleTk7OfaetNDaDzhHasWMHFi9eXG3Zu+++i7CwMKxfvx4tW7ZEVFSUXtuIiIiI7jJoENq7d2+NZV26dME333xT6/r6aCMiIiLDqjptRaFQNKlpK7yzNBEREelVU562wmeNERERPeUqtLqH+qr7w/SrNFXUa92mOm2FQYiIiOgpV9+wos9+m+q0FV4aIyIiItliECIiIiLZYhAiIiIi2WIQIiIiItliECIiIiLZYhAiIiIi2WIQIiIiespV3tY2ar9RUVHw8PBA9+7dce7cOb3U8qh4HyEiIqKnnLGJKX5b8XqD99tv4cZ6rTd8+HC88sorGD++4W/q+LgYhIiIiEiv1Gp1Y5dwX7w0RkRERLLFIERERESyxSBEREREssUgRERERLLFydJERERPucrb2np/w+th+zU2Ma1zvffffx/79u3DX3/9hcmTJ8PCwgK7d+9u8HoeBYMQERHRU64+YUWf/S5ZsgRLlizRSw2Pi5fGiIiISLYYhIiIiEi2GISIiIhIthiEiIiImiAhRGOX8ER51PPFIERERNTEmJmZoaCggGGonoQQKCgogJmZ2UNvy2+NERERNTF2dnbIzMzEtWvXGruUJ4aZmRns7OweejsGISIioibG1NQUnTp1auwyZMFgl8Y0Gg0iIiIwatQojB07Fu+88w4A4NKlSwgKCoKnpyeCgoJw+fJlaRt9tBERERHdZbAgtHLlSjRr1gx79+5FQkICZs+eDQCIiIhASEgI9u7di5CQEISHh0vb6KONiIiI6C6DBKHS0lLEx8dj9uzZMDIyAgC0bt0aBQUFOH36NHx8fAAAPj4+OH36NAoLC/XSRkRERFSVQeYIZWRkwMLCAh9//DFSUlLQokULzJ49G2ZmZrCxsYFCoQAAKBQKWFtbIycnB0KIBm+ztLQ0xOESERHRE8IgI0I6nQ4ZGRno2bMntm/fjvnz52PmzJkoKyszxO6JiIiIamWQESGVSgUTExPpclWfPn3QqlUrmJmZIS8vDzqdDgqFAjqdDvn5+VCpVBBCNHgbERERUVUGGRGytLSEq6srfvrpJwB3vtVVUFCAjh07wt7eHomJiQCAxMRE2Nvbw9LSElZWVg3eRkRERFSVkTDQbSszMjKwaNEiFBcXw8TEBHPmzIGbmxvS09MRFhaGGzduoGXLloiKikLnzp0BQC9tdcnMzMTw4cOxf//+R7ox010hCzc/8rZPky0rxjd2CUREJGN1fa4bLAg9KRiEGhaDEBERNaa6Ptf5rDEiIiKSLQYhIiIiki0GISIiIpItBiEiIiKSLQYhIiIiki0GISIiIpItBiEiIiKSLQYhIiIiki0GISIiIpItBiEiIiKSLQYhIiIiki0GISIiIpItBiEiIiKSLQYhIiIiki0GISIiIpItBiEiIiKSLQYhIiIiki0GISIiIpItBiEiIiKSLQYhIiIiki0GISIiIpItBiEiIiKSLQYhIiIiki0GISIiIpItBiEiIiKSLQYhIiIiki2DBSEPDw94eXnBz88Pfn5++OGHHwAAqamp8PX1haenJ6ZMmYKCggJpG320EREREd1l0BGhtWvXYufOndi5cyeGDBmCyspKLFiwAOHh4di7dy/UajWio6MBQC9tRERERFU16qWxkydPolmzZlCr1QCA4OBgJCcn662NiIiIqCoTQ+5s/vz5EEKgX79+mDdvHnJycmBrayu1W1paorKyEsXFxXpps7CwMMyBEhER0RPBYCNCmzdvxq5du/Ddd99BCIHIyEhD7ZqIiIioVgYLQiqVCgCgVCoREhKC33//HSqVCtnZ2dI6hYWFMDY2hoWFhV7aiIiIiKoySBAqKytDSUkJAEAIgaSkJNjb28PBwQHl5eU4duwYAGDr1q3w8vICAL20EREREVVlkDlCBQUFmDlzJnQ6HSorK9GlSxdERETA2NgYK1asQEREBDQaDdq1a4eVK1cCgF7aiIiIiKoyEkKIxi6iKcnMzMTw4cOxf/9+2NnZPXI/IQs3N2BVT64tK8Y3dglERCRjdX2u887SREREJFsMQkRERCRbDEJEREQkWwxCREREJFsMQkRERCRbDEJEREQkWwxCREREJFsMQkRERCRbDEJEREQkWwxCREREJFsMQkRERCRbDEJEREQkWwxCREREJFsMQkRERCRbDEJEREQkWwxCREREJFsMQkRERCRb9Q5CmzZtqnV5XFxcgxVDREREZEj1DkLr1q2rdfknn3zSYMUQERERGZJJXSv8/PPPAIDKykr88ssvEEJIbZmZmWjRooX+qiMiIiLSozqD0OLFiwEAGo0GixYtkpYbGRmhTZs2WLJkif6qIyIiItKjOoPQgQMHAAALFy7EihUr9F4QERERkaHUGYTuqhqCKisrq7UZG/PLZ0RERPTkqXcQOnXqFCIjI/Hnn39Co9EAAIQQMDIywpkzZ/RWIBEREZG+1DsIhYWFwd3dHcuXL4eZmZk+ayIiIiIyiHoHoaysLMydOxdGRkb6rIeIiIjIYOo9uWfkyJH48ccfH3uHH3/8Mbp3745z584BAFJTU+Hr6wtPT09MmTIFBQUF0rr6aCMiIiK6q95BSKPRYMaMGZgyZQoWLlxY7U99nTp1CqmpqWjXrh2AO5OuFyxYgPDwcOzduxdqtRrR0dF6ayMiIiKqqt5BqGvXrpg6dSr69u2LDh06VPtTHxUVFYiMjMS7774rLTt58iSaNWsGtVoNAAgODkZycrLe2oiIiIiqqvccoRkzZjzWjtasWQNfX1/Y2dlJy3JycmBrayv9bmlpicrKShQXF+ulzaPzdj4AABvHSURBVMLC4rGOgYiIiJ4u9Q5Cdx+1UZsBAwY8cNvjx4/j5MmTmD9/fv0rIyIiItKzegehu4/auKuoqAharRY2NjbYv3//A7f99ddfkZ6ejuHDhwMAcnNz8dprr2HixInIzs6W1issLISxsTEsLCygUqkavI2IiIioqnoHobuP2rhLp9Phk08+qddDV9944w288cYb0u8eHh6IjY1F165dsW3bNhw7dgxqtRpbt26Fl5cXAMDBwQHl5eUN2kZERERUVb2D0L0UCgVCQ0Ph5uaGyZMnP1IfxsbGWLFiBSIiIqDRaNCuXTusXLlSb21EREREVT1yEAKAn3766ZFusFh1dKlv375ISEiodT19tBERERHdVe8g5ObmVi303Lp1CxUVFYiIiNBLYURERET6Vu8gdO/lpebNm6NTp04wNzdv8KKIiIiIDKHeQcjFxQXAnTs3//XXX2jdujWMjet9P0YiIiKiJqfeSebmzZtYuHAhevfujaFDh6J37954++23UVJSos/6iIiIiPSm3kHo/fffx61bt5CQkIC0tDQkJCTg1q1beP/99/VZHxEREZHe1PvS2A8//ID//e9/aN68OQCgU6dO+OCDDzBy5Ei9FUdERESkT/UeEWrWrBkKCwurLSsqKoJSqWzwooiIiIgMod4jQi+99BKmTJmCV199Fba2tsjOzsYXX3yBcePG6bM+IiIiIr2pdxCaPn06bGxskJCQgPz8fFhbW+P1119nECIiIqInVr0vjS1btgydOnXCF198gaSkJHzxxRfo0qULli1bps/6iIiIiPSm3kEoMTERDg4O1ZY5ODggMTGxwYsiIiIiMoR6ByEjIyNUVlZWW6bT6WosIyIiInpS1DsIqdVqrFmzRgo+lZWViImJgVqt1ltxRERERPpU78nSixcvxrRp0zB48GDY2toiJycHbdq0QWxsrD7rIyIiItKbegehtm3bYseOHUhLS0NOTg5UKhV69+7N540RERHRE6veQQgAjI2N4ejoCEdHR33VQ0RERGQwHM4hIiIi2WIQIiIiItliECIiIiLZYhAiIiIi2WIQIiIiItliECIiIiLZYhAiIiIi2WIQIiIiItliECIiIiLZMlgQ+sc//gFfX1/4+/sjJCQEZ86cAQBcunQJQUFB8PT0RFBQEC5fvixto482IiIiorsMFoSioqKwa9cuxMfHY8qUKVi0aBEAICIiAiEhIdi7dy9CQkIQHh4ubaOPNiIiIqK7DBaE/va3v0k/37x5E0ZGRigoKMDp06fh4+MDAPDx8cHp06dRWFiolzYiIiKiqh7qoauPa/Hixfjpp58ghMDGjRuRk5MDGxsbKBQKAIBCoYC1tTVycnIghGjwNktLS0MeLhERETVxBp0svWzZMhw8eBBz587FihUrDLlrIiIiohoa5Vtj/v7+SElJQdu2bZGXlwedTgcA0Ol0yM/Ph0qlgkqlavA2MrzK29rGLqHJ4LkgImp6DHJprLS0FDdu3JDCyIEDB/Dss8/CysoK9vb2SExMhJ+fHxITE2Fvby9dwtJHGxmWsYkpflvxemOX0ST0W7ixsUsgIqJ7GCQI3bp1C7Nnz8atW7dgbGyMZ599FrGxsTAyMsK7776LsLAwrF+/Hi1btkRUVJS0nT7aiIiIiO4ySBBq3bo1tm3bVmtbly5d8M033xisjYiIiOgu3lmaiIiIZItBiIiIiGSLQYiIiIhki0GIiIiIZItBiIiIiGSLQYiIiIhki0GIiIiIZItBiIiIiGSLQYiIiIhki0GIiIiIZItBiIiIiGSLQYiIiIhki0GIiIiIZItBiIiIiGSLQYiIiIhki0GIiIiIZItBiIiIiGSLQYiIiIhki0GIiIiIZItBiIiIiGSLQYiIiIhki0GIiIiIZItBiIiIiGSLQYiIiIhki0GIiIiIZItBiIiIiGTLIEGoqKgIU6dOhaenJ8aOHYsZM2agsLAQAJCamgpfX194enpiypQpKCgokLbTRxsRERHRXQYJQkZGRnj99dexd+9eJCQkoH379oiOjkZlZSUWLFiA8PBw7N27F2q1GtHR0QCglzYiIiKiqgwShCwsLODq6ir97ujoiOzsbJw8eRLNmjWDWq0GAAQHByM5ORkA9NJGREREVJXB5whVVlbi66+/hoeHB3JycmBrayu1WVpaorKyEsXFxXppIyIiIqrK4EFo6dKleOaZZzBhwgRD75qIiIioGhND7iwqKgpXrlxBbGwsjI2NoVKpkJ2dLbUXFhbC2NgYFhYWemkjIiIiqspgI0KrVq3CyZMnsW7dOiiVSgCAg4MDysvLcezYMQDA1q1b4eXlpbc2IiIioqoMMiJ0/vx5fPrpp+jYsSOCg4MBAHZ2dli3bh1WrFiBiIgIaDQatGvXDitXrgQAGBsbN3gbERERUVUGCULPP/88/vzzz1rb+vbti4SEBIO1EREREd3FO0sTERGRbDEIERERkWwxCBEREZFsMQgRERGRbDEIERERkWwxCBEREZFsMQgRERGRbDEIERERkWwxCBEREZFsMQgRERGRbDEIERERkWwxCBEREZFsMQgRERGRbDEIERERNTGVt7WNXUKToe9zYaLX3omIiOihGZuY4rcVrzd2GU1Cv4Ub9do/R4SIiIhIthiEiIiISLYYhIiIiEi2GISIiIhIthiEiIiISLYYhIiIiEi2GISIiIhIthiEiIiISLYYhIiIiEi2GISIiIhItgwShKKiouDh4YHu3bvj3Llz0vJLly4hKCgInp6eCAoKwuXLl/XaRkRERFSVQYLQ8OHDsXnzZrRr167a8oiICISEhGDv3r0ICQlBeHi4XtuIiIiIqjJIEFKr1VCpVNWWFRQU4PTp0/Dx8QEA+Pj44PTp0ygsLNRLGxEREdG9Gu3p8zk5ObCxsYFCoQAAKBQKWFtbIycnB0KIBm+ztLRsnAMlIiKiJouTpYmIiEi2Gm1ESKVSIS8vDzqdDgqFAjqdDvn5+VCpVBBCNHgbERER0b0abUTIysoK9vb2SExMBAAkJibC3t4elpaWemkjIiIiupdBRoTef/997Nu3D3/99RcmT54MCwsL7N69G++++y7CwsKwfv16tGzZElFRUdI2+mgjIiIiqsogQWjJkiVYsmRJjeVdunTBN998U+s2+mgjIiIiqoqTpYmIiEi2GISIiIhIthiEiIiISLYYhIiIiEi2GISIiIhIthiEiIiISLYYhIiIiEi2GISIiIhIthiEiIiISLYYhIiIiEi2GISIiIhIthiEiIiISLYYhIiIiEi2GISIiIhIthiEiIiISLYYhIiIiEi2GISIiIhIthiEiIiISLYYhIiIiEi2GISIiIhIthiEiIiISLYYhIiIiEi2GISIiIhIthiEiIiISLYYhIiIiEi2GISIiIhItp7aIHTp0iUEBQXB09MTQUFBuHz5cmOXRERERE3MUxuEIiIiEBISgr179yIkJATh4eGNXRIRERE1MSaNXYA+FBQU4PTp04iLiwMA+Pj4YOnSpSgsLISlpeUDt9XpdACA3Nzcx6pBU1b8WNs/LTIzM3GtpLyxy2gSMjMzG7sEInqC8L3zjsd977z7eX738/1eT2UQysnJgY2NDRQKBQBAoVDA2toaOTk5dQaha9euAQDGjx+v9zrlYPj/rW3sEpqObcMbuwIioidPA713Xrt2Dc8991yN5U9lEHocDg4O2Lx5M9q0aSMFKSIiInoy6XQ6XLt2DQ4ODrW2P5VBSKVSIS8vDzqdDgqFAjqdDvn5+VCpVHVua2ZmBrVabYAqiYiIyBBqGwm666mcLG1lZQV7e3skJiYCABITE2Fvb1/nZTEiIiKSFyMhhGjsIvQhPT0dYWFhuHHjBlq2bImoqCh07ty5scsiIiKiJuSpDUJEREREdXkqL40RERER1QeDEBEREckWgxARERHJFoMQERERyRaDkIx4eHjAx8cHlZWV1ZadO3fuofrZvn071Go1/P394e3tDV9fX3z88ccoLzf87eDXrFmDpKQkAEBKSgp+/PFHg9dAj8/DwwNeXl7w9fWFt7c3vvnmmzq3+d///gdvb2/4+/vj4sWLDVJHZmYmXF1d61xv+/btmDVr1kO30ZOlod4zH+Tu+6mfnx9Gjx6NN954Q3rCwYNUVFRg6tSpGDt2LJYvX95g9YSFheE///lPg/X3JGAQkpmysjLs3LnzsfsZOHAg4uPjsWfPHsTFxeHkyZOYM2dOA1T4cGbPno3Ro0cDAI4ePYqffvrJ4DVQw1i7di127dqFNWvW4L333kNeXt4D19+6dStmzZqF+Ph43hqD9Kah3jMfZODAgdi5cyd2796NFi1a4OOPP65zmzNnziA7OxsJCQlYtGiRXut72j2Vd5am+5sxYwY+/vhjjBkzBkqlslrblStXEB4ejsLCQpiYmGDu3LkYOnRonX1aWVkhKioKQ4cOxfnz5/H888/jxIkTiI6ORmlpKQBg1qxZGDZsGDIzMxEYGIiAgAAptEREREh3846Pj8emTZsAAB06dEBkZCSsrKzw+++/Y+nSpaisrMTt27cxffp0+Pj4ICwsDA4ODnB2dsbWrVtRWVmJI0eOYMyYMXjjjTca8tSRgXTr1g0tW7ZEXl4eSktLsXz5chQVFUGr1WLSpEkIDAzE8uXL8dtvv+HSpUvYsmULPvjgAwQGBiIlJQUApNdZSkqK9HNwcDAOHTqEW7duYdmyZdJrbvPmzfjiiy9gbm4ONzc3qY7bt29j2rRpKCoqgkajQe/evfHee+9J/25KSkoQGhqKq1evonXr1li5ciVsbGxqHM+OHTuwZcsW6HQ6mJub491332Vwe4I86ntm9+7dMXfuXPzf//0fiouLsXDhQnh6ej5wX0ZGRnB2dsbBgwelZRs2bMC+ffug0+lgY2ODpUuXoqSkBPPnz0d+fj78/Pwwbdo0HD58GA4ODpgwYQIASO+NEyZMQFhYGJRKJS5fvozc3Fw4OjoiKioKRkZGyMvLw8KFC3Ht2jW0a9cOxsYyHB8RJBvu7u7izz//FDNnzhRffPFFtWVCCPHSSy+Jbdu2CSGEOH/+vHBxcREFBQU1+vnuu+/EzJkzaywfO3as2L17t7h+/brw8/MTeXl5Qggh8vLyxJAhQ8T169dFRkaG6Natm9ixY4cQQohffvlFDBkyRGg0GvHnn3+KQYMGSdutXr1azJ49WwghRGhoqEhISBBCCFFZWSmuX78uhBDi7bffFl999ZUQQoi1a9eKDz/8sGFOFhlU1dfhsWPHxOjRo4VGoxEBAQHiwoULQgghSkpKxKhRo6TfJ0yYIA4cOCCEECIjI0O4uLhI/VX9/e5r7u66O3fuFEFBQUIIIc6cOSMGDRokrl27JoQQIiIiQtqusrJSFBYWSj8vWLBAbNmyRQhx599Ar169RHp6uhBCiJiYGOnfRNV/H7/++quYOnWq0Gg0QgghDh48KO2bmr7Hec/s1q2b9N507NgxMXjw4Fr3UfX1otFoxLRp06T3x/j4eLFkyRKh0+mEEEJs3rxZzJs3Twhx570zICBA6qfqe+G9v7/99tsiODhYlJeXC41GI0aPHi1+/PFHIYQQM2bMEDExMUIIIa5evSocHR2r9SMHHBGSoTlz5uCVV17BSy+9JC27efMmzpw5g8DAQABA165dYW9vj9TUVHh4eNSrX/H/3Zvz+PHjyMzMxNSpU6U2IyMjXLlyBa1atYKpqSl8fX0BAK6urjAzM8PFixfx66+/ws3NDdbW1gCA4OBg+Pn5Set98sknuHr1KgYNGoQ+ffo8/omgJmXWrFkQQuDq1atYs2YNrl69ivT0dMybN09aR6vV4uLFi+jSpctD9f3MM8/A3d0dAKT/DQN3LqcOGzYMrVu3BgAEBQVhz549AIDKykp8/vnnOHz4MCorK3H9+nWYmZlJffbr108a2Rk3bhzGjh1bY78HDhzA2bNnMW7cOAB3/o3cuHHjoWqnxveo75l3L9s7OjoiPz8fGo0GzZo1q9H/kSNH4Ofnh8zMTHTp0gXe3t4A7rx+Tp48iYCAAACQRhUfxYgRI6R99+zZU3ovTUlJwZIlSwAA7du3x4ABAx6p/ycZg5AMde7cGW5uboiLi2uwPq9fv46rV6+iW7duyMzMRPfu3bF58+Ya62VmZj5S/6+++io8PDxw5MgRLF26FIMGDcLcuXMft2xqQtauXYtu3bphz549+Oc//4lPPvkErVq1qtf8DBMTEymIA4BGo6nWXvWShrGxMW7fvl1nnwkJCfjtt9+wefNmmJubIzY2FpcvX67/AeFO8AkMDMTs2bMfajtqWh71PfNu8FAoFADuXG6tLQgNHDgQa9euxc2bN/Haa69hzZo1WLhwIYQQmD59erUAdj8KhaLapO57/w1U3e/dh5HTHTK8GEgAMHPmTGzZskWaw2Nubg57e3vs2LEDwJ1ntZ09exaOjo519lVYWIhFixZhwIAB6Nq1K5ycnHDlyhX88ssv0jppaWnSB5VWq0VCQgIA4NixYygvL0fnzp3h6uqKQ4cOSd+Y2LZtGwYOHAgAuHTpEjp06IDg4GC88sor+OOPP2rUYW5ujpKSksc4K9QUeHt7Y9CgQUhOToaZmRni4+OltvT0dNy8ebPGNq1bt4ZWq8WVK1cAQHrgcl1cXFxw6NAhFBQUAAC+/fZbqa2kpAStWrWSXlf39vn7779Lwei7775D//79a/Tv4eGBnTt3Ijc3F8Cd/9GfPHmyXrVR09KQ75n3Y25ujvfeew9ff/018vPz4eHhgS1btuD69esA7nxT7OzZs7Vu+9xzz0nvi/n5+dJ8ubr0798f3333HQAgIyMDP//88yPX/6TiiJBMtW3bFn5+fvj888+lZdHR0QgPD8cXX3wBExMTrFixApaWlrVuf+TIEfj7+6O8vBxKpRIjR46ULoU9++yzWL9+PVauXInly5dDq9Wiffv2iI2NBQBYWFjg7Nmz2LhxIwBg1apVUCqV6NatG+bPn48pU6YAuDNMGxkZCQD46quvkJKSAlNTUyiVSmkot6oRI0YgPj4efn5+nCz9hHvrrbfw4osv4tNPP8WGDRuwadMmVFZWwsrKCh999FGN9U1MTLB48WJMnjwZlpaWGDZsWL3206NHD4SGhuLll1+Gubl5tS8H+Pv7Y//+/fDy8oKVlRX69etX7X/Zffv2RVRUFK5cuSJNlr6Xs7Mz5syZg+nTp0On00Gr1cLLywsODg4Pf1KoUT3ue2Z99ejRA15eXvjss8+wePFiFBcXSxOghRB4+eWX0aNHjxrbjRs3DrNmzcLo0aPRsWNH9O7du177W7x4MRYuXIjExETY2dnV6/YRTxs+dJUMquq3eYiIiBobL40RERGRbHFEiIiIiGSLI0JEREQkWwxCREREJFsMQkRERCRbDEJE1CjCwsKwevXqRtl3eHg41q1b1yj7JqKmhUGIiGQnMjISb775JgAgJSWlXg8XBoCYmBjMnz9fn6URkYExCBEREZFsMQgRkUGcPn0aAQEBcHJywpw5c6rdpfn777+Hn58f1Go1goODqz1GwMPDA59++ilGjx4NZ2dn/POf/6y27bZt2zBy5Ei4uLggNDQUeXl5AO7chXf58uUYMGAA+vbti7Fjx+LcuXMA/v/LcmVlZZg6dSry8/Ph5OQEJycnaft7HT58GJ9++in27NkDJycn+Pr6Ys+ePXjxxRerrRcXF4fp06dL+wkPD8fkyZPh5OSECRMmICsrS1o3PT0dkydPhouLCzw9PZGUlPSYZ5mIHlqjPPOeiGRFo9GIYcOGibi4OFFRUSH27NkjevbsKVatWiVOnTol+vfvL1JTU8Xt27fF9u3bhbu7u9BoNEIIIdzd3cWYMWNEdna2KCoqEkFBQWLVqlVCCCGOHDkiXFxcxMmTJ4VGoxGRkZEiJCRECCHE4cOHRUBAgLh+/bqorKwUFy5cEHl5eUIIId5++22pj19++UUMGTKkXsexdu1a8dZbb1U7LmdnZ3HhwgVpmZ+fn0hOTpb24+joKI4ePSo0Go1YunSpCA4OFkIIUVpaKoYOHSq+/fZbodVqxalTp4SLi4s4f/7845xqInpIHBEiIr07ceIEtFotJk2aBFNTU3h5eaFXr14AgP/+978ICgpCnz59oFAoEBAQAFNTU6Smpkrbjx8/HiqVChYWFpg+fTp2794N4M4T4gMDA/HCCy9AqVRi3rx5SE1NRWZmJkxMTFBaWoqLFy9CCIEuXbrA2tq6QY9LqVTC29sbu3btAgCcP38eWVlZcHd3l9YZNmwYnJ2doVQqMXfuXKSmpiInJwcHDx5Eu3btEBgYCBMTE/Ts2ROenp5ITk5u0BqJ6MH40FUi0rv8/HzY2NjAyMhIWmZrawsAyM7ORnx8PP7zn/9IbVqtFvn5+dLvKpWq2nZ32/Lz8/HCCy9IbS1atICFhQXy8vIwYMAAjB8/HpGRkcjKysKoUaPw9ttvw9zcvEGPLSAgAPPmzcOcOXOwc+dOeHt7Q6lUSu1t27atVt+zzz6L/Px8ZGVlIS0tDWq1WmrX6XTw9fVt0PqI6MEYhIhI79q0aYO8vDwIIaQwlJ2djfbt20OlUiE0NFSaV1ObnJwc6efs7GxpZMfa2rranJuysjIUFxfDxsYGAPDKK6/glVdeQUFBAebMmYONGzdizpw51fquGs7qUtu6jo6OMDU1xbFjx5CYmIjo6Ohq7bm5udLPpaWluH79OqytraFSqeDs7Iy4uLh675+IGh4vjRGR3jk6OsLExARffvkltFot9u3bhz/++AMAMG7cOGzduhUnTpyAEAJlZWU4ePAgbt68KW2/ZcsW5Obmori4GLGxsRg9ejQAwMfHB9u3b8eZM2dQUVGBVatWoXfv3rCzs0NaWpp0Sa558+ZQKpUwNq75lmdlZYXi4mKUlJTUeRxWVlbIyspCZWVlteX+/v6IjIyEiYlJtREeADh06BCOHTuGiooKrFmzBn369IFKpcKwYcNw+fJlxMfHQ6vVQqvVIi0tDenp6Q99fono0TEIEZHeKZVKxMTEYMeOHXBxcUFSUhJGjhwJAOjVqxeWLl2KyMhIODs7Y9SoUdi+fXu17X18fDBlyhSMGDECHTp0kEaPBg4ciNmzZ2PmzJkYPHgwMjIypJs0lpaWYsmSJXBxcYG7uzssLCzw2muv1aitS5cuGDNmDEaMGAG1Wn3fb40BgJeXFwDA1dUVAQEB0nI/Pz+cP3++1staPj4+WLduHVxdXXHq1CmsXLkSAGBubo5NmzYhKSkJQ4YMweDBgxEdHY2KioqHObVE9Jj49HkiatI8PDzw/vvvY+DAgY1dyn2Vl5djwIAB2LFjBzp27CgtDwsLg42NDebOndt4xRHRA3FEiIjoMX399dfo1atXtRBERE8GTpYmIqri9ddfx2+//VZj+bRp0xAaGlpjuYeHB4QQfHYZ0ROKl8aIiIhItnhpjIiIiGSLQYiIiIhki0GIiIiIZItBiIiIiGSLQYiIiIhki0GIiIiIZOv/ASqlFoPazFHa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822" y="1940359"/>
            <a:ext cx="4449907" cy="2602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9372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582" y="445024"/>
            <a:ext cx="8506718" cy="4126975"/>
          </a:xfrm>
          <a:ln>
            <a:solidFill>
              <a:schemeClr val="tx1"/>
            </a:solidFill>
          </a:ln>
        </p:spPr>
        <p:txBody>
          <a:bodyPr/>
          <a:lstStyle/>
          <a:p>
            <a:r>
              <a:rPr lang="en-US" b="1" dirty="0" smtClean="0">
                <a:latin typeface="Montserrat" charset="0"/>
              </a:rPr>
              <a:t>EDA (HOTEL BOOKING ANALYSIS) :</a:t>
            </a:r>
            <a:endParaRPr lang="en-US" b="1" dirty="0">
              <a:latin typeface="Montserrat" charset="0"/>
            </a:endParaRPr>
          </a:p>
        </p:txBody>
      </p:sp>
      <p:sp>
        <p:nvSpPr>
          <p:cNvPr id="3" name="Text Placeholder 2"/>
          <p:cNvSpPr>
            <a:spLocks noGrp="1"/>
          </p:cNvSpPr>
          <p:nvPr>
            <p:ph type="body" idx="1"/>
          </p:nvPr>
        </p:nvSpPr>
        <p:spPr/>
        <p:txBody>
          <a:bodyPr/>
          <a:lstStyle/>
          <a:p>
            <a:r>
              <a:rPr lang="en-US" b="1" dirty="0" smtClean="0">
                <a:solidFill>
                  <a:schemeClr val="tx1"/>
                </a:solidFill>
                <a:latin typeface="Montserrat" charset="0"/>
              </a:rPr>
              <a:t>9. </a:t>
            </a:r>
            <a:r>
              <a:rPr lang="en-US" b="1" dirty="0">
                <a:solidFill>
                  <a:srgbClr val="002060"/>
                </a:solidFill>
                <a:latin typeface="Montserrat" charset="0"/>
              </a:rPr>
              <a:t>What Is The Relationship Between Market Segment And Cancellations?</a:t>
            </a:r>
          </a:p>
          <a:p>
            <a:endParaRPr lang="en-US" b="1" dirty="0">
              <a:solidFill>
                <a:schemeClr val="tx1"/>
              </a:solidFill>
              <a:latin typeface="Montserrat" charset="0"/>
            </a:endParaRPr>
          </a:p>
        </p:txBody>
      </p:sp>
      <p:sp>
        <p:nvSpPr>
          <p:cNvPr id="4" name="AutoShape 2" descr="data:image/png;base64,iVBORw0KGgoAAAANSUhEUgAAAkIAAAFSCAYAAAAembAGAAAABHNCSVQICAgIfAhkiAAAAAlwSFlzAAALEgAACxIB0t1+/AAAADh0RVh0U29mdHdhcmUAbWF0cGxvdGxpYiB2ZXJzaW9uMy4yLjIsIGh0dHA6Ly9tYXRwbG90bGliLm9yZy+WH4yJAAAgAElEQVR4nOzdeVhUZf8/8PcMqxsimApqaiqIDynLCCqhgqTgAqipPEiZZk+WaypKaaAkKmhu5JKPPtpCaaWCIl8xcd8wcyGzXMgNQVG2QLZh5v794cX5gaIMyIAy79d1eV3Ouc+5z+ecOcO85z5n5siEEAJEREREOkhe1wUQERER1RUGISIiItJZDEJERESksxiEiIiISGcxCBEREZHOYhAiIiIincUgRFSJlJQUWFtbo6Sk5Im21NRU2NvbQ6VS1UFlLxZ3d3ecOHECABAZGYlZs2ZVq5/nWZaqLjExEX369KnrMojqDIMQ1Rvu7u7o1q0b7O3t0aNHD/znP/9BWlqaVtdpaWmJc+fOQU9PT6vreVxeXh7CwsLQr18/2Nvbw8PDA2FhYcjMzKzVOurCP//8g5CQELi4uKB79+4YOnQotm/fXuV+rK2tMXToUKjVamnaihUrEBQUpNHyZYNfRRITE9GlSxfY29vD3t4erq6uWL16dZXrLFtvr169ygVypVKJXr16wdrautr9VpcmAeru3buYMmUKnJ2d4ejoiCFDhmDHjh21VGHN2LFjB/7973/XdRmkRQxCVK+sX78e586dw7Fjx2Bubo7PP/+8rkuqccXFxRg7diyuXbuGjRs34rfffsO2bdtgamqK33//va7L06ri4mK8++67SE1NxdatW3HmzBkEBgbiiy++wObNmytcpqKRvFLp6enYs2ePtspFixYtcO7cOZw7dw7ff/89fv75Z+zfv7/a/ZmYmODIkSPS4yNHjsDExKTa/T1r39SEwMBAtGrVCgcPHkRiYiIiIiJgbm6u1XUSVRWDENVLRkZG8PT0RHJysjQtNzcXs2fPRs+ePeHm5oa1a9dKowFqtRpr166Fm5sbevXqhdmzZyM3N7fCvuPj4+Hu7o4rV648cdrs7bffxsqVK+Hn5wd7e3uMHz++3ChNdHQ03Nzc4OzsjDVr1pQbVUhKSsLw4cPh4OCA3r17Y/HixRWuPyYmBmlpafjyyy/RqVMnyOVymJubY9KkSejbty8AYMOGDfDw8IC9vT0GDRqEX375RVq+9BNueHg4evToAXd3dxw+fFhqz87OxieffII33ngDPXr0wEcffSS1HTx4ED4+PlAoFPDz88Nff/2l0fNx/vx5+Pn5QaFQwNvbG4mJiVLb7du3ERAQAHt7e4wbNw5ZWVlP7ad021etWoW2bdvCwMAAffr0wbx587B69Wrk5eUBeDRas2HDBgwdOhR2dnZPfcN/7733EBkZ+dT2hIQEDB48GAqFAm+//bZ0PAUGBiI1NRUTJ06Evb09/vvf/1a6D9q2bQt7e3tcu3YNALBgwQIsWbKk3DwTJ07Eli1bntqHj48PoqOjy+0PX1/fcvNs374dXl5esLe3R//+/bF161aprXQUZ8OGDXBxccEnn3zyxDq++eYbDBo0CHfv3kVxcTHCw8PRr18/9O7dG8HBwSgsLER+fj7ef/99pKenSyNe9+7de6KvixcvYvjw4WjYsCH09fXRtWtX6RgFKj8uxowZA3t7e7z77rtYsGBBuVOmz1r27bffxooVK6TX4cSJE5GVlYWZM2fCwcEBI0aMQEpKijS/tbU1fvjhBwwYMAAKhQILFiyAEALJyckICQnB+fPnYW9vD4VC8dTnhl5igqiecHNzE8ePHxdCCJGfny9mz54tAgMDpfbAwEAxceJEkZubK27fvi0GDBggfvzxRyGEED/99JPw8PAQt27dEnl5eWLSpEli1qxZQgghbt++LaysrIRSqRQ///yz8PDwEDdu3HiiTQghAgICRP/+/cXff/8tCgoKREBAgFi6dKkQQoirV68KOzs78euvv4qioiKxZMkS0bVrV6nmUaNGiZ07dwohhMjLyxPnzp2rcDunT58uZs+e/cx9ERcXJ+7evStUKpXYs2eP6N69u7h3754QQojt27eLrl27im3btomSkhIRFRUlXFxchFqtFkII8f7774tp06aJ7OxsUVxcLBITE4UQQvzxxx+iZ8+e4vz586KkpETs2LFDuLm5iaKioif2/+rVq8XMmTOFEELcvXtXODk5iUOHDgmVSiWOHTsmnJycREZGhrTdixYtEkVFReL06dPCzs5OWlbTbVcqlcLGxkYcOXJEqsXb21ukpqaKgoKCCvuysrIS169fF8OGDZOOg+XLl4s5c+YIIYT4+++/Rffu3cWxY8dEcXGx2LBhg/Dw8Khweyty6tQp4erqKj2+fv26eOONN8SJEyeEEEJcuHBBuLi4CJVKJYQQIiMjQ3Tr1k3cv3//qfVevnxZ9OrVS+Tk5Ijs7GzRq1cvcfnyZWFlZSXNd/DgQXHz5k2hVqtFYmKi6Natm7h48aJUk42NjYiIiBBFRUWioKCgXJ2RkZHC19dXem7CwsLEBx98ILKyskRubq744IMPxLJlyyrcvoqMHTtWjB49WsTGxoo7d+6Ua9PkuFiyZIkoKioSv/76q7C3t9f4mAoICBAeHh7i5s2b4p9//hFeXl5iwIAB4vjx40KpVIrAwEARFBRUbt/+5z//ETk5OeLOnTvC2dlZHD58WAjx6PXi5+f3zO2klxtHhKhemTRpEhQKBRQKBY4fP4733nsPAKBSqRAXF4eZM2eicePGaNOmDcaNG4ddu3YBAHbv3o13330Xbdu2RaNGjTBjxgzExcWVGyn4+uuvsWnTJnz77bdo167dU2sYPnw4OnToAGNjY3h6euLPP/8EAOzduxdubm5QKBQwNDTE1KlTIZPJpOX09fVx69YtZGZmolGjRrCzs6uw/+zsbLzyyivP3A9eXl5o2bIl5HI5Bg0ahHbt2iEpKUlqt7S0xKhRo6Cnp4dhw4bh/v37ePDgAdLT03HkyBEsWLAATZs2hYGBAZycnAAA27Ztw+jRo9G9e3dpOQMDA5w/f/6ZtcTExKBPnz7o27cv5HI5XFxcYGtri8OHDyM1NRW///47pk2bBkNDQ2mE6mmysrIq3HZ9fX00a9as3GjS22+/DQsLCxgbGz+1P5lMhmnTpmHt2rUoLi4u1xYXF4e+ffvCxcUFBgYGeO+991BYWIhz5849c3vLSk9Ph0KhgIODAwYOHIju3bvD0dERANCtWzc0adIEJ0+elNbn5OSE5s2bP7U/IyMjuLm5IS4uDnFxcXB3d4eRkVG5efr164dXX30VMpkMTk5OcHFxwZkzZ6R2uVyOqVOnwtDQUNo3QggsXrwYx48fxzfffAMzMzMIIfDjjz/i008/hampKRo3bowPPvigSqcSV61aBYVCgbVr16J///7w8fGRjkNNjovSOhUKRbnj4lnLlho+fDheffVVNGnSBH369EHbtm3Ru3dv6Ovrw9PTE5cuXSpX6/vvvw8TExNYWlrC2dlZ49FOevnp13UBRDVpzZo16N27N1QqFRISEvD2229jz549kMlkUCqVsLS0lOa1tLSUhvPT09PRunVrqa1169YoKSlBRkaGNG3Tpk2YNGkSWrVq9cwayr5RN2jQAPn5+dI6yi7boEEDmJqaSo/DwsKwevVqeHl5oU2bNpg8eTLc3Nye6N/U1BT3799/Zg3R0dHYvHkz7ty5AwDIz88vFxLKvtk2aNBAmicnJwdNmzZF06ZNn+gzNTUV0dHR+O6776RpSqUS6enpz6wlNTUVe/fuxcGDB6VpJSUlcHZ2Rnp6OkxMTNCwYUOpzdLS8qkXuTdr1qzCbS8pKUFWVhaaNWsmTbOwsHhmXaX69u2Lli1bYtu2beWmp6enlzte5HI5LCwsKjwF9DQtWrSQrunJzc3F/PnzERQUhOXLlwMAhg0bhl27dsHFxQW7du3CO++8U2mfvr6++OKLLwCgwm/XHT58GGvWrMGNGzegVqtRWFgIKysrqb1Zs2ZPhKfc3Fz8+OOPWLFiBZo0aQIAyMzMREFBAYYPHy7NJ4Qod3F5ZZo2bYpZs2Zh1qxZyMzMREREBCZNmoQjR45Uelw0bdpUOjaBR89n6XHxrGVLlT3GjYyMyj02NjaWXpelHn/dPnz4UOPtpJcbgxDVS3p6ehgwYACCg4Px22+/4c0334SBgQFSU1PRqVMnAEBaWhpatmwJ4NEbVmloAB79odXX14e5uTnu3r0LAPjf//6HCRMmoHnz5hg4cGCVa2rRogWuX78uPS4sLER2drb0uH379li+fDnUajX27duHqVOnIjExsVxIAIDevXtj5cqVyM/Pf6INAO7cuYN58+Zhy5YtsLe3h56eHnx8fDSqsVWrVsjJycE///zzxEW4FhYWmDhxIj788MOqbDYsLCzg4+ODhQsXVljrP//8U25bUlNTy42UldW7d28sX778iW3ft28fDA0Ny42iPa2Pinz88ceYOXMmBg8eLE1r0aIFrly5Ij0WQpQ7ZqqqSZMmGDp0KD7++GNpmre3N4YMGYK//voLycnJ8PDwqLQfhUKB+/fvQyaTwdHREbdu3ZLaiouLMXXqVISHh6N///4wMDDARx99BCGENE9F+8XExARLly7F9OnT8eWXX8LR0RHNmjWDsbEx9uzZU+E2V2X/AoCZmRnGjx+PnTt3Ijs7u9LjIicnBwUFBVIYKhuOn7VsTavqdtLLh6fGqF4SQmD//v34559/0LFjR+jp6cHT0xMrVqxAXl4e7ty5g82bN8Pb2xsAMGTIEHz99de4ffs2Hj58iBUrVsDLywv6+v//s0KnTp2wceNGhIaGIiEhoco1DRw4EAcOHMDZs2dRXFyMyMjIcm9QMTExyMzMhFwul0KIXP7kS9THxwetWrXClClTkJycDLVajaysLKxfvx6HDx9GQUEBZDIZzMzMADy6ePbq1asa1diiRQv06dMHCxYsQE5ODpRKJX799VcAwMiRI7F161ZcuHABQgjk5+fj0KFD0gXKT+Pt7Y2DBw/i6NGjUKlUKCoqQmJiIu7evYvWrVvD1tYWkZGRKC4uxpkzZ8p9yn/atk+bNg0pKSlQKpU4evQoFi5ciMmTJ0ujGVXl7OyMzp07l7sQ2cvLC4cPH8bJkyehVCrxv//9D4aGhrC3twfwaMTh9u3bGq/j4cOH2LNnjxTEgUfB8/XXX0dgYCAGDBjwzNN4pWQyGdavX49169Y98SZdXFyM4uJimJmZQV9fH4cPH8bx48c1qs/Z2RnLli3DlClTkJSUBLlcjpEjR2LRokXSyOi9e/dw9OhRAIC5uTmys7Of+qUCAFi6dCmuXLmCkpIS5OXl4YcffkC7du3QrFmzKh0X586dK3dcPGvZmmZubo579+49ceqU6g8GIapXSr/F4+DggJUrV2LJkiXo3LkzAOCzzz5DgwYN4OHhAX9/fwwZMgQjRowAAIwYMQLe3t4ICAhA//79YWhoiM8+++yJ/rt06YL169fjs88+K3c9giY6d+6Mzz77DDNmzICrqysaNmwIMzMzGBoaAgCOHj2KwYMHw97eHmFhYVixYkWFb4yGhobYsmULXnvtNYwfPx6Ojo4YOXIksrKy0K1bN3Tq1Anjx4+Hn58fevfujStXrsDBwUHjOiMiIqCvrw8vLy/07t0bX3/9NQDg9ddfx+eff47Q0FD06NEDAwYM0Og3YSwsLLB27Vp89dVX6NWrF/r27YtNmzZJp1i++OILXLhwQfom3ePfgnp82zdv3gwLCwuMGjUKjo6OWLJkCT7++GNMmDBB422syPTp08uN0L322mtYunQpPv/8c/Ts2RMHDx7E+vXrpefrP//5D9atWweFQoFNmzZV2GfZb1W5u7sjJycHy5YtKzePr68vrly5ovGoHfDoWCo9rstq3Lgx5s2bh+nTp6NHjx6IjY195jVXj3NxccGiRYswceJE/PHHHwgMDES7du0watQoODg44N1335VGNTt27IjBgwfDw8MDCoWiwlOGhYWFmDx5Mnr06AEPDw+kpqZi3bp1ACo/LpYtW4bz58/D2dkZK1euxKBBg6R9X9myNalnz57o1KkT3njjjXKn3qj+kImyH0mJqNY8fPgQPXr0QHx8PNq2bVvX5VAd+fXXXxEYGIiDBw/yNMwzTJ8+Ha+99hqmTp1a16VQPcMRIaJadODAARQUFCA/Px/h4eGwsrJCmzZt6rosqiNKpRLffPMN3nrrLYagxyQlJeHWrVtQq9U4cuQIEhISNLqGiqiqeLE0US1KSEjA7NmzIYSAra0tli9fzjdAHZWcnIwRI0agS5cuT/3xTF324MEDTJkyBdnZ2WjVqhXmz5+Prl271nVZVA/x1BgRERHpLJ4aIyIiIp3FU2OPKSwsxMWLF/HKK6/U+h3FiYiIqGapVCrcv38ftra2FX4Tl0HoMRcvXsSYMWPqugwiIiKqQVFRURXeOJdB6DGlP7MeFRVV6a0UiIiI6MV29+5djBkz5qn3aGQQekzp6bBWrVrxa81ERET1xNMud+HF0kRERKSzGISIiIhIZ/HUGBER0QtGqVQiJSUFhYWFdV3KS8PY2Bht2rSBgYFBlZZjECIiInrBpKSkoEmTJmjfvj1/fV4DQghkZGQgJSUFHTp0qNKyPDVGRET0giksLIS5uTlDkIZkMhnMzc2rNYLGIERERPQCYgiqmuruLwYhIiIi0lkMQkRERKSzGISIiIheEoMHD0ZiYmJdl/HcgoKCsGLFilpftiL81hhRJYqVKhgaaPcGvLWxDiJ6+e3Zs6euS6h3GISIKmFooAf/2VFaXcf3EbzRLxFRXai1U2MfffQRvL294evrC39/f/z5558AAHd3d3h6esLHxwc+Pj44evSotMz58+fh7e2NgQMHYvz48cjIyHjuNiIiopeVu7s7Tpw4gaSkJAwfPhwODg7o3bs3Fi9eXOmyZ86cgZ+fHxQKBfr27YsdO3YAAA4dOgRfX184ODigb9++iIyMlJZJSUmBtbU1du7ciX79+sHZ2Rnr1q2T2lUqFdavXw8PDw/Y29tj+PDhSEtLAwAkJydj3LhxcHJywsCBAxEXF/fU2g4ePAgfHx8oFAr4+fnhr7/+ktouXbqEYcOGwd7eHtOnT0dRUVGV99uz1FoQCg8Px65duxAdHY3x48fj008/ldpWr16NmJgYxMTEwNXVFQCgVqsRGBiI4OBgxMfHQ6FQYNmyZc/VRkREVB+EhYXhnXfewdmzZ/HLL7/Ay8vrmfPfuXMH77//PgICAnDy5ElER0fDxsYGANCgQQOEh4fjzJkz+Oqrr/DDDz9g//795Zb/7bffsHfvXnz99ddYs2YNkpOTAQCbN2/Gnj17sGHDBpw9exaLFi2CsbEx8vPzMX78eAwZMgQnTpzAihUrsGDBAly7du2J2i5duoRPP/0UoaGhSExMxOjRo/HRRx+huLgYxcXFmDRpEnx8fHD69Gl4enpi3759NbQXH6m1INSkSRPp/3l5eZV+3//ixYswMjKCQqEAAPj5+WHv3r3P1UZERFQf6Ovr49atW8jMzESjRo1gZ2f3zPljY2PRu3dvDBkyBAYGBmjWrJkUhJydnWFtbQ25XI4uXbpg8ODBOH36dLnlJ0+eDGNjY3Tp0gVdunSRRmx++uknTJs2Da+99hpkMhm6dOmCZs2a4dChQ2jdujVGjBgBfX19dO3aFQMHDqzw/Xjbtm0YPXo0unfvDj09PQwbNgwGBgY4f/48Lly4AKVSibFjx8LAwACenp54/fXXa2gvPlKr1wjNnTsXx48fhxACGzdulKbPmjULQgg4OjpixowZMDExQVpaGiwtLaV5zMzMoFarkZ2dXe02U1PT2tlQIiIiLQoLC8Pq1avh5eWFNm3aYPLkyXBzc3vq/GlpaXj11VcrbLtw4QKWLVuGq1evQqlUori4GJ6enuXmad68ufT/Bg0aID8/HwBw9+7dCvu9c+cOkpKSpEEJ4NFpNG9v7yfmTU1NRXR0NL777jtpmlKpRHp6OmQyGVq2bFlu8KTse3xNqNUgFBYWBgCIjo5GREQE/vvf/yIqKgoWFhYoLi5GWFgYQkNDeSqLiIjoGdq3b4/ly5dDrVZj3759mDp1KhITE9GwYcMK57ewsEBSUlKFbTNnzkRAQAA2btwIIyMjhIWFISsrS6M6WrVqhVu3bsHKyuqJ9fXo0QObN2+utA8LCwtMnDgRH3744RNtp0+fxr179yCEkMJQamoq2rZtq1F9mqiT3xHy9fVFYmIisrKyYGFhAQAwNDSEv78/zp49C+DRjklNTZWWyczMhFwuh6mpabXbiIiI6oOYmBjp/c3ExAQAIJc//S196NChOHHiBOLi4lBSUoKsrCzpS0sPHz5E06ZNYWRkhKSkJMTGxmpcx8iRI7Fq1SrcuHEDQgj89ddfyMrKQr9+/XDjxg1ER0dDqVRCqVQiKSlJurbo8T62bt2KCxcuQAiB/Px8HDp0CHl5ebCzs4O+vj6++eYbKJVK7Nu3D7///nsV99az1UoQevjwoXQVOQAcOHBA2um5ubkAHt05Ni4uTjpnaWtri8LCQpw5cwYAsHXrVmmorrptRERE9cHRo0cxePBg2NvbIywsDCtWrICxsfFT57e0tMR///tfbN68GU5OTvD19ZWu8wkJCcHq1athb2+PNWvWVHrhdVnjxo2Dl5cXxo8fDwcHB8ydOxdFRUVo3LgxNm3ahLi4OLi6uuKNN97AsmXLUFxc/EQfr7/+Oj7//HOEhoaiR48eGDBggPSNNkNDQ0RGRmLnzp1wcnJCXFwc3nzzzSrurWeTCSFEjfZYgQcPHuCjjz5CQUEB5HI5mjZtijlz5sDExARTpkyBSqWCWq1Gx44dMW/ePLRo0QIAcPbsWYSEhKCoqAitW7fG0qVLpfOU1W2rTEpKCvr374+EhAS0adNGOzuEXjr8HSEiqk1//vmnNDBAmqtov1X2vl4r1wg1b94cP/74Y4Vt0dHRT13OwcEBu3fvrtE2IiIiolL8ZWkiIqJ6YNeuXQgJCXliuqWlJW/N8QwMQkRERPWAt7d3hV9Pp2fj3eeJiIhIZzEIERERkc5iECIiIiKdxSBERERUzxUrVS9Vv7WJF0sTERHVc4YGelr5PbSq/Aba9evXERQUJN37Mzw8HO3bt6/xmqqKI0JERESkdSEhIfD390d8fDz8/f0RHBxc1yUBYBAiIiIiLcvIyMClS5cwZMgQAMCQIUNw6dIlZGZm1nFlDEJERESkZWlpaWjZsiX09PQAAHp6emjRokW5+5DWFQYhIiIi0lkMQkRERKRVFhYWuHfvHlSqR98yU6lUSE9Ph4WFRR1XxiBEREREWmZubg4bGxvExsYCAGJjY2FjYwMzM7M6roxfnyciIqr3ipWqKn3VvSr9GhroaTTv/PnzERQUhLVr18LExATh4eE1Xk91MAgRERHVc5qGFW3227FjR/z0009aqeN58NQYERER6SwGISIiItJZDEJERESksxiEiIiISGcxCBEREZHOYhAiIiIincUgREREVM+pS5R12m94eDjc3d1hbW2NK1euaKWW6uLvCBEREdVzcn0D/BYxocb7dZy9UaP5+vfvj3feeQdjxtT8jzo+LwYhIiIi0iqFQlHXJTwVT40RERGRzmIQIiIiIp3FIEREREQ6q9aC0EcffQRvb2/4+vrC398ff/75JwDg+vXrGD16NAYOHIjRo0fjxo0b0jLaaCMiIiIqVWsXS4eHh6NJkyYAgP379+PTTz/Fzp07ERISAn9/f/j4+CAmJgbBwcH45ptvAEArbURERLpGXaLU+BteVe1Xrm9Q6XwLFy7Evn378ODBA4wbNw6mpqbYs2dPjddTHbU2IlQaggAgLy8PMpkMGRkZuHTpEoYMGQIAGDJkCC5duoTMzEyttBEREekiTcKKNvudN28ejhw5gkuXLuH48eMvTAgCavnr83PnzsXx48chhMDGjRuRlpaGli1bQk9PDwCgp6eHFi1aIC0tDUKIGm8zMzOrzc0lIiKiF1ytXiwdFhaGQ4cO4eOPP0ZERERtrpqIiIjoCXXyrTFfX18kJiaiVatWuHfvHlQqFQBApVIhPT0dFhYWsLCwqPE2IiIiorJqJQg9fPgQaWlp0uMDBw6gadOmMDc3h42NDWJjYwEAsbGxsLGxgZmZmVbaiIiIXhZCiLou4aVS3f1VK9cIFRQUYNq0aSgoKIBcLkfTpk2xfv16yGQyzJ8/H0FBQVi7di1MTEwQHh4uLaeNNiIiohedsbExMjIyYG5uDplMVtflvPCEEMjIyICxsXGVl5UJRs5yUlJS0L9/fyQkJKBNmzZ1XQ69IPxnR2m1/+8jXrwbERJR3VEqlUhJSUFhYWFdl/LSMDY2Rps2bWBgUP6bbJW9r/Omq0RERC8YAwMDdOjQoa7L0Am8xQYRERHpLAYhIiIi0lkMQkRERKSzGISIiIhIZzEIERERkc5iECIiIiKdxSBEREREOotBiIiIiHQWgxARERHpLAYhIiIi0lkMQkRERKSzGISIiIhIZzEIERERkc5iECIiIiKdxSBEREREOotBiIiIiHQWgxARERHpLAYhIiIi0lkMQkRERKSzGISIiIhIZzEIERERkc5iECIiIiKdxSBEREREOotBiIiIiHQWgxARERHpLAYhIiIi0lkMQkRERKSz9GtjJVlZWZg9ezZu3boFQ0NDtGvXDqGhoTAzM4O1tTWsrKwglz/KZBEREbC2tgYAHDhwABEREVCpVPjXv/6FxYsXo0GDBs/VRkRERFSqVkaEZDIZJkyYgPj4eOzevRtt27bFsmXLpPatW7ciJiYGMTExUgh6+PAhPvvsM6xfvx6//PILGjVqhE2bNj1XGxEREVFZtRKETE1N4ezsLD22s7NDamrqM5c5cuQIbG1t0b59ewCAn58f/u///u+52oiIiIjKqpVTY2Wp1Wr88MMPcHd3l6a9/fbbUKlU6NOnD6ZMmQJDQ0OkpaXB0tJSmsfS0hJpaWkAUO02IiIiorJq/WLpzz//HA0bNkRAQAAA4NChQ9ixYweioqJw7do1rFmzprZLIiIiInq9V90AACAASURBVB1Vq0EoPDwcN2/exMqVK6WLoy0sLAAAjRs3xsiRI3H27FlpetnTZ6mpqdK81W0jIiIiKqvWgtDy5ctx8eJFrFmzBoaGhgCAnJwcFBYWAgBKSkoQHx8PGxsbAICrqyt+//133LhxA8CjC6q9vLyeq42IiIiorFq5Rujq1av46quv0L59e/j5+QEA2rRpgwkTJiA4OBgymQwlJSWwt7fHtGnTADwaIQoNDcUHH3wAtVoNGxsbzJ0797naiIiIiMqqlSDUuXNnXL58ucK23bt3P3U5Dw8PeHh41GgbERERUSn+sjQRERHpLAYhIiIi0lkMQkRERKSzGISIiIhIZzEIERERkc5iECIiIiKdxSBEREREOotBiIiIiHQWgxARERHpLAYhIiIi0lkMQkRERKSzGISIiIhIZzEIERERkc5iECIiIiKdxSBEREREOotBiIiIiHQWgxARERHpLAYhIiIi0lkMQkRERKSzGISIiIhIZzEIERERkc5iECIiIiKdxSBEREREOotBiIiIiHQWgxARERHpLI2D0KZNmyqcvnnz5horhkhXqUuU9WIdREQvG31NZ1yzZg3ee++9J6avW7cO48aNq9GiiHSNXN8Av0VM0Oo6HGdv1Gr/REQvo0qD0MmTJwEAarUap06dghBCaktJSUGjRo0qXUlWVhZmz56NW7duwdDQEO3atUNoaCjMzMxw/vx5BAcHo6ioCK1bt8bSpUthbm4OAFppIyIiIipV6amxuXPnYu7cuSgqKsKnn34qPZ43bx62b9+OefPmVboSmUyGCRMmID4+Hrt370bbtm2xbNkyqNVqBAYGIjg4GPHx8VAoFFi2bBkAaKWNiIiIqKxKg9CBAwdw4MABDB06VPr/gQMHkJCQgK1bt6J///6VrsTU1BTOzs7SYzs7O6SmpuLixYswMjKCQqEAAPj5+WHv3r0AoJU2IiIiorI0vlg6IiJC+r9arS73ryrUajV++OEHuLu7Iy0tDZaWllKbmZkZ1Go1srOztdJGREREVJbGF0v/8ccfCA0NxeXLl1FUVAQAEEJAJpPhzz//1HiFn3/+ORo2bIiAgAD88ssvVa+YiIiIqIZoHISCgoLg5uaGRYsWwdjYuForCw8Px82bN7F+/XrI5XJYWFggNTVVas/MzIRcLoepqalW2oiIiIjK0vjU2J07d/Dxxx+jY8eOaN26dbl/mli+fDkuXryINWvWwNDQEABga2uLwsJCnDlzBgCwdetWeHp6aq2NiIiIqCyNR4TefPNNHDt2DK6urlVeydWrV/HVV1+hffv28PPzAwC0adMGa9asQUREBEJCQsp91R0A5HJ5jbcRERERlaVxECoqKsLkyZPh6OiI5s2bl2sreyF1RTp37ozLly9X2Obg4IDdu3fXWhsRERFRKY2DUKdOndCpUydt1kJERERUqzQOQpMnT9ZmHURERES1TuMgVHqrjYr06tWrRoohIiIiqk0aB6G5c+eWe5yVlQWlUomWLVsiISGhxgsjIiIi0jaNg9CBAwfKPVapVFi3bp1GN10lIiIiehFp/DtCj9PT08PEiROxcePGmqyHiIiIqNZUOwgBwPHjxyGTyWqqFiIiIqJapfGpsb59+5YLPQUFBSguLkZISIhWCiMiIiLSNo2D0OO/ztygQQN06NABjRs3rvGiiIiIiGqDxkHIyckJAKBWq/HgwQM0b94ccvlznVkjIiIiqlMaJ5m8vDzMnj0b3bp1Q58+fdCtWzfMmTMHubm52qyPiIiISGs0DkILFy5EQUEBdu/ejaSkJOzevRsFBQVYuHChNusjIiIi0hqNT40dPXoU+/fvR4MGDQAAHTp0wOLFi/Hmm29qrTgiIiIibdJ4RMjIyAiZmZnlpmVlZcHQ0LDGiyIiIiKqDRqPCL311lsYP3483n33XVhaWiI1NRVbtmzByJEjtVkfERERkdZoHIQ+/PBDtGzZErt370Z6ejpatGiBCRMmMAgRERHRS0vjU2NhYWHo0KEDtmzZgri4OGzZsgUdO3ZEWFiYNusjIiIi0hqNg1BsbCxsbW3LTbO1tUVsbGyNF0VERERUGzQOQjKZDGq1utw0lUr1xDQiIiKil4XGQUihUGDVqlVS8FGr1YiMjIRCodBacURERETapPHF0nPnzsUHH3yAN954A5aWlkhLS8Mrr7yC9evXa7M+IiIiIq3ROAi1atUKO3fuRFJSEtLS0mBhYYFu3brxfmNERET00tI4CAGAXC6HnZ0d7OzstFUPERERUa3hcA4RERHpLAYhIqpQsVJVL9ZBRPQsVTo1RkS6w9BAD/6zo7S6ju8jxmi1fyKiynBEiIiIiHRWrQWh8PBwuLu7w9raGleuXJGmu7u7w9PTEz4+PvDx8cHRo0eltvPnz8Pb2xsDBw7E+PHjkZGR8dxtRERERKVqLQj1798fUVFRaN269RNtq1evRkxMDGJiYuDq6grg0Q82BgYGIjg4GPHx8VAoFFi2bNlztRERERGVVWtBSKFQwMLCQuP5L168CCMjI+mXq/38/LB3797naiMiIiIq64W4WHrWrFkQQsDR0REzZsyAiYkJ0tLSYGlpKc1jZmYGtVqN7OzsareZmprW6nYRERHRi63OL5aOiorCrl27sH37dgghEBoaWtclERERkY6o8yBUerrM0NAQ/v7+OHv2rDQ9NTVVmi8zMxNyuRympqbVbiMiIiIqq06DUH5+PnJzcwEAQgjExcXBxsYGAGBra4vCwkKcOXMGALB161Z4eno+VxsRERFRWbV2jdDChQuxb98+PHjwAOPGjYOpqSnWr1+PKVOmQKVSQa1Wo2PHjggJCQHw6L5mERERCAkJQVFREVq3bo2lS5c+VxsRERFRWbUWhObNm4d58+Y9MT06Ovqpyzg4OGD37t012kZERERUqs6vESIiIiKqKwxCREREpLMYhIiIiEhnMQgRERGRzmIQIiIiIp3FIEREREQ6i0GIiIiIdBaDEBEREeksBiEiIiLSWQxCREREpLMYhIiIiEhnMQgRERGRzmIQIiIiIp3FIEREREQ6i0GIiIiIdBaDEBEREeksBiEiIqpV6hJlvVgH1Q/6dV0AERHpFrm+AX6LmKDVdTjO3qjV/qn+4IgQERER6SwGISIiItJZDEJERESksxiEiIiISGcxCBEREZHOYhAiIiIincUgRERERDqLQYiIiIh0FoNQFRQrVfViHURERPRIrfyydHh4OOLj43Hnzh3s3r0bVlZWAIDr168jKCgI2dnZMDU1RXh4ONq3b6+1tudlaKAH/9lRNdLX03wfMUar/RMREdH/VysjQv3790dUVBRat25dbnpISAj8/f0RHx8Pf39/BAcHa7WNiIiIqKxaCUIKhQIWFhblpmVkZODSpUsYMmQIAGDIkCG4dOkSMjMztdJGRERE9Lg6u+lqWloaWrZsCT09PQCAnp4eWrRogbS0NAgharzNzMysbjaUiIiIXli8WJqIiIh0Vp2NCFlYWODevXtQqVTQ09ODSqVCeno6LCwsIISo8TYiIiKix9XZiJC5uTlsbGwQGxsLAIiNjYWNjQ3MzMy00kZERET0uFoZEVq4cCH27duHBw8eYNy4cTA1NcWePXswf/58BAUFYe3atTAxMUF4eLi0jDbaiIiIiMqqlSA0b948zJs374npHTt2xE8//VThMtpoIyIiIiqLF0sTERGRzmIQIiIiIp3FIEREREQ6i0GIiIiIdBaDEBEREeksBiEiIiLSWQxCREREpLMYhIiozqhLlPVqPUT08qmze40REcn1DfBbxAStr8dx9katr4OIXk4cESIiIiKdxSBEREREOotBiIiIJMVKVV2XQFSreI0QERFJDA304D87Sqvr+D5ijFb7J6oKjggRERGRzmIQIiIiIp3FIEREREQ6i0GIiIiIdBaDEBEREeksBiEiIiLSWQxCREREpLMYhIiIiEhnMQgRERGRzmIQIiIiIp3FIEREREQ6i0GIiIiIdBaDEBEREeksBiEiIiLSWQxCREREpLP067oAAHB3d4ehoSGMjIwAALNmzYKrqyvOnz+P4OBgFBUVoXXr1li6dCnMzc0BoNptRERERKVemBGh1atXIyYmBjExMXB1dYVarUZgYCCCg4MRHx8PhUKBZcuWAUC124iIiIjKemGC0OMuXrwIIyMjKBQKAICfnx/27t37XG1EREREZb0Qp8aAR6fDhBBwdHTEjBkzkJaWBktLS6ndzMwMarUa2dnZ1W4zNTWt1W0iIiKiF9sLMSIUFRWFXbt2Yfv27RBCIDQ0tK5LIiIiIh3wQgQhCwsLAIChoSH8/f1x9uxZWFhYIDU1VZonMzMTcrkcpqam1W4jIiIiKqvOg1B+fj5yc3MBAEIIxMXFwcbGBra2tigsLMSZM2cAAFu3boWnpycAVLuNiIiIqKw6v0YoIyMDU6ZMgUqlglqtRseOHRESEgK5XI6IiAiEhISU+xo8gGq3EREREZVV50Gobdu2iI6OrrDNwcEBu3fvrtE2qp5ipQqGBnov/TqIiIjKqvMgRC8HQwM9+M+O0uo6vo8Yo9X+iYiIHlfn1wgRERER1RUGISIiItJZDEJERESksxiEiIiISGcxCBEREZHOYhAiIiIincUgRERERDqLQYiIiIh0FoMQERER6SwGISIiItJZDEJERESksxiEiIiISGcxCBEREZHOYhAiIiIincUgRERERDqLQegFoy5R1ot1EBERvQz067oAKk+ub4DfIiZodR2OszdqtX8iIqKXBUeEiIiISGcxCBEREZHOYhAiIiIincUgRERERDqLQYiIiIh0FoMQvTD40wFERFTb+PV5emHwpwOIiKi2cUSIiIiIdBaDEBHRY4qVqnqxDiKqXL09NXb9+nUEBQUhOzsbpqamCA8PR/v27eu6LCJ6CRga6MF/dpRW1/F9xBit9k9Emqm3I0IhISHw9/dHfHw8/P39ERwcXNclERER0QumXo4IZWRk4NKlS9i8eTMAYMiQIfj888+RmZkJMzOzZy6rUj0arr57926F7UX52TVb7GNSUlJwP7dQ6+uoDm679ryo214ftrt0PVVVG9v+oqoPz/uLvH9fNMoSNQz0tT8uUlvreVzp+3np+/vjZEIIUZsF1YaLFy9izpw52LNnjzRt0KBBWLp0Kf71r389c9kzZ85gzBgOWRMREdUnUVFRUCgUT0yvlyNCz8PW1hZRUVF45ZVXoKenV9flEBER0XNQqVS4f/8+bG1tK2yvl0HIwsIC9+7dg0qlgp6eHlQqFdLT02FhYVHpssbGxhUmRiIiIno5tWvX7qlt9fJiaXNzc9jY2CA2NhYAEBsbCxsbm0qvDyIiIiLdUi+vEQKA5ORkBAUF4Z9//oGJiQnCw8Px2muv1XVZRERE9AKpt0GIiIiIqDL18tQYERERkSYYhIiIiEhnMQgRERGRzmIQIiIiIp3FIKQF7u7u8PT0hLe3N9588018+OGHOHv2LADghx9+wJYtW2p0fZGRkSguLq7RPstSKpVYtWoVBg4ciKFDh8LX1xdLliyBUqnU2jqra8uWLcjIyKix/oqLi7FkyRJ4eHjA09MTvr6+2L9/v0bL7tixA1OnTgUA/P7775g5c2aN1bVgwQL4+PjAx8cHtra28PT0lB6rVCqoVCq4urriww8/rNY2ffLJJxg8eDCmT5/+xOMXdbsA4J133kFAQABsbW3RrVs3dOnSBY6OjvD29oaPjw/S0tKgVquxfv16DBw4EF5eXhg0aBB+/PHH567d3d0dV65cee5+nldKSgq2bdumlb6VSiUiIyMxcOBADB48GN7e3pg6dSquXbumlfXVBmtrazx8+LDcNGdn52rdokPTY2D//v3w8vKCr68v/v77b/j4+KCwsGZvOVLRdlVFTk4OunXrhoULF1Y676pVqxAXF1fpfDt27MD169elxwkJCQgPD692jTVGUI1zc3MTly9flh7Hx8cLR0dHcf78+WcuV1JSUq31WVlZiby8vGotq4mZM2eKyZMni9zcXCGEEEqlUmzdulXjdSqVyhqrpbJ99Pi+f16ffPKJmDZtmigsLBRCCHH58mXh6uoqTp8+Xemy27dvF1OmTKmxWp6mom0+ePCgGD58uHBychL3798v11bZNt2/f1/Y29sLlUpV4eMXdbtycnKEg4NDuWN1zJgxYsGCBeWO1S+//FIEBASI7OxsIYQQqampYtCgQSI6OrrG660Lp06dEsOGDavWspW9VmfOnCkmTZokcnJyhBBCqNVqcfDgQbFv375y86lUKqFWq6tVQ22r6O+nk5OTuH37dpX70vQYeO+990RcXFyV+6+K531f+O6770RAQIDo2bOnKCoqqpGaAgICxIEDB2qkr5pUL39Z+kUzYMAAJCUlYdOmTejcuTPy8/MxZ84c7NixA7t27UKjRo1w8+ZNLF26FMXFxVi2bJmU5KdOnYp+/foBAA4ePIjIyEiUlJRALpdjyZIl0ic/Pz8/yOVyfPvttzAxMamx2m/cuIH9+/fj8OHDaNy4MQBAX18fo0ePhkqlQnh4OI4ePQoAcHV1xaxZs6Cnp4egoCDo6enh+vXrePjwIWJiYmBtbY1JkyYhISEBhYWFmDFjBgYOHAgAOHLkCJYvXw6VSgUzMzOEhoaiXbt2SExMxMKFC2Fra4tLly5h+vTpyMvLwzfffCONSM2ZMwe9evXCunXrkJ6ejqlTp8LIyAhffPEFXn31VaxYsQK//voriouLYW1tjfnz56NRo0aVbvudO3fwf//3fzh48CCMjIwAAFZWVpg4cSK+/PJLfP3119ixYwdiY2NhYmKCq1evokmTJoiMjMQrr7xSrq/ExESEh4djx44dSElJwYgRI+Dn54fDhw+joKAAYWFh0i+aHz58GOvWrUNxcTEMDAzwySefwM7OrkrP2/bt2+Hn54fz588jOjoaEyZM0Gib1qxZg3feeQeFhYUYNmwYBgwYgD179kiPhw0bVu74elG2CwB++uknFBYWYuHChdKxKpPJ4OrqCmNjY4SHh+Pw4cP4+++/MWzYMGmeVatWwcLCAp999hlWrlyJN998E25uboiMjMTdu3cxduxYjB07FsCjT/yDBg3CiRMnkJubi7FjxyIgIOCJOtPT07Fw4UKkpqaiqKgIgwcPxsSJE6U+hg4dilOnTuHevXuYOXMmMjIyEBsbi5ycHCxatAg9evR45j5LTEzEokWL0L17d5w7dw4ymQwrVqxAx44dERoaipSUFPj4+KBdu3ZYvXo1wsPDcfr0aSiVSjRr1gyLFi1C69atpeds+PDhOHXqFEaNGoU1a9Zgx44daNGiBQBg4cKFaN68OTw9PaW/BaXHgEwmk/4+RUZG4urVq8jLy0Nqaiq2bduGgwcPYtOmTQCAV199FaGhoTA3N0dkZKT0d7B02dLHkZGRuHbtGrKyspCeno7OnTtj0aJFaNKkCfbv349Vq1ZBLpdDpVLhs88+g7Ozc5WOoapyd3eHj48PTpw4gfv372P8+PHSc37mzBksWLAAANCjRw+IMr9G8/fff2PRokXIysqCUqnE2LFjMWLECCxatAi//fYbrl+/ju+//x7ffvstrK2tcfbsWTRq1OiZ63tanwCwb98+LF++HEZGRhgwYMBzb/f27dsRGBiIr776CgkJCTh27BisrKyk18KVK1fw4YcfYv/+/fjkk09ga2uLgIAAnDx5EitXrkRRURFUKhUmTpyIwYMHY/v27bh48SIWLlyIlStXYs6cObh79y4OHTqE1atXAwA2bNiAXbt2AQBef/11zJs3D40aNUJkZCSuX7+O3Nxc3L59G6+++ipWrVqFBg0aPPd2AuCIkDZU9Klg3759wsvLS6xevVosWbJECPHok7WdnZ24efOmEOLRJ1ofHx9x7949IYQQ9+7dE66uriInJ0f8/fffonfv3uL69etCCCGKioqkT73aHBHas2eP8Pb2rrAtKipKjB07VhQVFYmioiLxzjvviKioKCGEEHPmzBHDhg0TDx8+lOa3srISkZGRQgghkpOThZOTk3jw4IF48OCBcHZ2FlevXhVCCPHjjz+Kt956Swjx6NNtly5dxNmzZ6V+MjMzpU+bycnJwtXVVWp7fN+vWbNGrFmzRnocEREhli9frtG2HzhwoMJt/+OPP4STk5MQ4tFzqFAoRGpqqhBCiLlz50r9lx05Kfsp/fbt28LKykr6ZBQTEyNGjx4thBDi5s2bYtSoUdJze+XKFdG3b99n1vn4NmdkZAiFQiFyc3PFmTNnhJeXV5W26fbt29L/K3r8Im6XEEKMHDlSeHh4lJtW+gm09Fi9ePGicHBweOJYHTlypLCyshL3798XPXv2FEFBQUKlUom7d+8KOzs76fXl5uYmgoKChBCPRspcXFzEn3/++US97777rjTCVlRUJP7973+LY8eOSfOV/g24cOGC6N69u/juu++EEI9eb35+fpXus1OnTomuXbuKP/74QwghxNq1a8WMGTOeeE7K7rtSP/74o5g+fboQ4v8/Z3v27JHaly5dKr1O8/LyRM+ePcWDBw+e+bdACCFWr14t+vbtK63r8uXLwsXFRfp7tmLFCjFt2jRp3tJ98Pjj1atXCxcXF2nELygoSGobOnSo9LegpKRE2jfPo7IRobLP1+3bt6XjoaioSLzxxhvi1KlTQohHz52VlZW4fPmyUCqVYtiwYeLatWtCCCFyc3PFgAEDpMePj4yUreFp63tWn/fv3xdOTk4iOTlZCCHEhg0bnut94c8//xRubm5CrVaLmJgY8d5774lff/1V+Pr6SvMsXrxYOk7mzJkjvv32WyGEENnZ2dLI/f3794Wrq6s0+vr4dpf9W3Lo0CExePBgkZubK9RqtQgMDBQRERFCiEfHxJtvvilycnKEWq0W48aNE9u2bavWtlWEI0K1RDzldysdHBzw6quvAgDOnTuHlJQUvP/++1K7TCbDzZs3kZSUhD59+qB9+/YAAENDQxgaGmq97mc5efIkhg0bJtUxfPhw7N+/H/7+/gAAT09PNGzYsNwyI0eOBAC89tpr6Nq1K86fPw+ZTIYuXbqgU6dOAIARI0ZgwYIFyMvLA/DoHjH29vZSH7dv38bMmTNx79496Ovr48GDB7h///4TozAAcODAAeTl5SE+Ph7Ao+tjunTpotH2Pe05e5yDg4N0H7vu3bvjxIkTlS7TsGFDuLm5AQDs7Oyk8+RHjx7FrVu3MGbMGGnekpISPHjwAM2bN9eonl27dsHNzQ2NGzeGo6MjVCoVzp07B3t7e423qbrqaruKi4tx69YtaRTjcaXHqr6+PmQy2RPHat++fXHhwgUYGxujQ4cO6Nu3L+RyOVq2bAkTExPcvXsXHTt2BAC89dZbAIDmzZujX79+OH36dLljKj8/H6dPn0ZmZqY07eHDh0hOToaLiwsAYNCgQQCAf/3rXygoKICXlxeARzd9vnXrVqX7DAA6dOiArl27Svv64MGDT913R44cwffff4/8/HyUlJSUazMyMpLWDwBjxozBmDFjMHHiROzatQsuLi4wNzd/os9r165h5syZKCwshKurK5o2bYo+ffpItzJKTExE3759pefEz88PPj4+T62xrH79+knHxVtvvSVdp9KzZ08sXrwYAwYMQJ8+fWBlZaVRf9Uhk8mk/5c+X23atJGOB6VSiQYNGkgjUoMGDUJwcDCARyPpycnJmDFjhtSHUqnE33//LR1Hz1LR+oQQT+1TLpeja9eu0t0TRo8ejWXLllV723/++Wf4+PhAJpNhwIABWLhwIdq2bYuHDx/i8uXL6NixI2JjYyu8Fi0zMxOffvopbt68CT09PeTk5OD69euVjv6ePHkSgwYNkkZqR40ahUWLFkntb7zxhjQS2a1bN+l1UhMYhGrJ77//js6dOz8xvewpGiEErK2tERUV9cR8SUlJWq3vabp27YqbN28iJycHTZs2rdKyj4eg6nq8nxkzZiAoKAgeHh5Qq9Xo3r07ioqKKlxWCIGQkBD06tWryuu1srLCrVu3kJ2dDVNTU2n6+fPnYW1tLT0uPcUEQLrJb2XKhli5XF7uzcnV1RURERFVrrfU9u3bkZmZCXd3dwBAbm4utm/fDnt7e423qbrqartOnjwJhUKBY8eOPfNYbd++PZRKJdLT08tNT09PR5s2bdC4cWPo6elV6zktpVarIZPJ8PPPP8PAwKDCeUr719PTK/dY032WnJz8zH1d1p07d7B48WL8/PPPaNu2Lc6ePYtZs2ZJ7Q0aNCj3pm9hYQFbW1skJCTg+++/R2hoKID//7eg9LZFnTp1QkxMDL777jtcvHgRTZs21eiUc+l2q9Vq6fHTXr+P+/TTT3H58mWcOnUK06ZNw7hx4zBq1CiNln0aMzMzZGdnS7WXlJQgLy+v3L0pNT0eSvejEALNmjVDTExMtWqqaH0ymeypfSYkJFRrPRUpLi5GbGwsDA0NpXUplUrs2LEDvr6+2LlzJ5ycnNCxY0e0bt36ieXnz58Pd3d3fPnll5DJZBg4cKDGz++zPL5PaqLPUvzWWC3Yv38/fvjhB4wfP/6Z89nb2+PmzZs4deqUNC0pKQlCCLi4uODIkSO4ceMGgEcHa+mISaNGjaT/17T27dvD3d0dwcHB0jpUKhV++uknODk5ITo6GkqlEkqlEtHR0ejdu/cz+9u+fTuAR5+YLl26BDs7O9jZ2eGvv/5CcnIyAGDnzp3o2rWr9Mngcbm5uWjTpo3UX9lvzDVq1Ai5ubnSY3d3d2zZskX6RkZeXp60nsq0adMGnp6emD9/vvSiu3LlCtavX4/Jkydr1EdVubi44OjRo7h69ao0rSohOCkpCbm5uTh27BgOHDiAAwcOIDY2Fnv37kVBQUGdbBOg/e1KSEiAj4/PE8eqEALHjh2TjlW5XI7x48djw4YN0ihjfn4+EhISMGXKFI1q2blzJ4BHn3wPHz78dLzjpQAAC6xJREFUxDUqpSNWGzZskKalpaXh/v37Gm8vUP191rhx43J/D/Ly8mBgYIBXXnkFarX6/7V3/zFVlX8Ax9/8uhArHcIQUFLUdCNTrvzS4EpgDoJgKGC5gMwVMTIaZkGQulIQBS4myYhJ9k9TRIzNJFjhhOUsY63ZdDUlM8QMCEtAfly4z/cP5vl2SwVJs++Xz+sv7o/nOc853HvO53zOc+6H/fv3j9pHYmIieXl52Nraattp5syZLFu2jDfffNPiO3bt2rUb9hEYGEhjY6O23gcOHND2DzNmzOD06dOYzWZ6eno4duyYRdtjx45pGbVDhw6xePFiYGSOzLx583j22WeJiYnh22+/HXVdRvPoo49aZDYqKytZuHDhqPNPZs2aRX9/P83NzQDU1dVx9epVYCRb5+DgQE1Njfb+lpaWv7WfvlWfPj4+nDlzRjs+VFVVjXs5DQ0NeHl50dTUpH3X3n//fT766CNiY2P5+OOPqaqqYuXKlTds393dzbRp07CysuL48eNcuHBBe+3P++c/WrJkCZ988gk9PT0opTh48OCox5M7RTJCd0l6ejo6nY6+vj5mz55NeXk5CxcupKmp6aZtJk+eTGlpKQUFBeTl5WEymfD09KSsrIyZM2eyZcsWMjIyGB4exsbGhvz8fObNm8fatWtJTk7GwcHhjk+WBsjPz2f37t3ExcVhZ2eH2WwmJCSEjIwM2traWLFiBTCSuhzt7Gx4eJjY2Fj6+vq0iZMAO3bsYMOGDQwNDTFlyhQKCgpu2scbb7xBWloakydPxmAwWGQ2kpOTyc7OxsHBgaKiIlJSUnj33XeJj4/HysoKKysr1q1bN6b0NMDmzZsxGo1ERkZiZ2eHvb09OTk5BAQEjKn97Zo5cyYFBQXk5OTQ39+PyWRi0aJFLFiwYEztq6uriYqKsjjDnzp1Kt7e3tTV1bFixYp/fJ3g7q/X8ePHycrKIiQkxOKz2trayuTJk8nMzNQ+q0opZs+ezb59+6iqqqK9vR2DwUBsbOyYxuLk5MTKlSvp7u7mxRdfvGEmrbCwkG3bthEdHQ2MHAByc3NvePn2Zsa7zebNm4eXlxdPPvkks2bNYteuXURERBAZGYmTkxMhISHawftmAgICsLe31y4dXrdt2zZKS0uJj4/H1taWSZMm4erqSkpKCkePHrV479y5c9mwYYN2Aujp6alll5YvX05tbS1PPPEEHh4ePPzwwxZt/fz8yMjI4JdffmHOnDlkZWUBUFRUpF1ymTRpErm5uaNvyFHk5OSQm5tLdHQ01tbWuLu7jylzqdPpMBqNFpOlPTw8gJEbSsrKysjLy6OiogKz2YyzszM7d+4c9zhv1aezszNbtmwhNTUVBweHvzVZurq6WvvcXqfX6zGbzVy8eJE5c+Zw8uRJjEbjDdu/+uqrvPXWW5SUlPDII49YfD+eeuop8vPzqaio0CbKXxcSEsL333/P008/DYxcJr7Zz2TcaVJ0Vfxj/nhnhBB3yjfffENZWRllZWV3fVlhYWGUlZXd1bkp/watra2sXr2aTz/99M7dmTNGf76jTIi7TTJCQoj/aT4+Pv9IEDRRvPPOO1RXV5OVlfWPB0FC3AuSERJCCCHEhCWTpYUQQggxYUkgJIQQQogJSwIhIYQQQkxYEggJIf5VsrKyKC4uvtfDEEJMEBIICSH+L0ykACopKelv/WieEOK/JBASQvxr3E4pCyGEuBMkEBJC3LawsDD27NlDdHQ0Pj4+ZGdn09nZyfPPP49er2fNmjX8/vvvwMivrAcFBeHr68szzzxjUTIiKyuLzZs388ILL+Dj48OXX35psZyenh6SkpLYunWrVnTyueeeIyAggPDwcGpra4GRsgiHDx+moqICvV5PamrqLcdfXl6OwWBAr9cTHh7OiRMngJE6YeXl5Tz++OMEBgbyyiuv8Ntvv2ntampqCA0NJTAwkN27dxMWFqYV2S0pKSE9PZ0NGzag1+uJjo7m/PnzvPfeeyxZsoSQkBA+//xzra/u7m6ys7MJDg7GYDBQXFysBYKHDh1i9erVbN++HX9/f8LCwmhsbASguLiY5uZm3n77bfR6vfZrzUKIcbpjdeyFEBNGaGioSkhIUB0dHery5ctq8eLFKjY2Vp0+fVr19/erpKQkVVJSopRSqqqqSnV3d6uBgQG1detWFRMTo/WTmZmpFi1apJqbm9Xw8LDq7+9XmZmZymg0qq6uLhUXF6eMRqNSSqne3l61dOlSdfDgQWUymdTp06dVQECAOnv2rNbX9ffeSktLi1q6dKm6fPmyUkqp1tZWdeHCBaWUUh988IFKSEhQP//8sxoYGFAbN25UGRkZSimlzp49q3x8fNRXX32lBgYGVH5+vvL29lbHjx9XSim1a9cuNX/+fNXU1KRMJpN67bXXVGhoqCotLVWDg4OqsrJShYaGauNIS0tTGzduVL29vaqzs1PFxcWpffv2KaWUqq6uVt7e3qqyslINDQ2pDz/8UAUFBSmz2ayUUioxMVEdOHBg/P9AIYRGMkJCiHFJTEzExcWFqVOn4ufnx4IFC/D29sbe3p7ly5dz5swZAOLj47n//vvR6XS8/PLLfPfddxaFF5ctW4avry/W1tZahen29naSkpKIiIggIyMDGCnEOW3aNOLi4rC1tcXb25vw8HDq6upua9w2NjYMDg7S0tKCyWRi+vTpPPjggwDs37+fjIwM3Nzc0Ol0rFu3jvr6eoaGhqirqyM0NBQ/Pz90Oh3p6ekWtc9gpEaWwWDA1taWiIgIrly5QkpKCnZ2dkRGRtLW1sbVq1fp7OyksbGR7OxsHB0dcXZ2Zs2aNRw5ckTry8PDg1WrVmFjY8OKFSvo6Oigs7Pz9v9RQohbkhIbQohxcXFx0f62t7e3eOzg4MC1a9cYHh6muLiYuro6urq6sLYeOfe6cuUKDzzwAADu7u5/6buxsRFHR0etACNAW1sbp06dws/PT3tueHiYmJiY2xr3jBkzyM7OpqSkhHPnzhEcHExWVhZTp07l0qVLvPTSS9o4Aaytrfn1119pb2/Hzc1Ne/6+++6zKPgLaEWEr28DJycnbGxstMcwUq29vb2doaEhgoODtfebzWaLbfHH7Xm91MXNKr0LIcZPAiEhxF1z+PBhGhoa2Lt3L9OnT6e7uxt/f3/UKJV9EhISuHr1KikpKezZswdHR0fc3d3x9/dn7969N2zz5+zMrURHRxMdHU1PTw+bNm2isLCQgoIC3NzcyMvLw9fX9y9tXF1dOX/+vPa4v7/fYv7Q7biecfriiy+wtZXdsBD3klwaE0LcNb29veh0OpycnOjr68NoNI657aZNm/Dy8iI1NZX+/n4ee+wxfvzxR2pqajCZTJhMJk6dOkVLSwswko25ePHiqP3+8MMPnDhxgsHBQXQ6Hfb29loGaPXq1ezcuZO2tjYAurq6+OyzzwAIDw/n6NGjfP311wwODlJSUjJqQHczrq6uBAUFkZ+fT09PD2azmZ9++omTJ0+Oqb2Liwutra3jWrYQwpIEQkKIuyY2NhYPDw8MBgNRUVH4+PiMua2VlRVbtmzBzc2NtLQ07OzsqKiooLa2FoPBQHBwMIWFhQwODgIjc5HOnTuHn58faWlpN+13cHCQoqIiAgMDCQ4Opquri/Xr1wOQnJxMWFgYa9euRa/Xs2rVKk6dOgXAQw89xMaNG1m/fj0GgwFHR0emTJmCTqcb17bZsWMHJpOJyMhI/P39SU9Pp6OjY0xtk5OTqa+vx9/fn61bt45r+UKIEVJ9XgghxqG3txd/f3/q6+vx9PS818MRQoyTZISEEGKMjh49Sl9fH9euXWP79u3MnTuX6dOn3+thCSH+BpmlJ4T4v3Pp0iWioqJu+NqRI0fw8PAYV78NDQ28/vrrKKWYP38+RqPxtiZpCyH+feTSmBBCCCEmLLk0JoQQQogJSwIhIYQQQkxYEggJIYQQYsKSQEgIIYQQE5YEQkIIIYSYsCQQEkIIIcSE9R8g+cuSeCu/i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531" y="1926505"/>
            <a:ext cx="4401416" cy="257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9573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582" y="438097"/>
            <a:ext cx="8527500" cy="4126975"/>
          </a:xfrm>
          <a:ln>
            <a:solidFill>
              <a:schemeClr val="tx1"/>
            </a:solidFill>
          </a:ln>
        </p:spPr>
        <p:txBody>
          <a:bodyPr/>
          <a:lstStyle/>
          <a:p>
            <a:r>
              <a:rPr lang="en-US" b="1" dirty="0" smtClean="0">
                <a:solidFill>
                  <a:schemeClr val="tx1"/>
                </a:solidFill>
                <a:latin typeface="Montserrat" charset="0"/>
              </a:rPr>
              <a:t>EDA (HOTEL BOOKING ANALYSIS) :</a:t>
            </a:r>
            <a:endParaRPr lang="en-US" b="1" dirty="0">
              <a:solidFill>
                <a:schemeClr val="tx1"/>
              </a:solidFill>
              <a:latin typeface="Montserrat" charset="0"/>
            </a:endParaRPr>
          </a:p>
        </p:txBody>
      </p:sp>
      <p:sp>
        <p:nvSpPr>
          <p:cNvPr id="3" name="Text Placeholder 2"/>
          <p:cNvSpPr>
            <a:spLocks noGrp="1"/>
          </p:cNvSpPr>
          <p:nvPr>
            <p:ph type="body" idx="1"/>
          </p:nvPr>
        </p:nvSpPr>
        <p:spPr/>
        <p:txBody>
          <a:bodyPr/>
          <a:lstStyle/>
          <a:p>
            <a:r>
              <a:rPr lang="en-US" b="1" dirty="0" smtClean="0">
                <a:solidFill>
                  <a:schemeClr val="tx1"/>
                </a:solidFill>
              </a:rPr>
              <a:t>10. </a:t>
            </a:r>
            <a:r>
              <a:rPr lang="en-US" b="1" dirty="0">
                <a:solidFill>
                  <a:srgbClr val="002060"/>
                </a:solidFill>
                <a:latin typeface="Montserrat" charset="0"/>
              </a:rPr>
              <a:t>What Is The Relationship Between Previous Cancellations </a:t>
            </a:r>
            <a:r>
              <a:rPr lang="en-US" b="1" dirty="0" smtClean="0">
                <a:solidFill>
                  <a:srgbClr val="002060"/>
                </a:solidFill>
                <a:latin typeface="Montserrat" charset="0"/>
              </a:rPr>
              <a:t>And </a:t>
            </a:r>
            <a:r>
              <a:rPr lang="en-US" b="1" dirty="0">
                <a:solidFill>
                  <a:srgbClr val="002060"/>
                </a:solidFill>
                <a:latin typeface="Montserrat" charset="0"/>
              </a:rPr>
              <a:t>Cancellation?</a:t>
            </a:r>
            <a:endParaRPr lang="en-US" b="1" dirty="0">
              <a:solidFill>
                <a:schemeClr val="tx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5272" y="1954213"/>
            <a:ext cx="3992848" cy="2409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0531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311700" y="445025"/>
          <a:ext cx="8520600" cy="572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3691883866"/>
              </p:ext>
            </p:extLst>
          </p:nvPr>
        </p:nvGraphicFramePr>
        <p:xfrm>
          <a:off x="311700" y="1152475"/>
          <a:ext cx="8520600" cy="3416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518435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000" b="1" dirty="0" smtClean="0">
                <a:latin typeface="Montserrat" charset="0"/>
              </a:rPr>
              <a:t>Q &amp; A</a:t>
            </a:r>
            <a:endParaRPr lang="en-US" sz="6000" b="1" dirty="0">
              <a:latin typeface="Montserrat" charset="0"/>
            </a:endParaRPr>
          </a:p>
        </p:txBody>
      </p:sp>
    </p:spTree>
    <p:extLst>
      <p:ext uri="{BB962C8B-B14F-4D97-AF65-F5344CB8AC3E}">
        <p14:creationId xmlns:p14="http://schemas.microsoft.com/office/powerpoint/2010/main" val="3587790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6261" y="240632"/>
            <a:ext cx="8520600" cy="169817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sz="3600" b="1" dirty="0" smtClean="0">
                <a:solidFill>
                  <a:srgbClr val="002060"/>
                </a:solidFill>
                <a:latin typeface="Montserrat"/>
                <a:ea typeface="Montserrat"/>
                <a:cs typeface="Montserrat"/>
                <a:sym typeface="Montserrat"/>
              </a:rPr>
              <a:t>HOTEL BOOKING ANALYSIS</a:t>
            </a:r>
            <a:endParaRPr sz="3600" b="1" dirty="0">
              <a:solidFill>
                <a:srgbClr val="002060"/>
              </a:solidFill>
              <a:latin typeface="Montserrat"/>
              <a:ea typeface="Montserrat"/>
              <a:cs typeface="Montserrat"/>
              <a:sym typeface="Montserrat"/>
            </a:endParaRPr>
          </a:p>
          <a:p>
            <a:r>
              <a:rPr lang="en-US" sz="1400" b="1" dirty="0" smtClean="0">
                <a:solidFill>
                  <a:schemeClr val="lt1"/>
                </a:solidFill>
                <a:latin typeface="Montserrat"/>
                <a:ea typeface="Montserrat"/>
                <a:cs typeface="Montserrat"/>
                <a:sym typeface="Montserrat"/>
              </a:rPr>
              <a:t>INTRODUCTION – WHAT I DO IN MY CAPSTONE PROJECT</a:t>
            </a:r>
            <a:endParaRPr sz="1100" b="1" dirty="0">
              <a:solidFill>
                <a:schemeClr val="lt1"/>
              </a:solidFill>
              <a:latin typeface="Montserrat"/>
              <a:ea typeface="Montserrat"/>
              <a:cs typeface="Montserrat"/>
              <a:sym typeface="Montserrat"/>
            </a:endParaRPr>
          </a:p>
          <a:p>
            <a:r>
              <a:rPr lang="en-US" sz="1800" b="1" dirty="0" smtClean="0">
                <a:solidFill>
                  <a:srgbClr val="FF0000"/>
                </a:solidFill>
                <a:latin typeface="Montserrat"/>
                <a:ea typeface="Montserrat"/>
                <a:cs typeface="Montserrat"/>
                <a:sym typeface="Montserrat"/>
              </a:rPr>
              <a:t/>
            </a:r>
            <a:br>
              <a:rPr lang="en-US" sz="1800" b="1" dirty="0" smtClean="0">
                <a:solidFill>
                  <a:srgbClr val="FF0000"/>
                </a:solidFill>
                <a:latin typeface="Montserrat"/>
                <a:ea typeface="Montserrat"/>
                <a:cs typeface="Montserrat"/>
                <a:sym typeface="Montserrat"/>
              </a:rPr>
            </a:br>
            <a:r>
              <a:rPr lang="en-US" sz="1800" b="1" dirty="0" smtClean="0">
                <a:solidFill>
                  <a:srgbClr val="FF0000"/>
                </a:solidFill>
                <a:latin typeface="Montserrat"/>
                <a:ea typeface="Montserrat"/>
                <a:cs typeface="Montserrat"/>
                <a:sym typeface="Montserrat"/>
              </a:rPr>
              <a:t>CAPSTONE </a:t>
            </a:r>
            <a:r>
              <a:rPr lang="en-US" sz="1800" b="1" dirty="0">
                <a:solidFill>
                  <a:srgbClr val="FF0000"/>
                </a:solidFill>
                <a:latin typeface="Montserrat"/>
                <a:ea typeface="Montserrat"/>
                <a:cs typeface="Montserrat"/>
                <a:sym typeface="Montserrat"/>
              </a:rPr>
              <a:t>PROJECT </a:t>
            </a:r>
            <a:r>
              <a:rPr lang="en-US" sz="1800" b="1" dirty="0">
                <a:solidFill>
                  <a:schemeClr val="lt1"/>
                </a:solidFill>
                <a:latin typeface="Montserrat"/>
                <a:ea typeface="Montserrat"/>
                <a:cs typeface="Montserrat"/>
                <a:sym typeface="Montserrat"/>
              </a:rPr>
              <a:t>– 1</a:t>
            </a:r>
            <a:r>
              <a:rPr lang="en-US" sz="1600" dirty="0">
                <a:solidFill>
                  <a:srgbClr val="002060"/>
                </a:solidFill>
              </a:rPr>
              <a:t/>
            </a:r>
            <a:br>
              <a:rPr lang="en-US" sz="1600" dirty="0">
                <a:solidFill>
                  <a:srgbClr val="002060"/>
                </a:solidFill>
              </a:rPr>
            </a:br>
            <a:r>
              <a:rPr lang="en-US" sz="1600" b="1" dirty="0" smtClean="0">
                <a:solidFill>
                  <a:schemeClr val="lt1"/>
                </a:solidFill>
                <a:latin typeface="Montserrat"/>
                <a:ea typeface="Montserrat"/>
                <a:cs typeface="Montserrat"/>
                <a:sym typeface="Montserrat"/>
              </a:rPr>
              <a:t/>
            </a:r>
            <a:br>
              <a:rPr lang="en-US" sz="1600" b="1" dirty="0" smtClean="0">
                <a:solidFill>
                  <a:schemeClr val="lt1"/>
                </a:solidFill>
                <a:latin typeface="Montserrat"/>
                <a:ea typeface="Montserrat"/>
                <a:cs typeface="Montserrat"/>
                <a:sym typeface="Montserrat"/>
              </a:rPr>
            </a:br>
            <a:endParaRPr sz="2000" b="1" dirty="0">
              <a:solidFill>
                <a:schemeClr val="lt1"/>
              </a:solidFill>
              <a:latin typeface="Montserrat"/>
              <a:ea typeface="Montserrat"/>
              <a:cs typeface="Montserrat"/>
              <a:sym typeface="Montserrat"/>
            </a:endParaRPr>
          </a:p>
        </p:txBody>
      </p:sp>
      <p:sp>
        <p:nvSpPr>
          <p:cNvPr id="2" name="Subtitle 1"/>
          <p:cNvSpPr>
            <a:spLocks noGrp="1"/>
          </p:cNvSpPr>
          <p:nvPr>
            <p:ph type="subTitle" idx="1"/>
          </p:nvPr>
        </p:nvSpPr>
        <p:spPr>
          <a:xfrm>
            <a:off x="339201" y="1548464"/>
            <a:ext cx="8520600" cy="3429172"/>
          </a:xfrm>
        </p:spPr>
        <p:txBody>
          <a:bodyPr/>
          <a:lstStyle/>
          <a:p>
            <a:pPr algn="l"/>
            <a:r>
              <a:rPr lang="en-US" sz="2000" dirty="0" smtClean="0">
                <a:solidFill>
                  <a:srgbClr val="002060"/>
                </a:solidFill>
                <a:latin typeface="Montserrat" charset="0"/>
              </a:rPr>
              <a:t>THIS IS A </a:t>
            </a:r>
            <a:r>
              <a:rPr lang="en-US" sz="2000" b="1" dirty="0" smtClean="0">
                <a:solidFill>
                  <a:srgbClr val="002060"/>
                </a:solidFill>
                <a:latin typeface="Montserrat" charset="0"/>
              </a:rPr>
              <a:t>HOTEL BOOKING ANALYSIS CAPSTONE PROJECT </a:t>
            </a:r>
          </a:p>
          <a:p>
            <a:pPr algn="l"/>
            <a:r>
              <a:rPr lang="en-US" sz="2000" dirty="0" smtClean="0">
                <a:solidFill>
                  <a:srgbClr val="002060"/>
                </a:solidFill>
                <a:latin typeface="Montserrat" charset="0"/>
              </a:rPr>
              <a:t>MADE BY</a:t>
            </a:r>
            <a:r>
              <a:rPr lang="en-US" sz="2000" b="1" dirty="0" smtClean="0">
                <a:solidFill>
                  <a:srgbClr val="002060"/>
                </a:solidFill>
                <a:latin typeface="Montserrat" charset="0"/>
              </a:rPr>
              <a:t>PIYUSH RATRA.</a:t>
            </a:r>
            <a:r>
              <a:rPr lang="en-US" sz="2000" b="1" dirty="0">
                <a:solidFill>
                  <a:srgbClr val="002060"/>
                </a:solidFill>
                <a:latin typeface="Montserrat" charset="0"/>
              </a:rPr>
              <a:t> </a:t>
            </a:r>
            <a:r>
              <a:rPr lang="en-US" sz="2000" dirty="0" smtClean="0">
                <a:solidFill>
                  <a:srgbClr val="002060"/>
                </a:solidFill>
                <a:latin typeface="Montserrat" charset="0"/>
              </a:rPr>
              <a:t>IN THIS </a:t>
            </a:r>
            <a:r>
              <a:rPr lang="en-US" sz="2000" b="1" dirty="0" smtClean="0">
                <a:solidFill>
                  <a:srgbClr val="002060"/>
                </a:solidFill>
                <a:latin typeface="Montserrat" charset="0"/>
              </a:rPr>
              <a:t>CAPSTONE PROJECT </a:t>
            </a:r>
            <a:r>
              <a:rPr lang="en-US" sz="2000" dirty="0" smtClean="0">
                <a:solidFill>
                  <a:srgbClr val="002060"/>
                </a:solidFill>
                <a:latin typeface="Montserrat" charset="0"/>
              </a:rPr>
              <a:t>I AM </a:t>
            </a:r>
          </a:p>
          <a:p>
            <a:pPr algn="l"/>
            <a:r>
              <a:rPr lang="en-US" sz="2000" dirty="0" smtClean="0">
                <a:solidFill>
                  <a:srgbClr val="002060"/>
                </a:solidFill>
                <a:latin typeface="Montserrat" charset="0"/>
              </a:rPr>
              <a:t>DONE SOMEANALYSIS RELATED TO THIS </a:t>
            </a:r>
            <a:r>
              <a:rPr lang="en-US" sz="2000" b="1" dirty="0" smtClean="0">
                <a:solidFill>
                  <a:srgbClr val="002060"/>
                </a:solidFill>
                <a:latin typeface="Montserrat" charset="0"/>
              </a:rPr>
              <a:t>HOTEL BOOKING </a:t>
            </a:r>
          </a:p>
          <a:p>
            <a:pPr algn="l"/>
            <a:r>
              <a:rPr lang="en-US" sz="2000" b="1" dirty="0" smtClean="0">
                <a:solidFill>
                  <a:srgbClr val="002060"/>
                </a:solidFill>
                <a:latin typeface="Montserrat" charset="0"/>
              </a:rPr>
              <a:t>ANALYSIS</a:t>
            </a:r>
            <a:r>
              <a:rPr lang="en-US" sz="2000" dirty="0" smtClean="0">
                <a:solidFill>
                  <a:srgbClr val="002060"/>
                </a:solidFill>
                <a:latin typeface="Montserrat" charset="0"/>
              </a:rPr>
              <a:t>. IN THIS PROJECT FIRST OF ALL, I </a:t>
            </a:r>
            <a:r>
              <a:rPr lang="en-US" sz="2000" b="1" dirty="0" smtClean="0">
                <a:solidFill>
                  <a:srgbClr val="002060"/>
                </a:solidFill>
                <a:latin typeface="Montserrat" charset="0"/>
              </a:rPr>
              <a:t>ATTACH</a:t>
            </a:r>
            <a:r>
              <a:rPr lang="en-US" sz="2000" dirty="0" smtClean="0">
                <a:solidFill>
                  <a:srgbClr val="002060"/>
                </a:solidFill>
                <a:latin typeface="Montserrat" charset="0"/>
              </a:rPr>
              <a:t> THE </a:t>
            </a:r>
            <a:r>
              <a:rPr lang="en-US" sz="2000" b="1" dirty="0" smtClean="0">
                <a:solidFill>
                  <a:srgbClr val="002060"/>
                </a:solidFill>
                <a:latin typeface="Montserrat" charset="0"/>
              </a:rPr>
              <a:t>CSV </a:t>
            </a:r>
          </a:p>
          <a:p>
            <a:pPr algn="l"/>
            <a:r>
              <a:rPr lang="en-US" sz="2000" b="1" dirty="0" smtClean="0">
                <a:solidFill>
                  <a:srgbClr val="002060"/>
                </a:solidFill>
                <a:latin typeface="Montserrat" charset="0"/>
              </a:rPr>
              <a:t>FILE , THEN </a:t>
            </a:r>
            <a:r>
              <a:rPr lang="en-US" sz="2000" dirty="0" smtClean="0">
                <a:solidFill>
                  <a:srgbClr val="002060"/>
                </a:solidFill>
                <a:latin typeface="Montserrat" charset="0"/>
              </a:rPr>
              <a:t>I WERE </a:t>
            </a:r>
            <a:r>
              <a:rPr lang="en-US" sz="2000" b="1" dirty="0" smtClean="0">
                <a:solidFill>
                  <a:srgbClr val="002060"/>
                </a:solidFill>
                <a:latin typeface="Montserrat" charset="0"/>
              </a:rPr>
              <a:t>CLEAN THE DATA , AFTER THAT </a:t>
            </a:r>
            <a:r>
              <a:rPr lang="en-US" sz="2000" dirty="0" smtClean="0">
                <a:solidFill>
                  <a:srgbClr val="002060"/>
                </a:solidFill>
                <a:latin typeface="Montserrat" charset="0"/>
              </a:rPr>
              <a:t>I WAS</a:t>
            </a:r>
          </a:p>
          <a:p>
            <a:pPr algn="l"/>
            <a:r>
              <a:rPr lang="en-US" sz="2000" dirty="0" smtClean="0">
                <a:solidFill>
                  <a:srgbClr val="002060"/>
                </a:solidFill>
                <a:latin typeface="Montserrat" charset="0"/>
              </a:rPr>
              <a:t>DONE SOME </a:t>
            </a:r>
            <a:r>
              <a:rPr lang="en-US" sz="2000" b="1" dirty="0" smtClean="0">
                <a:solidFill>
                  <a:srgbClr val="002060"/>
                </a:solidFill>
                <a:latin typeface="Montserrat" charset="0"/>
              </a:rPr>
              <a:t>EXPLORATORY ANALYSIS VISULIZATION. AT THE </a:t>
            </a:r>
          </a:p>
          <a:p>
            <a:pPr algn="l"/>
            <a:r>
              <a:rPr lang="en-US" sz="2000" b="1" dirty="0" smtClean="0">
                <a:solidFill>
                  <a:srgbClr val="002060"/>
                </a:solidFill>
                <a:latin typeface="Montserrat" charset="0"/>
              </a:rPr>
              <a:t>LAST </a:t>
            </a:r>
            <a:r>
              <a:rPr lang="en-US" sz="2000" dirty="0" smtClean="0">
                <a:solidFill>
                  <a:srgbClr val="002060"/>
                </a:solidFill>
                <a:latin typeface="Montserrat" charset="0"/>
              </a:rPr>
              <a:t>I WAS DONE </a:t>
            </a:r>
            <a:r>
              <a:rPr lang="en-US" sz="2000" b="1" dirty="0" smtClean="0">
                <a:solidFill>
                  <a:srgbClr val="002060"/>
                </a:solidFill>
                <a:latin typeface="Montserrat" charset="0"/>
              </a:rPr>
              <a:t>QUESTIONS ANSWERS </a:t>
            </a:r>
            <a:r>
              <a:rPr lang="en-US" sz="2000" dirty="0" smtClean="0">
                <a:solidFill>
                  <a:srgbClr val="002060"/>
                </a:solidFill>
                <a:latin typeface="Montserrat" charset="0"/>
              </a:rPr>
              <a:t>AND SOME </a:t>
            </a:r>
          </a:p>
          <a:p>
            <a:pPr algn="l"/>
            <a:r>
              <a:rPr lang="en-US" sz="2000" b="1" dirty="0" smtClean="0">
                <a:solidFill>
                  <a:srgbClr val="002060"/>
                </a:solidFill>
                <a:latin typeface="Montserrat" charset="0"/>
              </a:rPr>
              <a:t>INFERENCES AND CONCLUSION.</a:t>
            </a:r>
            <a:r>
              <a:rPr lang="en-US" sz="2000" dirty="0" smtClean="0">
                <a:solidFill>
                  <a:srgbClr val="002060"/>
                </a:solidFill>
                <a:latin typeface="Montserrat" charset="0"/>
              </a:rPr>
              <a:t> </a:t>
            </a:r>
          </a:p>
          <a:p>
            <a:pPr algn="l"/>
            <a:endParaRPr lang="en-US" sz="2000" b="1" dirty="0">
              <a:solidFill>
                <a:srgbClr val="002060"/>
              </a:solidFill>
            </a:endParaRPr>
          </a:p>
          <a:p>
            <a:pPr algn="l"/>
            <a:r>
              <a:rPr lang="en-US" sz="900" b="1" i="1" dirty="0" smtClean="0">
                <a:solidFill>
                  <a:srgbClr val="002060"/>
                </a:solidFill>
                <a:latin typeface="Montserrat" charset="0"/>
              </a:rPr>
              <a:t>THIS IS WHAT I DO IN MY CAPSTONE PROJECT</a:t>
            </a:r>
          </a:p>
          <a:p>
            <a:pPr algn="l"/>
            <a:endParaRPr lang="en-US" sz="900" b="1" i="1" dirty="0">
              <a:solidFill>
                <a:srgbClr val="002060"/>
              </a:solidFill>
            </a:endParaRPr>
          </a:p>
          <a:p>
            <a:pPr algn="l"/>
            <a:endParaRPr lang="en-US" sz="900" b="1" i="1" dirty="0" smtClean="0">
              <a:solidFill>
                <a:srgbClr val="002060"/>
              </a:solidFill>
            </a:endParaRPr>
          </a:p>
          <a:p>
            <a:pPr algn="l"/>
            <a:r>
              <a:rPr lang="en-US" sz="900" b="1" i="1" dirty="0" smtClean="0">
                <a:solidFill>
                  <a:srgbClr val="002060"/>
                </a:solidFill>
              </a:rPr>
              <a:t>                                                                                                                                                                                                                                     </a:t>
            </a:r>
            <a:r>
              <a:rPr lang="en-US" sz="900" b="1" dirty="0" smtClean="0">
                <a:solidFill>
                  <a:srgbClr val="002060"/>
                </a:solidFill>
                <a:latin typeface="Montserrat" charset="0"/>
              </a:rPr>
              <a:t>THANKYOU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26069" y="465650"/>
          <a:ext cx="8520600" cy="572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2016483831"/>
              </p:ext>
            </p:extLst>
          </p:nvPr>
        </p:nvGraphicFramePr>
        <p:xfrm>
          <a:off x="999219" y="1166225"/>
          <a:ext cx="8520600" cy="3416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22704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018" y="170019"/>
            <a:ext cx="8513906" cy="4644436"/>
          </a:xfrm>
          <a:ln>
            <a:solidFill>
              <a:schemeClr val="tx1"/>
            </a:solidFill>
          </a:ln>
        </p:spPr>
        <p:txBody>
          <a:bodyPr/>
          <a:lstStyle/>
          <a:p>
            <a:pPr algn="ctr"/>
            <a:r>
              <a:rPr lang="en-US" sz="3600" b="1" dirty="0" smtClean="0">
                <a:latin typeface="Montserrat" charset="0"/>
              </a:rPr>
              <a:t>D</a:t>
            </a:r>
            <a:r>
              <a:rPr lang="en-US" b="1" dirty="0" smtClean="0">
                <a:latin typeface="Montserrat" charset="0"/>
              </a:rPr>
              <a:t>ATASETS</a:t>
            </a:r>
            <a:r>
              <a:rPr lang="en-US" dirty="0" smtClean="0">
                <a:latin typeface="Montserrat" charset="0"/>
              </a:rPr>
              <a:t> </a:t>
            </a:r>
            <a:r>
              <a:rPr lang="en-US" b="1" dirty="0" smtClean="0">
                <a:latin typeface="Montserrat" charset="0"/>
              </a:rPr>
              <a:t>:</a:t>
            </a:r>
            <a:r>
              <a:rPr lang="en-US" dirty="0">
                <a:latin typeface="Montserrat" charset="0"/>
              </a:rPr>
              <a:t/>
            </a:r>
            <a:br>
              <a:rPr lang="en-US" dirty="0">
                <a:latin typeface="Montserrat" charset="0"/>
              </a:rPr>
            </a:br>
            <a:endParaRPr lang="en-US" dirty="0">
              <a:latin typeface="Montserrat" charset="0"/>
            </a:endParaRPr>
          </a:p>
        </p:txBody>
      </p:sp>
      <p:sp>
        <p:nvSpPr>
          <p:cNvPr id="3" name="Text Placeholder 2"/>
          <p:cNvSpPr>
            <a:spLocks noGrp="1"/>
          </p:cNvSpPr>
          <p:nvPr>
            <p:ph type="body" idx="1"/>
          </p:nvPr>
        </p:nvSpPr>
        <p:spPr>
          <a:xfrm>
            <a:off x="332326" y="781215"/>
            <a:ext cx="8520600" cy="3416400"/>
          </a:xfrm>
        </p:spPr>
        <p:txBody>
          <a:bodyPr numCol="2"/>
          <a:lstStyle/>
          <a:p>
            <a:r>
              <a:rPr lang="en-US" sz="600" b="1" dirty="0">
                <a:solidFill>
                  <a:srgbClr val="24292F"/>
                </a:solidFill>
                <a:latin typeface="Montserrat" charset="0"/>
              </a:rPr>
              <a:t>We are given a hotel bookings dataset. This dataset contains booking information for a city hotel and a resort hotel. It contains the following </a:t>
            </a:r>
            <a:r>
              <a:rPr lang="en-US" sz="600" b="1" dirty="0" smtClean="0">
                <a:solidFill>
                  <a:srgbClr val="24292F"/>
                </a:solidFill>
                <a:latin typeface="Montserrat" charset="0"/>
              </a:rPr>
              <a:t>features.</a:t>
            </a:r>
          </a:p>
          <a:p>
            <a:endParaRPr lang="en-US" sz="700" b="1" dirty="0" smtClean="0">
              <a:solidFill>
                <a:srgbClr val="24292F"/>
              </a:solidFill>
              <a:latin typeface="Montserrat" charset="0"/>
            </a:endParaRPr>
          </a:p>
          <a:p>
            <a:r>
              <a:rPr lang="en-US" sz="900" dirty="0">
                <a:solidFill>
                  <a:srgbClr val="24292F"/>
                </a:solidFill>
                <a:latin typeface="Montserrat" charset="0"/>
              </a:rPr>
              <a:t>- </a:t>
            </a:r>
            <a:r>
              <a:rPr lang="en-US" sz="900" b="1" dirty="0">
                <a:solidFill>
                  <a:srgbClr val="24292F"/>
                </a:solidFill>
                <a:latin typeface="Montserrat" charset="0"/>
              </a:rPr>
              <a:t>hotel</a:t>
            </a:r>
            <a:r>
              <a:rPr lang="en-US" sz="900" dirty="0">
                <a:solidFill>
                  <a:srgbClr val="24292F"/>
                </a:solidFill>
                <a:latin typeface="Montserrat" charset="0"/>
              </a:rPr>
              <a:t>: Name of hotel ( City or Resort)</a:t>
            </a:r>
          </a:p>
          <a:p>
            <a:r>
              <a:rPr lang="en-US" sz="900" dirty="0">
                <a:solidFill>
                  <a:srgbClr val="24292F"/>
                </a:solidFill>
                <a:latin typeface="Montserrat" charset="0"/>
              </a:rPr>
              <a:t>- </a:t>
            </a:r>
            <a:r>
              <a:rPr lang="en-US" sz="900" b="1" dirty="0" err="1">
                <a:solidFill>
                  <a:srgbClr val="24292F"/>
                </a:solidFill>
                <a:latin typeface="Montserrat" charset="0"/>
              </a:rPr>
              <a:t>is_canceled</a:t>
            </a:r>
            <a:r>
              <a:rPr lang="en-US" sz="900" dirty="0">
                <a:solidFill>
                  <a:srgbClr val="24292F"/>
                </a:solidFill>
                <a:latin typeface="Montserrat" charset="0"/>
              </a:rPr>
              <a:t>: Whether the booking is canceled or not (0 for no canceled and 1 for canceled)</a:t>
            </a:r>
          </a:p>
          <a:p>
            <a:r>
              <a:rPr lang="en-US" sz="900" dirty="0">
                <a:solidFill>
                  <a:srgbClr val="24292F"/>
                </a:solidFill>
                <a:latin typeface="Montserrat" charset="0"/>
              </a:rPr>
              <a:t>- </a:t>
            </a:r>
            <a:r>
              <a:rPr lang="en-US" sz="900" b="1" dirty="0" err="1">
                <a:solidFill>
                  <a:srgbClr val="24292F"/>
                </a:solidFill>
                <a:latin typeface="Montserrat" charset="0"/>
              </a:rPr>
              <a:t>lead_time</a:t>
            </a:r>
            <a:r>
              <a:rPr lang="en-US" sz="900" dirty="0">
                <a:solidFill>
                  <a:srgbClr val="24292F"/>
                </a:solidFill>
                <a:latin typeface="Montserrat" charset="0"/>
              </a:rPr>
              <a:t>: time (in days) between booking transaction and actual arrival.</a:t>
            </a:r>
          </a:p>
          <a:p>
            <a:r>
              <a:rPr lang="en-US" sz="900" dirty="0">
                <a:solidFill>
                  <a:srgbClr val="24292F"/>
                </a:solidFill>
                <a:latin typeface="Montserrat" charset="0"/>
              </a:rPr>
              <a:t>- </a:t>
            </a:r>
            <a:r>
              <a:rPr lang="en-US" sz="900" b="1" dirty="0" err="1">
                <a:solidFill>
                  <a:srgbClr val="24292F"/>
                </a:solidFill>
                <a:latin typeface="Montserrat" charset="0"/>
              </a:rPr>
              <a:t>arrival_date_year</a:t>
            </a:r>
            <a:r>
              <a:rPr lang="en-US" sz="900" dirty="0">
                <a:solidFill>
                  <a:srgbClr val="24292F"/>
                </a:solidFill>
                <a:latin typeface="Montserrat" charset="0"/>
              </a:rPr>
              <a:t>: Year of arrival</a:t>
            </a:r>
          </a:p>
          <a:p>
            <a:r>
              <a:rPr lang="en-US" sz="900" dirty="0">
                <a:solidFill>
                  <a:srgbClr val="24292F"/>
                </a:solidFill>
                <a:latin typeface="Montserrat" charset="0"/>
              </a:rPr>
              <a:t>- </a:t>
            </a:r>
            <a:r>
              <a:rPr lang="en-US" sz="900" b="1" dirty="0" err="1">
                <a:solidFill>
                  <a:srgbClr val="24292F"/>
                </a:solidFill>
                <a:latin typeface="Montserrat" charset="0"/>
              </a:rPr>
              <a:t>arrival_date_month</a:t>
            </a:r>
            <a:r>
              <a:rPr lang="en-US" sz="900" dirty="0">
                <a:solidFill>
                  <a:srgbClr val="24292F"/>
                </a:solidFill>
                <a:latin typeface="Montserrat" charset="0"/>
              </a:rPr>
              <a:t>: month of arrival</a:t>
            </a:r>
          </a:p>
          <a:p>
            <a:r>
              <a:rPr lang="en-US" sz="900" dirty="0">
                <a:solidFill>
                  <a:srgbClr val="24292F"/>
                </a:solidFill>
                <a:latin typeface="Montserrat" charset="0"/>
              </a:rPr>
              <a:t>- </a:t>
            </a:r>
            <a:r>
              <a:rPr lang="en-US" sz="900" b="1" dirty="0" err="1">
                <a:solidFill>
                  <a:srgbClr val="24292F"/>
                </a:solidFill>
                <a:latin typeface="Montserrat" charset="0"/>
              </a:rPr>
              <a:t>arrival_date_week_number</a:t>
            </a:r>
            <a:r>
              <a:rPr lang="en-US" sz="900" dirty="0">
                <a:solidFill>
                  <a:srgbClr val="24292F"/>
                </a:solidFill>
                <a:latin typeface="Montserrat" charset="0"/>
              </a:rPr>
              <a:t>: week number of arrival date.</a:t>
            </a:r>
          </a:p>
          <a:p>
            <a:r>
              <a:rPr lang="en-US" sz="900" dirty="0">
                <a:solidFill>
                  <a:srgbClr val="24292F"/>
                </a:solidFill>
                <a:latin typeface="Montserrat" charset="0"/>
              </a:rPr>
              <a:t>- </a:t>
            </a:r>
            <a:r>
              <a:rPr lang="en-US" sz="900" b="1" dirty="0" err="1">
                <a:solidFill>
                  <a:srgbClr val="24292F"/>
                </a:solidFill>
                <a:latin typeface="Montserrat" charset="0"/>
              </a:rPr>
              <a:t>arrival_date_day_of_month</a:t>
            </a:r>
            <a:r>
              <a:rPr lang="en-US" sz="900" dirty="0">
                <a:solidFill>
                  <a:srgbClr val="24292F"/>
                </a:solidFill>
                <a:latin typeface="Montserrat" charset="0"/>
              </a:rPr>
              <a:t>: Day of month of arrival date</a:t>
            </a:r>
          </a:p>
          <a:p>
            <a:r>
              <a:rPr lang="en-US" sz="900" dirty="0">
                <a:solidFill>
                  <a:srgbClr val="24292F"/>
                </a:solidFill>
                <a:latin typeface="Montserrat" charset="0"/>
              </a:rPr>
              <a:t>- </a:t>
            </a:r>
            <a:r>
              <a:rPr lang="en-US" sz="900" b="1" dirty="0" err="1">
                <a:solidFill>
                  <a:srgbClr val="24292F"/>
                </a:solidFill>
                <a:latin typeface="Montserrat" charset="0"/>
              </a:rPr>
              <a:t>stays_in_weekend_nights</a:t>
            </a:r>
            <a:r>
              <a:rPr lang="en-US" sz="900" dirty="0">
                <a:solidFill>
                  <a:srgbClr val="24292F"/>
                </a:solidFill>
                <a:latin typeface="Montserrat" charset="0"/>
              </a:rPr>
              <a:t>: No. of weekend nights spent in a hotel</a:t>
            </a:r>
          </a:p>
          <a:p>
            <a:r>
              <a:rPr lang="en-US" sz="900" dirty="0">
                <a:solidFill>
                  <a:srgbClr val="24292F"/>
                </a:solidFill>
                <a:latin typeface="Montserrat" charset="0"/>
              </a:rPr>
              <a:t>- </a:t>
            </a:r>
            <a:r>
              <a:rPr lang="en-US" sz="900" b="1" dirty="0" err="1">
                <a:solidFill>
                  <a:srgbClr val="24292F"/>
                </a:solidFill>
                <a:latin typeface="Montserrat" charset="0"/>
              </a:rPr>
              <a:t>stays_in_week_nights</a:t>
            </a:r>
            <a:r>
              <a:rPr lang="en-US" sz="900" dirty="0">
                <a:solidFill>
                  <a:srgbClr val="24292F"/>
                </a:solidFill>
                <a:latin typeface="Montserrat" charset="0"/>
              </a:rPr>
              <a:t>: No. of weeknights spent in a hotel</a:t>
            </a:r>
          </a:p>
          <a:p>
            <a:r>
              <a:rPr lang="en-US" sz="900" dirty="0">
                <a:solidFill>
                  <a:srgbClr val="24292F"/>
                </a:solidFill>
                <a:latin typeface="Montserrat" charset="0"/>
              </a:rPr>
              <a:t>- </a:t>
            </a:r>
            <a:r>
              <a:rPr lang="en-US" sz="900" b="1" dirty="0">
                <a:solidFill>
                  <a:srgbClr val="24292F"/>
                </a:solidFill>
                <a:latin typeface="Montserrat" charset="0"/>
              </a:rPr>
              <a:t>adults</a:t>
            </a:r>
            <a:r>
              <a:rPr lang="en-US" sz="900" dirty="0">
                <a:solidFill>
                  <a:srgbClr val="24292F"/>
                </a:solidFill>
                <a:latin typeface="Montserrat" charset="0"/>
              </a:rPr>
              <a:t>: No. of adults in single booking record.</a:t>
            </a:r>
          </a:p>
          <a:p>
            <a:r>
              <a:rPr lang="en-US" sz="900" dirty="0">
                <a:solidFill>
                  <a:srgbClr val="24292F"/>
                </a:solidFill>
                <a:latin typeface="Montserrat" charset="0"/>
              </a:rPr>
              <a:t>- </a:t>
            </a:r>
            <a:r>
              <a:rPr lang="en-US" sz="900" b="1" dirty="0">
                <a:solidFill>
                  <a:srgbClr val="24292F"/>
                </a:solidFill>
                <a:latin typeface="Montserrat" charset="0"/>
              </a:rPr>
              <a:t>children</a:t>
            </a:r>
            <a:r>
              <a:rPr lang="en-US" sz="900" dirty="0">
                <a:solidFill>
                  <a:srgbClr val="24292F"/>
                </a:solidFill>
                <a:latin typeface="Montserrat" charset="0"/>
              </a:rPr>
              <a:t>: No. of children in single booking record.</a:t>
            </a:r>
          </a:p>
          <a:p>
            <a:r>
              <a:rPr lang="en-US" sz="900" dirty="0">
                <a:solidFill>
                  <a:srgbClr val="24292F"/>
                </a:solidFill>
                <a:latin typeface="Montserrat" charset="0"/>
              </a:rPr>
              <a:t>- </a:t>
            </a:r>
            <a:r>
              <a:rPr lang="en-US" sz="900" b="1" dirty="0">
                <a:solidFill>
                  <a:srgbClr val="24292F"/>
                </a:solidFill>
                <a:latin typeface="Montserrat" charset="0"/>
              </a:rPr>
              <a:t>babies</a:t>
            </a:r>
            <a:r>
              <a:rPr lang="en-US" sz="900" dirty="0">
                <a:solidFill>
                  <a:srgbClr val="24292F"/>
                </a:solidFill>
                <a:latin typeface="Montserrat" charset="0"/>
              </a:rPr>
              <a:t>: No. of babies in single booking record. </a:t>
            </a:r>
          </a:p>
          <a:p>
            <a:r>
              <a:rPr lang="en-US" sz="900" dirty="0">
                <a:solidFill>
                  <a:srgbClr val="24292F"/>
                </a:solidFill>
                <a:latin typeface="Montserrat" charset="0"/>
              </a:rPr>
              <a:t>- </a:t>
            </a:r>
            <a:r>
              <a:rPr lang="en-US" sz="900" b="1" dirty="0">
                <a:solidFill>
                  <a:srgbClr val="24292F"/>
                </a:solidFill>
                <a:latin typeface="Montserrat" charset="0"/>
              </a:rPr>
              <a:t>meal</a:t>
            </a:r>
            <a:r>
              <a:rPr lang="en-US" sz="900" dirty="0">
                <a:solidFill>
                  <a:srgbClr val="24292F"/>
                </a:solidFill>
                <a:latin typeface="Montserrat" charset="0"/>
              </a:rPr>
              <a:t>: Type of meal chosen </a:t>
            </a:r>
          </a:p>
          <a:p>
            <a:r>
              <a:rPr lang="en-US" sz="900" dirty="0">
                <a:solidFill>
                  <a:srgbClr val="24292F"/>
                </a:solidFill>
                <a:latin typeface="Montserrat" charset="0"/>
              </a:rPr>
              <a:t>- </a:t>
            </a:r>
            <a:r>
              <a:rPr lang="en-US" sz="900" b="1" dirty="0">
                <a:solidFill>
                  <a:srgbClr val="24292F"/>
                </a:solidFill>
                <a:latin typeface="Montserrat" charset="0"/>
              </a:rPr>
              <a:t>country</a:t>
            </a:r>
            <a:r>
              <a:rPr lang="en-US" sz="900" dirty="0">
                <a:solidFill>
                  <a:srgbClr val="24292F"/>
                </a:solidFill>
                <a:latin typeface="Montserrat" charset="0"/>
              </a:rPr>
              <a:t>: Country of origin of customers (as mentioned by them)</a:t>
            </a:r>
          </a:p>
          <a:p>
            <a:r>
              <a:rPr lang="en-US" sz="900" dirty="0">
                <a:solidFill>
                  <a:srgbClr val="24292F"/>
                </a:solidFill>
                <a:latin typeface="Montserrat" charset="0"/>
              </a:rPr>
              <a:t>- </a:t>
            </a:r>
            <a:r>
              <a:rPr lang="en-US" sz="900" b="1" dirty="0" err="1">
                <a:solidFill>
                  <a:srgbClr val="24292F"/>
                </a:solidFill>
                <a:latin typeface="Montserrat" charset="0"/>
              </a:rPr>
              <a:t>market_segment</a:t>
            </a:r>
            <a:r>
              <a:rPr lang="en-US" sz="900" dirty="0">
                <a:solidFill>
                  <a:srgbClr val="24292F"/>
                </a:solidFill>
                <a:latin typeface="Montserrat" charset="0"/>
              </a:rPr>
              <a:t>: What segment via booking was made and for what purpose.</a:t>
            </a:r>
          </a:p>
          <a:p>
            <a:r>
              <a:rPr lang="en-US" sz="900" dirty="0">
                <a:solidFill>
                  <a:srgbClr val="24292F"/>
                </a:solidFill>
                <a:latin typeface="Montserrat" charset="0"/>
              </a:rPr>
              <a:t>- </a:t>
            </a:r>
            <a:r>
              <a:rPr lang="en-US" sz="900" b="1" dirty="0" err="1">
                <a:solidFill>
                  <a:srgbClr val="24292F"/>
                </a:solidFill>
                <a:latin typeface="Montserrat" charset="0"/>
              </a:rPr>
              <a:t>distribution_channel</a:t>
            </a:r>
            <a:r>
              <a:rPr lang="en-US" sz="900" dirty="0">
                <a:solidFill>
                  <a:srgbClr val="24292F"/>
                </a:solidFill>
                <a:latin typeface="Montserrat" charset="0"/>
              </a:rPr>
              <a:t>: Via which medium booking was made.</a:t>
            </a:r>
          </a:p>
          <a:p>
            <a:r>
              <a:rPr lang="en-US" sz="900" dirty="0">
                <a:solidFill>
                  <a:srgbClr val="24292F"/>
                </a:solidFill>
                <a:latin typeface="Montserrat" charset="0"/>
              </a:rPr>
              <a:t>- </a:t>
            </a:r>
            <a:r>
              <a:rPr lang="en-US" sz="900" b="1" dirty="0" err="1">
                <a:solidFill>
                  <a:srgbClr val="24292F"/>
                </a:solidFill>
                <a:latin typeface="Montserrat" charset="0"/>
              </a:rPr>
              <a:t>is_repeated_guest</a:t>
            </a:r>
            <a:r>
              <a:rPr lang="en-US" sz="900" dirty="0">
                <a:solidFill>
                  <a:srgbClr val="24292F"/>
                </a:solidFill>
                <a:latin typeface="Montserrat" charset="0"/>
              </a:rPr>
              <a:t>: Whether the customer has made any booking before(0 for No and 1 for </a:t>
            </a:r>
          </a:p>
          <a:p>
            <a:r>
              <a:rPr lang="en-US" sz="900" dirty="0">
                <a:solidFill>
                  <a:srgbClr val="24292F"/>
                </a:solidFill>
                <a:latin typeface="Montserrat" charset="0"/>
              </a:rPr>
              <a:t>                     Yes)</a:t>
            </a:r>
          </a:p>
          <a:p>
            <a:r>
              <a:rPr lang="en-US" sz="900" dirty="0">
                <a:solidFill>
                  <a:srgbClr val="24292F"/>
                </a:solidFill>
                <a:latin typeface="Montserrat" charset="0"/>
              </a:rPr>
              <a:t>- </a:t>
            </a:r>
            <a:r>
              <a:rPr lang="en-US" sz="900" b="1" dirty="0" err="1">
                <a:solidFill>
                  <a:srgbClr val="24292F"/>
                </a:solidFill>
                <a:latin typeface="Montserrat" charset="0"/>
              </a:rPr>
              <a:t>previous_cancellations</a:t>
            </a:r>
            <a:r>
              <a:rPr lang="en-US" sz="900" dirty="0">
                <a:solidFill>
                  <a:srgbClr val="24292F"/>
                </a:solidFill>
                <a:latin typeface="Montserrat" charset="0"/>
              </a:rPr>
              <a:t>: No. of previous canceled bookings.</a:t>
            </a:r>
          </a:p>
          <a:p>
            <a:r>
              <a:rPr lang="en-US" sz="900" dirty="0">
                <a:solidFill>
                  <a:srgbClr val="24292F"/>
                </a:solidFill>
                <a:latin typeface="Montserrat" charset="0"/>
              </a:rPr>
              <a:t>- </a:t>
            </a:r>
            <a:r>
              <a:rPr lang="en-US" sz="900" b="1" dirty="0" err="1">
                <a:solidFill>
                  <a:srgbClr val="24292F"/>
                </a:solidFill>
                <a:latin typeface="Montserrat" charset="0"/>
              </a:rPr>
              <a:t>previous_bookings_not_canceled</a:t>
            </a:r>
            <a:r>
              <a:rPr lang="en-US" sz="900" dirty="0">
                <a:solidFill>
                  <a:srgbClr val="24292F"/>
                </a:solidFill>
                <a:latin typeface="Montserrat" charset="0"/>
              </a:rPr>
              <a:t>: No. of previous non-canceled bookings.</a:t>
            </a:r>
          </a:p>
          <a:p>
            <a:r>
              <a:rPr lang="en-US" sz="900" dirty="0">
                <a:solidFill>
                  <a:srgbClr val="24292F"/>
                </a:solidFill>
                <a:latin typeface="Montserrat" charset="0"/>
              </a:rPr>
              <a:t>- </a:t>
            </a:r>
            <a:r>
              <a:rPr lang="en-US" sz="900" b="1" dirty="0" err="1">
                <a:solidFill>
                  <a:srgbClr val="24292F"/>
                </a:solidFill>
                <a:latin typeface="Montserrat" charset="0"/>
              </a:rPr>
              <a:t>reserved_room_type</a:t>
            </a:r>
            <a:r>
              <a:rPr lang="en-US" sz="900" dirty="0">
                <a:solidFill>
                  <a:srgbClr val="24292F"/>
                </a:solidFill>
                <a:latin typeface="Montserrat" charset="0"/>
              </a:rPr>
              <a:t>: Room type reserved by a customer.</a:t>
            </a:r>
          </a:p>
          <a:p>
            <a:r>
              <a:rPr lang="en-US" sz="900" dirty="0">
                <a:solidFill>
                  <a:srgbClr val="24292F"/>
                </a:solidFill>
                <a:latin typeface="Montserrat" charset="0"/>
              </a:rPr>
              <a:t>- </a:t>
            </a:r>
            <a:r>
              <a:rPr lang="en-US" sz="900" b="1" dirty="0" err="1">
                <a:solidFill>
                  <a:srgbClr val="24292F"/>
                </a:solidFill>
                <a:latin typeface="Montserrat" charset="0"/>
              </a:rPr>
              <a:t>assigned_room_type</a:t>
            </a:r>
            <a:r>
              <a:rPr lang="en-US" sz="900" dirty="0">
                <a:solidFill>
                  <a:srgbClr val="24292F"/>
                </a:solidFill>
                <a:latin typeface="Montserrat" charset="0"/>
              </a:rPr>
              <a:t>: Room type assigned to the customer.</a:t>
            </a:r>
          </a:p>
          <a:p>
            <a:r>
              <a:rPr lang="en-US" sz="900" dirty="0">
                <a:solidFill>
                  <a:srgbClr val="24292F"/>
                </a:solidFill>
                <a:latin typeface="Montserrat" charset="0"/>
              </a:rPr>
              <a:t>- </a:t>
            </a:r>
            <a:r>
              <a:rPr lang="en-US" sz="900" b="1" dirty="0" err="1">
                <a:solidFill>
                  <a:srgbClr val="24292F"/>
                </a:solidFill>
                <a:latin typeface="Montserrat" charset="0"/>
              </a:rPr>
              <a:t>booking_changes</a:t>
            </a:r>
            <a:r>
              <a:rPr lang="en-US" sz="900" dirty="0">
                <a:solidFill>
                  <a:srgbClr val="24292F"/>
                </a:solidFill>
                <a:latin typeface="Montserrat" charset="0"/>
              </a:rPr>
              <a:t>: No. of booking changes done by customers</a:t>
            </a:r>
          </a:p>
          <a:p>
            <a:r>
              <a:rPr lang="en-US" sz="900" dirty="0">
                <a:solidFill>
                  <a:srgbClr val="24292F"/>
                </a:solidFill>
                <a:latin typeface="Montserrat" charset="0"/>
              </a:rPr>
              <a:t>- </a:t>
            </a:r>
            <a:r>
              <a:rPr lang="en-US" sz="900" b="1" dirty="0" err="1">
                <a:solidFill>
                  <a:srgbClr val="24292F"/>
                </a:solidFill>
                <a:latin typeface="Montserrat" charset="0"/>
              </a:rPr>
              <a:t>deposit_type</a:t>
            </a:r>
            <a:r>
              <a:rPr lang="en-US" sz="900" dirty="0">
                <a:solidFill>
                  <a:srgbClr val="24292F"/>
                </a:solidFill>
                <a:latin typeface="Montserrat" charset="0"/>
              </a:rPr>
              <a:t>: Type of deposit at the time of making a booking (No deposit/ Refundable/ No refund)</a:t>
            </a:r>
          </a:p>
          <a:p>
            <a:r>
              <a:rPr lang="en-US" sz="900" dirty="0">
                <a:solidFill>
                  <a:srgbClr val="24292F"/>
                </a:solidFill>
                <a:latin typeface="Montserrat" charset="0"/>
              </a:rPr>
              <a:t>- </a:t>
            </a:r>
            <a:r>
              <a:rPr lang="en-US" sz="900" b="1" dirty="0">
                <a:solidFill>
                  <a:srgbClr val="24292F"/>
                </a:solidFill>
                <a:latin typeface="Montserrat" charset="0"/>
              </a:rPr>
              <a:t>agent</a:t>
            </a:r>
            <a:r>
              <a:rPr lang="en-US" sz="900" dirty="0">
                <a:solidFill>
                  <a:srgbClr val="24292F"/>
                </a:solidFill>
                <a:latin typeface="Montserrat" charset="0"/>
              </a:rPr>
              <a:t>: Id of agent for booking</a:t>
            </a:r>
          </a:p>
          <a:p>
            <a:r>
              <a:rPr lang="en-US" sz="900" dirty="0">
                <a:solidFill>
                  <a:srgbClr val="24292F"/>
                </a:solidFill>
                <a:latin typeface="Montserrat" charset="0"/>
              </a:rPr>
              <a:t>- </a:t>
            </a:r>
            <a:r>
              <a:rPr lang="en-US" sz="900" b="1" dirty="0">
                <a:solidFill>
                  <a:srgbClr val="24292F"/>
                </a:solidFill>
                <a:latin typeface="Montserrat" charset="0"/>
              </a:rPr>
              <a:t>company</a:t>
            </a:r>
            <a:r>
              <a:rPr lang="en-US" sz="900" dirty="0">
                <a:solidFill>
                  <a:srgbClr val="24292F"/>
                </a:solidFill>
                <a:latin typeface="Montserrat" charset="0"/>
              </a:rPr>
              <a:t>: Id of the company making a booking</a:t>
            </a:r>
          </a:p>
          <a:p>
            <a:r>
              <a:rPr lang="en-US" sz="900" dirty="0">
                <a:solidFill>
                  <a:srgbClr val="24292F"/>
                </a:solidFill>
                <a:latin typeface="Montserrat" charset="0"/>
              </a:rPr>
              <a:t>- </a:t>
            </a:r>
            <a:r>
              <a:rPr lang="en-US" sz="900" b="1" dirty="0" err="1">
                <a:solidFill>
                  <a:srgbClr val="24292F"/>
                </a:solidFill>
                <a:latin typeface="Montserrat" charset="0"/>
              </a:rPr>
              <a:t>days_in_waiting_list</a:t>
            </a:r>
            <a:r>
              <a:rPr lang="en-US" sz="900" dirty="0">
                <a:solidFill>
                  <a:srgbClr val="24292F"/>
                </a:solidFill>
                <a:latin typeface="Montserrat" charset="0"/>
              </a:rPr>
              <a:t>: No. of days on waiting list.</a:t>
            </a:r>
          </a:p>
          <a:p>
            <a:r>
              <a:rPr lang="en-US" sz="900" dirty="0">
                <a:solidFill>
                  <a:srgbClr val="24292F"/>
                </a:solidFill>
                <a:latin typeface="Montserrat" charset="0"/>
              </a:rPr>
              <a:t>- </a:t>
            </a:r>
            <a:r>
              <a:rPr lang="en-US" sz="900" b="1" dirty="0" err="1">
                <a:solidFill>
                  <a:srgbClr val="24292F"/>
                </a:solidFill>
                <a:latin typeface="Montserrat" charset="0"/>
              </a:rPr>
              <a:t>customer_type</a:t>
            </a:r>
            <a:r>
              <a:rPr lang="en-US" sz="900" dirty="0">
                <a:solidFill>
                  <a:srgbClr val="24292F"/>
                </a:solidFill>
                <a:latin typeface="Montserrat" charset="0"/>
              </a:rPr>
              <a:t>: Type of customer(Transient, Group, etc.)</a:t>
            </a:r>
          </a:p>
          <a:p>
            <a:r>
              <a:rPr lang="en-US" sz="900" dirty="0">
                <a:solidFill>
                  <a:srgbClr val="24292F"/>
                </a:solidFill>
                <a:latin typeface="Montserrat" charset="0"/>
              </a:rPr>
              <a:t>- </a:t>
            </a:r>
            <a:r>
              <a:rPr lang="en-US" sz="900" b="1" dirty="0" err="1">
                <a:solidFill>
                  <a:srgbClr val="24292F"/>
                </a:solidFill>
                <a:latin typeface="Montserrat" charset="0"/>
              </a:rPr>
              <a:t>adr</a:t>
            </a:r>
            <a:r>
              <a:rPr lang="en-US" sz="900" dirty="0">
                <a:solidFill>
                  <a:srgbClr val="24292F"/>
                </a:solidFill>
                <a:latin typeface="Montserrat" charset="0"/>
              </a:rPr>
              <a:t>: Average Daily rate.</a:t>
            </a:r>
          </a:p>
          <a:p>
            <a:r>
              <a:rPr lang="en-US" sz="900" dirty="0">
                <a:solidFill>
                  <a:srgbClr val="24292F"/>
                </a:solidFill>
                <a:latin typeface="Montserrat" charset="0"/>
              </a:rPr>
              <a:t>- </a:t>
            </a:r>
            <a:r>
              <a:rPr lang="en-US" sz="900" b="1" dirty="0" err="1">
                <a:solidFill>
                  <a:srgbClr val="24292F"/>
                </a:solidFill>
                <a:latin typeface="Montserrat" charset="0"/>
              </a:rPr>
              <a:t>required_car_parking_spaces</a:t>
            </a:r>
            <a:r>
              <a:rPr lang="en-US" sz="900" dirty="0">
                <a:solidFill>
                  <a:srgbClr val="24292F"/>
                </a:solidFill>
                <a:latin typeface="Montserrat" charset="0"/>
              </a:rPr>
              <a:t>: No. of car parking asked in booking</a:t>
            </a:r>
          </a:p>
          <a:p>
            <a:r>
              <a:rPr lang="en-US" sz="900" dirty="0">
                <a:solidFill>
                  <a:srgbClr val="24292F"/>
                </a:solidFill>
                <a:latin typeface="Montserrat" charset="0"/>
              </a:rPr>
              <a:t>- </a:t>
            </a:r>
            <a:r>
              <a:rPr lang="en-US" sz="900" b="1" dirty="0" err="1">
                <a:solidFill>
                  <a:srgbClr val="24292F"/>
                </a:solidFill>
                <a:latin typeface="Montserrat" charset="0"/>
              </a:rPr>
              <a:t>total_of_special_requests</a:t>
            </a:r>
            <a:r>
              <a:rPr lang="en-US" sz="900" dirty="0">
                <a:solidFill>
                  <a:srgbClr val="24292F"/>
                </a:solidFill>
                <a:latin typeface="Montserrat" charset="0"/>
              </a:rPr>
              <a:t>: total no. of special request.</a:t>
            </a:r>
          </a:p>
          <a:p>
            <a:r>
              <a:rPr lang="en-US" sz="900" dirty="0">
                <a:solidFill>
                  <a:srgbClr val="24292F"/>
                </a:solidFill>
                <a:latin typeface="Montserrat" charset="0"/>
              </a:rPr>
              <a:t>- </a:t>
            </a:r>
            <a:r>
              <a:rPr lang="en-US" sz="900" b="1" dirty="0" err="1">
                <a:solidFill>
                  <a:srgbClr val="24292F"/>
                </a:solidFill>
                <a:latin typeface="Montserrat" charset="0"/>
              </a:rPr>
              <a:t>reservation_status</a:t>
            </a:r>
            <a:r>
              <a:rPr lang="en-US" sz="900" dirty="0">
                <a:solidFill>
                  <a:srgbClr val="24292F"/>
                </a:solidFill>
                <a:latin typeface="Montserrat" charset="0"/>
              </a:rPr>
              <a:t>: Whether a customer has checked out or </a:t>
            </a:r>
            <a:r>
              <a:rPr lang="en-US" sz="900" dirty="0" err="1">
                <a:solidFill>
                  <a:srgbClr val="24292F"/>
                </a:solidFill>
                <a:latin typeface="Montserrat" charset="0"/>
              </a:rPr>
              <a:t>canceled,or</a:t>
            </a:r>
            <a:r>
              <a:rPr lang="en-US" sz="900" dirty="0">
                <a:solidFill>
                  <a:srgbClr val="24292F"/>
                </a:solidFill>
                <a:latin typeface="Montserrat" charset="0"/>
              </a:rPr>
              <a:t> not showed </a:t>
            </a:r>
          </a:p>
          <a:p>
            <a:r>
              <a:rPr lang="en-US" sz="900" dirty="0">
                <a:solidFill>
                  <a:srgbClr val="24292F"/>
                </a:solidFill>
                <a:latin typeface="Montserrat" charset="0"/>
              </a:rPr>
              <a:t>- </a:t>
            </a:r>
            <a:r>
              <a:rPr lang="en-US" sz="900" b="1" dirty="0" err="1">
                <a:solidFill>
                  <a:srgbClr val="24292F"/>
                </a:solidFill>
                <a:latin typeface="Montserrat" charset="0"/>
              </a:rPr>
              <a:t>reservation_status_date</a:t>
            </a:r>
            <a:r>
              <a:rPr lang="en-US" sz="900" dirty="0">
                <a:solidFill>
                  <a:srgbClr val="24292F"/>
                </a:solidFill>
                <a:latin typeface="Montserrat" charset="0"/>
              </a:rPr>
              <a:t>: Date of making reservation status</a:t>
            </a:r>
            <a:r>
              <a:rPr lang="en-US" sz="900" dirty="0" smtClean="0">
                <a:solidFill>
                  <a:srgbClr val="24292F"/>
                </a:solidFill>
                <a:latin typeface="-apple-system"/>
              </a:rPr>
              <a:t>.</a:t>
            </a:r>
          </a:p>
        </p:txBody>
      </p:sp>
    </p:spTree>
    <p:extLst>
      <p:ext uri="{BB962C8B-B14F-4D97-AF65-F5344CB8AC3E}">
        <p14:creationId xmlns:p14="http://schemas.microsoft.com/office/powerpoint/2010/main" val="1517378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35656307"/>
              </p:ext>
            </p:extLst>
          </p:nvPr>
        </p:nvGraphicFramePr>
        <p:xfrm>
          <a:off x="207818" y="445025"/>
          <a:ext cx="8624482" cy="801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490384197"/>
              </p:ext>
            </p:extLst>
          </p:nvPr>
        </p:nvGraphicFramePr>
        <p:xfrm>
          <a:off x="311700" y="1152475"/>
          <a:ext cx="8520600" cy="3416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09635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45025"/>
            <a:ext cx="8527500" cy="4327866"/>
          </a:xfrm>
          <a:ln>
            <a:solidFill>
              <a:schemeClr val="tx1"/>
            </a:solidFill>
          </a:ln>
        </p:spPr>
        <p:txBody>
          <a:bodyPr/>
          <a:lstStyle/>
          <a:p>
            <a:pPr algn="ctr"/>
            <a:r>
              <a:rPr lang="en-US" sz="3600" b="1" dirty="0" smtClean="0">
                <a:latin typeface="Montserrat" charset="0"/>
              </a:rPr>
              <a:t>D</a:t>
            </a:r>
            <a:r>
              <a:rPr lang="en-US" b="1" dirty="0" smtClean="0">
                <a:latin typeface="Montserrat" charset="0"/>
              </a:rPr>
              <a:t>ATA SUMMARY</a:t>
            </a:r>
            <a:endParaRPr lang="en-US" b="1" dirty="0">
              <a:latin typeface="Montserrat" charset="0"/>
            </a:endParaRPr>
          </a:p>
        </p:txBody>
      </p:sp>
      <p:sp>
        <p:nvSpPr>
          <p:cNvPr id="3" name="Text Placeholder 2"/>
          <p:cNvSpPr>
            <a:spLocks noGrp="1"/>
          </p:cNvSpPr>
          <p:nvPr>
            <p:ph type="body" idx="1"/>
          </p:nvPr>
        </p:nvSpPr>
        <p:spPr>
          <a:xfrm>
            <a:off x="311700" y="1173100"/>
            <a:ext cx="8520600" cy="3416400"/>
          </a:xfrm>
        </p:spPr>
        <p:txBody>
          <a:bodyPr/>
          <a:lstStyle/>
          <a:p>
            <a:pPr marL="114300" indent="0">
              <a:buNone/>
            </a:pPr>
            <a:r>
              <a:rPr lang="en-US" sz="2800" b="1" u="sng" dirty="0" smtClean="0">
                <a:solidFill>
                  <a:schemeClr val="tx1"/>
                </a:solidFill>
                <a:latin typeface="Montserrat" charset="0"/>
              </a:rPr>
              <a:t>D</a:t>
            </a:r>
            <a:r>
              <a:rPr lang="en-US" sz="2000" b="1" u="sng" dirty="0" smtClean="0">
                <a:solidFill>
                  <a:schemeClr val="tx1"/>
                </a:solidFill>
                <a:latin typeface="Montserrat" charset="0"/>
              </a:rPr>
              <a:t>ATA CLEANING</a:t>
            </a:r>
            <a:r>
              <a:rPr lang="en-US" sz="2000" dirty="0" smtClean="0">
                <a:solidFill>
                  <a:schemeClr val="tx1"/>
                </a:solidFill>
                <a:latin typeface="Montserrat" charset="0"/>
              </a:rPr>
              <a:t> </a:t>
            </a:r>
            <a:r>
              <a:rPr lang="en-US" b="1" dirty="0" smtClean="0">
                <a:solidFill>
                  <a:srgbClr val="002060"/>
                </a:solidFill>
                <a:latin typeface="Montserrat" charset="0"/>
              </a:rPr>
              <a:t>: </a:t>
            </a:r>
            <a:r>
              <a:rPr lang="en-US" sz="1600" dirty="0" smtClean="0">
                <a:solidFill>
                  <a:srgbClr val="002060"/>
                </a:solidFill>
                <a:latin typeface="Montserrat" charset="0"/>
              </a:rPr>
              <a:t>IN </a:t>
            </a:r>
            <a:r>
              <a:rPr lang="en-US" sz="1600" b="1" dirty="0" smtClean="0">
                <a:solidFill>
                  <a:srgbClr val="002060"/>
                </a:solidFill>
                <a:latin typeface="Montserrat" charset="0"/>
              </a:rPr>
              <a:t>DATA CLEANING</a:t>
            </a:r>
            <a:r>
              <a:rPr lang="en-US" sz="1600" dirty="0">
                <a:solidFill>
                  <a:srgbClr val="002060"/>
                </a:solidFill>
                <a:latin typeface="Montserrat" charset="0"/>
              </a:rPr>
              <a:t> </a:t>
            </a:r>
            <a:r>
              <a:rPr lang="en-US" sz="1600" dirty="0" smtClean="0">
                <a:solidFill>
                  <a:srgbClr val="002060"/>
                </a:solidFill>
                <a:latin typeface="Montserrat" charset="0"/>
              </a:rPr>
              <a:t>FIRST WE CLEAN THE </a:t>
            </a:r>
            <a:r>
              <a:rPr lang="en-US" sz="1600" b="1" dirty="0" smtClean="0">
                <a:solidFill>
                  <a:srgbClr val="002060"/>
                </a:solidFill>
                <a:latin typeface="Montserrat" charset="0"/>
              </a:rPr>
              <a:t>DUPLICATE ROWS</a:t>
            </a:r>
            <a:r>
              <a:rPr lang="en-US" sz="1600" dirty="0" smtClean="0">
                <a:solidFill>
                  <a:srgbClr val="002060"/>
                </a:solidFill>
                <a:latin typeface="Montserrat" charset="0"/>
              </a:rPr>
              <a:t> THEN </a:t>
            </a:r>
            <a:r>
              <a:rPr lang="en-US" sz="1600" b="1" dirty="0" smtClean="0">
                <a:solidFill>
                  <a:srgbClr val="002060"/>
                </a:solidFill>
                <a:latin typeface="Montserrat" charset="0"/>
              </a:rPr>
              <a:t>HANDLING </a:t>
            </a:r>
            <a:r>
              <a:rPr lang="en-US" sz="1600" dirty="0" smtClean="0">
                <a:solidFill>
                  <a:srgbClr val="002060"/>
                </a:solidFill>
                <a:latin typeface="Montserrat" charset="0"/>
              </a:rPr>
              <a:t>SOME </a:t>
            </a:r>
            <a:r>
              <a:rPr lang="en-US" sz="1600" u="sng" dirty="0" smtClean="0">
                <a:solidFill>
                  <a:srgbClr val="002060"/>
                </a:solidFill>
                <a:latin typeface="Montserrat" charset="0"/>
              </a:rPr>
              <a:t>NULL VALUES </a:t>
            </a:r>
            <a:r>
              <a:rPr lang="en-US" sz="1600" dirty="0" smtClean="0">
                <a:solidFill>
                  <a:srgbClr val="002060"/>
                </a:solidFill>
                <a:latin typeface="Montserrat" charset="0"/>
              </a:rPr>
              <a:t>THE </a:t>
            </a:r>
            <a:r>
              <a:rPr lang="en-US" sz="1600" b="1" dirty="0" smtClean="0">
                <a:solidFill>
                  <a:srgbClr val="002060"/>
                </a:solidFill>
                <a:latin typeface="Montserrat" charset="0"/>
              </a:rPr>
              <a:t>CHILDREAN</a:t>
            </a:r>
            <a:r>
              <a:rPr lang="en-US" sz="1600" dirty="0" smtClean="0">
                <a:solidFill>
                  <a:srgbClr val="002060"/>
                </a:solidFill>
                <a:latin typeface="Montserrat" charset="0"/>
              </a:rPr>
              <a:t> </a:t>
            </a:r>
            <a:r>
              <a:rPr lang="en-US" sz="1600" u="sng" dirty="0" smtClean="0">
                <a:solidFill>
                  <a:srgbClr val="002060"/>
                </a:solidFill>
                <a:latin typeface="Montserrat" charset="0"/>
              </a:rPr>
              <a:t>NULL VALUES </a:t>
            </a:r>
            <a:r>
              <a:rPr lang="en-US" sz="1600" b="1" i="1" dirty="0" smtClean="0">
                <a:solidFill>
                  <a:srgbClr val="002060"/>
                </a:solidFill>
                <a:latin typeface="Montserrat" charset="0"/>
              </a:rPr>
              <a:t>REPLACE</a:t>
            </a:r>
            <a:r>
              <a:rPr lang="en-US" sz="1600" i="1" dirty="0" smtClean="0">
                <a:solidFill>
                  <a:srgbClr val="002060"/>
                </a:solidFill>
                <a:latin typeface="Montserrat" charset="0"/>
              </a:rPr>
              <a:t> </a:t>
            </a:r>
            <a:r>
              <a:rPr lang="en-US" sz="1600" dirty="0" smtClean="0">
                <a:solidFill>
                  <a:srgbClr val="002060"/>
                </a:solidFill>
                <a:latin typeface="Montserrat" charset="0"/>
              </a:rPr>
              <a:t>WITH </a:t>
            </a:r>
            <a:r>
              <a:rPr lang="en-US" sz="1600" b="1" dirty="0" smtClean="0">
                <a:solidFill>
                  <a:srgbClr val="002060"/>
                </a:solidFill>
                <a:latin typeface="Montserrat" charset="0"/>
              </a:rPr>
              <a:t> ‘0’</a:t>
            </a:r>
            <a:r>
              <a:rPr lang="en-US" sz="1600" dirty="0" smtClean="0">
                <a:solidFill>
                  <a:srgbClr val="002060"/>
                </a:solidFill>
                <a:latin typeface="Montserrat" charset="0"/>
              </a:rPr>
              <a:t>, THE </a:t>
            </a:r>
            <a:r>
              <a:rPr lang="en-US" sz="1600" b="1" dirty="0" smtClean="0">
                <a:solidFill>
                  <a:srgbClr val="002060"/>
                </a:solidFill>
                <a:latin typeface="Montserrat" charset="0"/>
              </a:rPr>
              <a:t>COUNTRY</a:t>
            </a:r>
            <a:r>
              <a:rPr lang="en-US" sz="1600" dirty="0" smtClean="0">
                <a:solidFill>
                  <a:srgbClr val="002060"/>
                </a:solidFill>
                <a:latin typeface="Montserrat" charset="0"/>
              </a:rPr>
              <a:t> </a:t>
            </a:r>
            <a:r>
              <a:rPr lang="en-US" sz="1600" u="sng" dirty="0" smtClean="0">
                <a:solidFill>
                  <a:srgbClr val="002060"/>
                </a:solidFill>
                <a:latin typeface="Montserrat" charset="0"/>
              </a:rPr>
              <a:t>NULL VALUES </a:t>
            </a:r>
            <a:r>
              <a:rPr lang="en-US" sz="1600" b="1" i="1" dirty="0" smtClean="0">
                <a:solidFill>
                  <a:srgbClr val="002060"/>
                </a:solidFill>
                <a:latin typeface="Montserrat" charset="0"/>
              </a:rPr>
              <a:t>REPLACE</a:t>
            </a:r>
            <a:r>
              <a:rPr lang="en-US" sz="1600" dirty="0" smtClean="0">
                <a:solidFill>
                  <a:srgbClr val="002060"/>
                </a:solidFill>
                <a:latin typeface="Montserrat" charset="0"/>
              </a:rPr>
              <a:t> WITH </a:t>
            </a:r>
            <a:r>
              <a:rPr lang="en-US" sz="1600" b="1" dirty="0" smtClean="0">
                <a:solidFill>
                  <a:srgbClr val="002060"/>
                </a:solidFill>
                <a:latin typeface="Montserrat" charset="0"/>
              </a:rPr>
              <a:t>‘XYZ’. </a:t>
            </a:r>
            <a:r>
              <a:rPr lang="en-US" sz="1600" dirty="0" smtClean="0">
                <a:solidFill>
                  <a:srgbClr val="002060"/>
                </a:solidFill>
                <a:latin typeface="Montserrat" charset="0"/>
              </a:rPr>
              <a:t>AFTER THIS I </a:t>
            </a:r>
            <a:r>
              <a:rPr lang="en-US" sz="1600" b="1" dirty="0" smtClean="0">
                <a:solidFill>
                  <a:srgbClr val="002060"/>
                </a:solidFill>
                <a:latin typeface="Montserrat" charset="0"/>
              </a:rPr>
              <a:t>REMOVE THE COLUMNS </a:t>
            </a:r>
            <a:r>
              <a:rPr lang="en-US" sz="1600" dirty="0" smtClean="0">
                <a:solidFill>
                  <a:srgbClr val="002060"/>
                </a:solidFill>
                <a:latin typeface="Montserrat" charset="0"/>
              </a:rPr>
              <a:t>WHICH ARE NOT REQUIRED IN THESE </a:t>
            </a:r>
            <a:r>
              <a:rPr lang="en-US" sz="1600" b="1" dirty="0" smtClean="0">
                <a:solidFill>
                  <a:srgbClr val="002060"/>
                </a:solidFill>
                <a:latin typeface="Montserrat" charset="0"/>
              </a:rPr>
              <a:t>ANALYSIS</a:t>
            </a:r>
            <a:r>
              <a:rPr lang="en-US" sz="1600" dirty="0" smtClean="0">
                <a:solidFill>
                  <a:srgbClr val="002060"/>
                </a:solidFill>
                <a:latin typeface="Montserrat" charset="0"/>
              </a:rPr>
              <a:t> THEN CREATE A NEW VARIABLE  CALLED </a:t>
            </a:r>
            <a:r>
              <a:rPr lang="en-US" sz="1600" b="1" dirty="0" smtClean="0">
                <a:solidFill>
                  <a:srgbClr val="002060"/>
                </a:solidFill>
                <a:latin typeface="Montserrat" charset="0"/>
              </a:rPr>
              <a:t>‘SELECTED VALUES’</a:t>
            </a:r>
            <a:r>
              <a:rPr lang="en-US" sz="1600" dirty="0" smtClean="0">
                <a:solidFill>
                  <a:srgbClr val="002060"/>
                </a:solidFill>
                <a:latin typeface="Montserrat" charset="0"/>
              </a:rPr>
              <a:t> TO STORE THESE NEW COLUMNS. THEN I DROP THE </a:t>
            </a:r>
            <a:r>
              <a:rPr lang="en-US" sz="1600" b="1" dirty="0" smtClean="0">
                <a:solidFill>
                  <a:srgbClr val="002060"/>
                </a:solidFill>
                <a:latin typeface="Montserrat" charset="0"/>
              </a:rPr>
              <a:t>BABIES COLUMN </a:t>
            </a:r>
            <a:r>
              <a:rPr lang="en-US" sz="1600" dirty="0" smtClean="0">
                <a:solidFill>
                  <a:srgbClr val="002060"/>
                </a:solidFill>
                <a:latin typeface="Montserrat" charset="0"/>
              </a:rPr>
              <a:t>ALSO BECAUSE THE BABIES ARE NOT ACCOUNTED INTO </a:t>
            </a:r>
            <a:r>
              <a:rPr lang="en-US" sz="1600" b="1" i="1" dirty="0" smtClean="0">
                <a:solidFill>
                  <a:srgbClr val="002060"/>
                </a:solidFill>
                <a:latin typeface="Montserrat" charset="0"/>
              </a:rPr>
              <a:t>MONETARY ASPECTS</a:t>
            </a:r>
            <a:r>
              <a:rPr lang="en-US" sz="1600" dirty="0" smtClean="0">
                <a:solidFill>
                  <a:srgbClr val="002060"/>
                </a:solidFill>
                <a:latin typeface="Montserrat" charset="0"/>
              </a:rPr>
              <a:t>. AFTER THIS ALL I CREATED A DIFFERENT DATASET OF BOTH </a:t>
            </a:r>
            <a:r>
              <a:rPr lang="en-US" sz="1600" b="1" dirty="0" smtClean="0">
                <a:solidFill>
                  <a:srgbClr val="002060"/>
                </a:solidFill>
                <a:latin typeface="Montserrat" charset="0"/>
              </a:rPr>
              <a:t>HOTEL TYPES </a:t>
            </a:r>
            <a:r>
              <a:rPr lang="en-US" sz="1600" dirty="0" smtClean="0">
                <a:solidFill>
                  <a:srgbClr val="002060"/>
                </a:solidFill>
                <a:latin typeface="Montserrat" charset="0"/>
              </a:rPr>
              <a:t>CALLED </a:t>
            </a:r>
            <a:r>
              <a:rPr lang="en-US" sz="1600" b="1" dirty="0" smtClean="0">
                <a:solidFill>
                  <a:srgbClr val="002060"/>
                </a:solidFill>
                <a:latin typeface="Montserrat" charset="0"/>
              </a:rPr>
              <a:t>‘RESORTHOTEL_DF’  </a:t>
            </a:r>
            <a:r>
              <a:rPr lang="en-US" sz="1600" dirty="0" smtClean="0">
                <a:solidFill>
                  <a:srgbClr val="002060"/>
                </a:solidFill>
                <a:latin typeface="Montserrat" charset="0"/>
              </a:rPr>
              <a:t>FOR </a:t>
            </a:r>
            <a:r>
              <a:rPr lang="en-US" sz="1600" b="1" i="1" dirty="0" smtClean="0">
                <a:solidFill>
                  <a:srgbClr val="002060"/>
                </a:solidFill>
                <a:latin typeface="Montserrat" charset="0"/>
              </a:rPr>
              <a:t>RESORT HOTELS </a:t>
            </a:r>
            <a:r>
              <a:rPr lang="en-US" sz="1600" dirty="0" smtClean="0">
                <a:solidFill>
                  <a:srgbClr val="002060"/>
                </a:solidFill>
                <a:latin typeface="Montserrat" charset="0"/>
              </a:rPr>
              <a:t>AND </a:t>
            </a:r>
            <a:r>
              <a:rPr lang="en-US" sz="1600" b="1" dirty="0" smtClean="0">
                <a:solidFill>
                  <a:srgbClr val="002060"/>
                </a:solidFill>
                <a:latin typeface="Montserrat" charset="0"/>
              </a:rPr>
              <a:t>‘CITYHOTEL_DF’ </a:t>
            </a:r>
            <a:r>
              <a:rPr lang="en-US" sz="1600" dirty="0" smtClean="0">
                <a:solidFill>
                  <a:srgbClr val="002060"/>
                </a:solidFill>
                <a:latin typeface="Montserrat" charset="0"/>
              </a:rPr>
              <a:t>FOR </a:t>
            </a:r>
            <a:r>
              <a:rPr lang="en-US" sz="1600" b="1" i="1" dirty="0" smtClean="0">
                <a:solidFill>
                  <a:srgbClr val="002060"/>
                </a:solidFill>
                <a:latin typeface="Montserrat" charset="0"/>
              </a:rPr>
              <a:t>CITY HOTEL</a:t>
            </a:r>
            <a:r>
              <a:rPr lang="en-US" sz="1600" dirty="0" smtClean="0">
                <a:solidFill>
                  <a:srgbClr val="002060"/>
                </a:solidFill>
                <a:latin typeface="Montserrat" charset="0"/>
              </a:rPr>
              <a:t>. </a:t>
            </a:r>
            <a:endParaRPr lang="en-US" sz="1600" dirty="0">
              <a:solidFill>
                <a:srgbClr val="002060"/>
              </a:solidFill>
              <a:latin typeface="Montserrat" charset="0"/>
            </a:endParaRPr>
          </a:p>
          <a:p>
            <a:pPr marL="114300" indent="0">
              <a:buNone/>
            </a:pPr>
            <a:endParaRPr lang="en-US" sz="1600" b="1" i="1" dirty="0" smtClean="0">
              <a:solidFill>
                <a:srgbClr val="002060"/>
              </a:solidFill>
              <a:latin typeface="Montserrat" charset="0"/>
            </a:endParaRPr>
          </a:p>
          <a:p>
            <a:pPr marL="114300" indent="0">
              <a:buNone/>
            </a:pPr>
            <a:r>
              <a:rPr lang="en-US" sz="900" b="1" i="1" dirty="0" smtClean="0">
                <a:solidFill>
                  <a:srgbClr val="002060"/>
                </a:solidFill>
                <a:latin typeface="Montserrat" charset="0"/>
              </a:rPr>
              <a:t>THIS IS ALL WHAT I DO DATA CLEANING.</a:t>
            </a:r>
          </a:p>
        </p:txBody>
      </p:sp>
    </p:spTree>
    <p:extLst>
      <p:ext uri="{BB962C8B-B14F-4D97-AF65-F5344CB8AC3E}">
        <p14:creationId xmlns:p14="http://schemas.microsoft.com/office/powerpoint/2010/main" val="2358592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2" y="167933"/>
            <a:ext cx="8458227" cy="4646521"/>
          </a:xfrm>
          <a:ln>
            <a:solidFill>
              <a:schemeClr val="tx1"/>
            </a:solidFill>
          </a:ln>
        </p:spPr>
        <p:txBody>
          <a:bodyPr/>
          <a:lstStyle/>
          <a:p>
            <a:pPr algn="ctr"/>
            <a:r>
              <a:rPr lang="en-US" sz="3600" b="1" dirty="0" smtClean="0">
                <a:latin typeface="Montserrat" charset="0"/>
              </a:rPr>
              <a:t>D</a:t>
            </a:r>
            <a:r>
              <a:rPr lang="en-US" b="1" dirty="0" smtClean="0">
                <a:latin typeface="Montserrat" charset="0"/>
              </a:rPr>
              <a:t>ATA SUMMARY</a:t>
            </a:r>
            <a:endParaRPr lang="en-US" sz="3600" b="1" dirty="0">
              <a:latin typeface="Montserrat" charset="0"/>
            </a:endParaRPr>
          </a:p>
        </p:txBody>
      </p:sp>
      <p:sp>
        <p:nvSpPr>
          <p:cNvPr id="3" name="Text Placeholder 2"/>
          <p:cNvSpPr>
            <a:spLocks noGrp="1"/>
          </p:cNvSpPr>
          <p:nvPr>
            <p:ph type="body" idx="1"/>
          </p:nvPr>
        </p:nvSpPr>
        <p:spPr>
          <a:xfrm>
            <a:off x="318627" y="785330"/>
            <a:ext cx="8520600" cy="3416400"/>
          </a:xfrm>
        </p:spPr>
        <p:txBody>
          <a:bodyPr/>
          <a:lstStyle/>
          <a:p>
            <a:pPr marL="114300" indent="0">
              <a:buNone/>
            </a:pPr>
            <a:r>
              <a:rPr lang="en-US" sz="3200" b="1" u="sng" dirty="0" smtClean="0">
                <a:solidFill>
                  <a:schemeClr val="tx1"/>
                </a:solidFill>
                <a:latin typeface="Montserrat" charset="0"/>
              </a:rPr>
              <a:t>E</a:t>
            </a:r>
            <a:r>
              <a:rPr lang="en-US" sz="2000" b="1" u="sng" dirty="0" smtClean="0">
                <a:solidFill>
                  <a:schemeClr val="tx1"/>
                </a:solidFill>
                <a:latin typeface="Montserrat" charset="0"/>
              </a:rPr>
              <a:t>XPLORATORY ANALYSIS VISULIZATION </a:t>
            </a:r>
            <a:r>
              <a:rPr lang="en-US" sz="2000" b="1" dirty="0" smtClean="0">
                <a:solidFill>
                  <a:srgbClr val="002060"/>
                </a:solidFill>
                <a:latin typeface="Montserrat" charset="0"/>
              </a:rPr>
              <a:t>: </a:t>
            </a:r>
            <a:r>
              <a:rPr lang="en-US" sz="1600" dirty="0" smtClean="0">
                <a:solidFill>
                  <a:srgbClr val="002060"/>
                </a:solidFill>
                <a:latin typeface="Montserrat" charset="0"/>
              </a:rPr>
              <a:t>IN THIS </a:t>
            </a:r>
            <a:r>
              <a:rPr lang="en-US" sz="1600" b="1" dirty="0" smtClean="0">
                <a:solidFill>
                  <a:srgbClr val="002060"/>
                </a:solidFill>
                <a:latin typeface="Montserrat" charset="0"/>
              </a:rPr>
              <a:t>EXPLORATORY ANALYSIS VISULIZATION </a:t>
            </a:r>
            <a:r>
              <a:rPr lang="en-US" sz="1600" dirty="0" smtClean="0">
                <a:solidFill>
                  <a:srgbClr val="002060"/>
                </a:solidFill>
                <a:latin typeface="Montserrat" charset="0"/>
              </a:rPr>
              <a:t>I DO A LOTS OF ANALYSIS THERE, FIRSTLY I HAD DONE ALL THE IMPORTED STUFF THERE</a:t>
            </a:r>
          </a:p>
          <a:p>
            <a:pPr marL="114300" indent="0">
              <a:buNone/>
            </a:pPr>
            <a:r>
              <a:rPr lang="en-US" sz="1600" u="sng" dirty="0" smtClean="0">
                <a:solidFill>
                  <a:srgbClr val="002060"/>
                </a:solidFill>
                <a:latin typeface="Montserrat" charset="0"/>
              </a:rPr>
              <a:t>(SEABORN,MATPLOTLIB,MATPLOT.PYPLOT)</a:t>
            </a:r>
            <a:r>
              <a:rPr lang="en-US" sz="1600" dirty="0" smtClean="0">
                <a:solidFill>
                  <a:srgbClr val="002060"/>
                </a:solidFill>
                <a:latin typeface="Montserrat" charset="0"/>
              </a:rPr>
              <a:t>,THEN I </a:t>
            </a:r>
            <a:r>
              <a:rPr lang="en-US" sz="1600" b="1" dirty="0" smtClean="0">
                <a:solidFill>
                  <a:srgbClr val="002060"/>
                </a:solidFill>
                <a:latin typeface="Montserrat" charset="0"/>
              </a:rPr>
              <a:t>VISULIZE</a:t>
            </a:r>
            <a:r>
              <a:rPr lang="en-US" sz="1600" dirty="0" smtClean="0">
                <a:solidFill>
                  <a:srgbClr val="002060"/>
                </a:solidFill>
                <a:latin typeface="Montserrat" charset="0"/>
              </a:rPr>
              <a:t> ALL THE HOTEL THAT HAVE </a:t>
            </a:r>
            <a:r>
              <a:rPr lang="en-US" sz="1600" b="1" dirty="0" smtClean="0">
                <a:solidFill>
                  <a:srgbClr val="002060"/>
                </a:solidFill>
                <a:latin typeface="Montserrat" charset="0"/>
              </a:rPr>
              <a:t>YEARLY WISE BOOKINGS </a:t>
            </a:r>
            <a:r>
              <a:rPr lang="en-US" sz="1600" u="sng" dirty="0" smtClean="0">
                <a:solidFill>
                  <a:srgbClr val="002060"/>
                </a:solidFill>
                <a:latin typeface="Montserrat" charset="0"/>
              </a:rPr>
              <a:t>(WITH TH HELP OF BARCHART)</a:t>
            </a:r>
            <a:r>
              <a:rPr lang="en-US" sz="1600" dirty="0" smtClean="0">
                <a:solidFill>
                  <a:srgbClr val="002060"/>
                </a:solidFill>
                <a:latin typeface="Montserrat" charset="0"/>
              </a:rPr>
              <a:t>, AFTER THIS I </a:t>
            </a:r>
            <a:r>
              <a:rPr lang="en-US" sz="1600" b="1" dirty="0" smtClean="0">
                <a:solidFill>
                  <a:srgbClr val="002060"/>
                </a:solidFill>
                <a:latin typeface="Montserrat" charset="0"/>
              </a:rPr>
              <a:t>VISULIZE</a:t>
            </a:r>
            <a:r>
              <a:rPr lang="en-US" sz="1600" dirty="0" smtClean="0">
                <a:solidFill>
                  <a:srgbClr val="002060"/>
                </a:solidFill>
                <a:latin typeface="Montserrat" charset="0"/>
              </a:rPr>
              <a:t> FROM </a:t>
            </a:r>
            <a:r>
              <a:rPr lang="en-US" sz="1600" b="1" dirty="0" smtClean="0">
                <a:solidFill>
                  <a:srgbClr val="002060"/>
                </a:solidFill>
                <a:latin typeface="Montserrat" charset="0"/>
              </a:rPr>
              <a:t>WHERE THE MOST GUESTS ARE COMING </a:t>
            </a:r>
            <a:r>
              <a:rPr lang="en-US" sz="1600" u="sng" dirty="0" smtClean="0">
                <a:solidFill>
                  <a:srgbClr val="002060"/>
                </a:solidFill>
                <a:latin typeface="Montserrat" charset="0"/>
              </a:rPr>
              <a:t>(WITH THE HELP OF BARCHART), </a:t>
            </a:r>
            <a:r>
              <a:rPr lang="en-US" sz="1600" dirty="0" smtClean="0">
                <a:solidFill>
                  <a:srgbClr val="002060"/>
                </a:solidFill>
                <a:latin typeface="Montserrat" charset="0"/>
              </a:rPr>
              <a:t>THEN I </a:t>
            </a:r>
            <a:r>
              <a:rPr lang="en-US" sz="1600" b="1" dirty="0" smtClean="0">
                <a:solidFill>
                  <a:srgbClr val="002060"/>
                </a:solidFill>
                <a:latin typeface="Montserrat" charset="0"/>
              </a:rPr>
              <a:t>VISULIZE</a:t>
            </a:r>
            <a:r>
              <a:rPr lang="en-US" sz="1600" dirty="0" smtClean="0">
                <a:solidFill>
                  <a:srgbClr val="002060"/>
                </a:solidFill>
                <a:latin typeface="Montserrat" charset="0"/>
              </a:rPr>
              <a:t> THE </a:t>
            </a:r>
            <a:r>
              <a:rPr lang="en-US" sz="1600" b="1" dirty="0" smtClean="0">
                <a:solidFill>
                  <a:srgbClr val="002060"/>
                </a:solidFill>
                <a:latin typeface="Montserrat" charset="0"/>
              </a:rPr>
              <a:t>BOOKING CANCELLATIONS</a:t>
            </a:r>
            <a:r>
              <a:rPr lang="en-US" sz="1600" dirty="0" smtClean="0">
                <a:solidFill>
                  <a:srgbClr val="002060"/>
                </a:solidFill>
                <a:latin typeface="Montserrat" charset="0"/>
              </a:rPr>
              <a:t> </a:t>
            </a:r>
            <a:r>
              <a:rPr lang="en-US" sz="1600" u="sng" dirty="0" smtClean="0">
                <a:solidFill>
                  <a:srgbClr val="002060"/>
                </a:solidFill>
                <a:latin typeface="Montserrat" charset="0"/>
              </a:rPr>
              <a:t>(TO KNOW THAT WHICH HOTEL HAS MORE CANCELLATIONS)</a:t>
            </a:r>
            <a:r>
              <a:rPr lang="en-US" sz="1600" dirty="0" smtClean="0">
                <a:solidFill>
                  <a:srgbClr val="002060"/>
                </a:solidFill>
                <a:latin typeface="Montserrat" charset="0"/>
              </a:rPr>
              <a:t>, THEN I </a:t>
            </a:r>
            <a:r>
              <a:rPr lang="en-US" sz="1600" b="1" dirty="0" smtClean="0">
                <a:solidFill>
                  <a:srgbClr val="002060"/>
                </a:solidFill>
                <a:latin typeface="Montserrat" charset="0"/>
              </a:rPr>
              <a:t>VISULIZE</a:t>
            </a:r>
            <a:r>
              <a:rPr lang="en-US" sz="1600" dirty="0" smtClean="0">
                <a:solidFill>
                  <a:srgbClr val="002060"/>
                </a:solidFill>
                <a:latin typeface="Montserrat" charset="0"/>
              </a:rPr>
              <a:t> THE </a:t>
            </a:r>
            <a:r>
              <a:rPr lang="en-US" sz="1600" b="1" dirty="0" smtClean="0">
                <a:solidFill>
                  <a:srgbClr val="002060"/>
                </a:solidFill>
                <a:latin typeface="Montserrat" charset="0"/>
              </a:rPr>
              <a:t>MONTHLY BOOKINGS </a:t>
            </a:r>
            <a:r>
              <a:rPr lang="en-US" sz="1600" dirty="0" smtClean="0">
                <a:solidFill>
                  <a:srgbClr val="002060"/>
                </a:solidFill>
                <a:latin typeface="Montserrat" charset="0"/>
              </a:rPr>
              <a:t>AND</a:t>
            </a:r>
            <a:r>
              <a:rPr lang="en-US" sz="1600" b="1" dirty="0" smtClean="0">
                <a:solidFill>
                  <a:srgbClr val="002060"/>
                </a:solidFill>
                <a:latin typeface="Montserrat" charset="0"/>
              </a:rPr>
              <a:t> MONTHLY CANCELLATIONS</a:t>
            </a:r>
            <a:r>
              <a:rPr lang="en-US" sz="1600" dirty="0" smtClean="0">
                <a:solidFill>
                  <a:srgbClr val="002060"/>
                </a:solidFill>
                <a:latin typeface="Montserrat" charset="0"/>
              </a:rPr>
              <a:t>, IN THIS I ALSO </a:t>
            </a:r>
            <a:r>
              <a:rPr lang="en-US" sz="1600" b="1" dirty="0" smtClean="0">
                <a:solidFill>
                  <a:srgbClr val="002060"/>
                </a:solidFill>
                <a:latin typeface="Montserrat" charset="0"/>
              </a:rPr>
              <a:t>VISULIZE</a:t>
            </a:r>
            <a:r>
              <a:rPr lang="en-US" sz="1600" dirty="0" smtClean="0">
                <a:solidFill>
                  <a:srgbClr val="002060"/>
                </a:solidFill>
                <a:latin typeface="Montserrat" charset="0"/>
              </a:rPr>
              <a:t> THE </a:t>
            </a:r>
            <a:r>
              <a:rPr lang="en-US" sz="1600" b="1" dirty="0" smtClean="0">
                <a:solidFill>
                  <a:srgbClr val="002060"/>
                </a:solidFill>
                <a:latin typeface="Montserrat" charset="0"/>
              </a:rPr>
              <a:t>MARKET SEGMENT WISE BOOKINGS</a:t>
            </a:r>
            <a:r>
              <a:rPr lang="en-US" sz="1600" dirty="0" smtClean="0">
                <a:solidFill>
                  <a:srgbClr val="002060"/>
                </a:solidFill>
                <a:latin typeface="Montserrat" charset="0"/>
              </a:rPr>
              <a:t>, AT THE LAST I </a:t>
            </a:r>
            <a:r>
              <a:rPr lang="en-US" sz="1600" b="1" dirty="0" smtClean="0">
                <a:solidFill>
                  <a:srgbClr val="002060"/>
                </a:solidFill>
                <a:latin typeface="Montserrat" charset="0"/>
              </a:rPr>
              <a:t>VISULIZE</a:t>
            </a:r>
            <a:r>
              <a:rPr lang="en-US" sz="1600" dirty="0" smtClean="0">
                <a:solidFill>
                  <a:srgbClr val="002060"/>
                </a:solidFill>
                <a:latin typeface="Montserrat" charset="0"/>
              </a:rPr>
              <a:t> THE </a:t>
            </a:r>
            <a:r>
              <a:rPr lang="en-US" sz="1600" b="1" dirty="0" smtClean="0">
                <a:solidFill>
                  <a:srgbClr val="002060"/>
                </a:solidFill>
                <a:latin typeface="Montserrat" charset="0"/>
              </a:rPr>
              <a:t>PLOTTING MONTHLY CACELLATIONS </a:t>
            </a:r>
            <a:r>
              <a:rPr lang="en-US" sz="1600" dirty="0" smtClean="0">
                <a:solidFill>
                  <a:srgbClr val="002060"/>
                </a:solidFill>
                <a:latin typeface="Montserrat" charset="0"/>
              </a:rPr>
              <a:t>AND </a:t>
            </a:r>
            <a:r>
              <a:rPr lang="en-US" sz="1600" b="1" dirty="0" smtClean="0">
                <a:solidFill>
                  <a:srgbClr val="002060"/>
                </a:solidFill>
                <a:latin typeface="Montserrat" charset="0"/>
              </a:rPr>
              <a:t>CUSTOMER TYPE.</a:t>
            </a:r>
          </a:p>
          <a:p>
            <a:pPr marL="114300" indent="0">
              <a:buNone/>
            </a:pPr>
            <a:endParaRPr lang="en-US" sz="1600" b="1" u="sng" dirty="0" smtClean="0">
              <a:solidFill>
                <a:srgbClr val="002060"/>
              </a:solidFill>
              <a:latin typeface="Montserrat" charset="0"/>
            </a:endParaRPr>
          </a:p>
          <a:p>
            <a:pPr marL="114300" indent="0">
              <a:buNone/>
            </a:pPr>
            <a:r>
              <a:rPr lang="en-US" sz="900" b="1" i="1" dirty="0" smtClean="0">
                <a:solidFill>
                  <a:srgbClr val="002060"/>
                </a:solidFill>
                <a:latin typeface="Montserrat" charset="0"/>
              </a:rPr>
              <a:t>THIS IS ALL WHAT I DO IN EXPLORATORY ANALYSIS VISULIZATION.</a:t>
            </a:r>
            <a:endParaRPr lang="en-US" sz="900" b="1" i="1" dirty="0">
              <a:solidFill>
                <a:srgbClr val="002060"/>
              </a:solidFill>
              <a:latin typeface="Montserrat" charset="0"/>
            </a:endParaRPr>
          </a:p>
          <a:p>
            <a:pPr marL="114300" indent="0">
              <a:buNone/>
            </a:pPr>
            <a:endParaRPr lang="en-US" sz="1200" b="1" dirty="0">
              <a:solidFill>
                <a:schemeClr val="tx1"/>
              </a:solidFill>
              <a:latin typeface="Montserrat" charset="0"/>
            </a:endParaRPr>
          </a:p>
        </p:txBody>
      </p:sp>
    </p:spTree>
    <p:extLst>
      <p:ext uri="{BB962C8B-B14F-4D97-AF65-F5344CB8AC3E}">
        <p14:creationId xmlns:p14="http://schemas.microsoft.com/office/powerpoint/2010/main" val="3299566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26" y="445024"/>
            <a:ext cx="8520573" cy="4279375"/>
          </a:xfrm>
          <a:ln>
            <a:solidFill>
              <a:schemeClr val="tx1"/>
            </a:solidFill>
          </a:ln>
        </p:spPr>
        <p:txBody>
          <a:bodyPr/>
          <a:lstStyle/>
          <a:p>
            <a:r>
              <a:rPr lang="en-US" b="1" dirty="0" smtClean="0">
                <a:latin typeface="Montserrat" charset="0"/>
              </a:rPr>
              <a:t>EDA (HOTEL BOOKING ANALYSIS) :</a:t>
            </a:r>
            <a:endParaRPr lang="en-US" b="1" dirty="0">
              <a:latin typeface="Montserrat" charset="0"/>
            </a:endParaRPr>
          </a:p>
        </p:txBody>
      </p:sp>
      <p:sp>
        <p:nvSpPr>
          <p:cNvPr id="3" name="Text Placeholder 2"/>
          <p:cNvSpPr>
            <a:spLocks noGrp="1"/>
          </p:cNvSpPr>
          <p:nvPr>
            <p:ph type="body" idx="1"/>
          </p:nvPr>
        </p:nvSpPr>
        <p:spPr/>
        <p:txBody>
          <a:bodyPr/>
          <a:lstStyle/>
          <a:p>
            <a:r>
              <a:rPr lang="en-US" b="1" dirty="0" smtClean="0">
                <a:solidFill>
                  <a:schemeClr val="tx1"/>
                </a:solidFill>
                <a:latin typeface="Montserrat" charset="0"/>
              </a:rPr>
              <a:t>1.</a:t>
            </a:r>
            <a:r>
              <a:rPr lang="en-US" dirty="0">
                <a:solidFill>
                  <a:srgbClr val="82C6FF"/>
                </a:solidFill>
                <a:latin typeface="Montserrat" charset="0"/>
              </a:rPr>
              <a:t> </a:t>
            </a:r>
            <a:r>
              <a:rPr lang="en-US" b="1" dirty="0" err="1">
                <a:solidFill>
                  <a:srgbClr val="002060"/>
                </a:solidFill>
                <a:latin typeface="Montserrat" charset="0"/>
              </a:rPr>
              <a:t>Visulizing</a:t>
            </a:r>
            <a:r>
              <a:rPr lang="en-US" b="1" dirty="0">
                <a:solidFill>
                  <a:srgbClr val="002060"/>
                </a:solidFill>
                <a:latin typeface="Montserrat" charset="0"/>
              </a:rPr>
              <a:t> Hotel Wise Yearly </a:t>
            </a:r>
            <a:r>
              <a:rPr lang="en-US" b="1" dirty="0" smtClean="0">
                <a:solidFill>
                  <a:srgbClr val="002060"/>
                </a:solidFill>
                <a:latin typeface="Montserrat" charset="0"/>
              </a:rPr>
              <a:t>Bookings :</a:t>
            </a:r>
          </a:p>
          <a:p>
            <a:endParaRPr lang="en-US" b="1" dirty="0">
              <a:solidFill>
                <a:srgbClr val="002060"/>
              </a:solidFill>
              <a:latin typeface="Courier New"/>
            </a:endParaRP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6102" y="1830821"/>
            <a:ext cx="4718771" cy="278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0091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26" y="445025"/>
            <a:ext cx="8520573" cy="4137654"/>
          </a:xfrm>
          <a:ln>
            <a:solidFill>
              <a:schemeClr val="tx1"/>
            </a:solidFill>
          </a:ln>
        </p:spPr>
        <p:txBody>
          <a:bodyPr/>
          <a:lstStyle/>
          <a:p>
            <a:r>
              <a:rPr lang="en-US" b="1" dirty="0" smtClean="0">
                <a:latin typeface="Montserrat" charset="0"/>
              </a:rPr>
              <a:t>EDA (HOTEL BOOKING ANALYSIS) :</a:t>
            </a:r>
            <a:endParaRPr lang="en-US" b="1" dirty="0">
              <a:latin typeface="Montserrat" charset="0"/>
            </a:endParaRPr>
          </a:p>
        </p:txBody>
      </p:sp>
      <p:sp>
        <p:nvSpPr>
          <p:cNvPr id="3" name="Text Placeholder 2"/>
          <p:cNvSpPr>
            <a:spLocks noGrp="1"/>
          </p:cNvSpPr>
          <p:nvPr>
            <p:ph type="body" idx="1"/>
          </p:nvPr>
        </p:nvSpPr>
        <p:spPr/>
        <p:txBody>
          <a:bodyPr/>
          <a:lstStyle/>
          <a:p>
            <a:r>
              <a:rPr lang="en-US" b="1" dirty="0" smtClean="0">
                <a:solidFill>
                  <a:schemeClr val="tx1"/>
                </a:solidFill>
                <a:latin typeface="Montserrat" charset="0"/>
              </a:rPr>
              <a:t>2.</a:t>
            </a:r>
            <a:r>
              <a:rPr lang="en-US" dirty="0">
                <a:solidFill>
                  <a:srgbClr val="82C6FF"/>
                </a:solidFill>
                <a:latin typeface="Montserrat" charset="0"/>
              </a:rPr>
              <a:t> </a:t>
            </a:r>
            <a:r>
              <a:rPr lang="en-US" b="1" dirty="0">
                <a:solidFill>
                  <a:srgbClr val="002060"/>
                </a:solidFill>
                <a:latin typeface="Montserrat" charset="0"/>
              </a:rPr>
              <a:t>From Where The Most Guests Are Coming </a:t>
            </a:r>
            <a:r>
              <a:rPr lang="en-US" b="1" dirty="0" smtClean="0">
                <a:solidFill>
                  <a:srgbClr val="002060"/>
                </a:solidFill>
                <a:latin typeface="Montserrat" charset="0"/>
              </a:rPr>
              <a:t>?</a:t>
            </a:r>
          </a:p>
          <a:p>
            <a:endParaRPr lang="en-US" b="1" dirty="0">
              <a:solidFill>
                <a:srgbClr val="002060"/>
              </a:solidFill>
              <a:latin typeface="Courier New"/>
            </a:endParaRP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2" y="1658504"/>
            <a:ext cx="5400675"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047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1652</TotalTime>
  <Words>1146</Words>
  <Application>Microsoft Office PowerPoint</Application>
  <PresentationFormat>On-screen Show (16:9)</PresentationFormat>
  <Paragraphs>101</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-apple-system</vt:lpstr>
      <vt:lpstr>Courier New</vt:lpstr>
      <vt:lpstr>Montserrat</vt:lpstr>
      <vt:lpstr>Simple Light</vt:lpstr>
      <vt:lpstr>        Capstone Project – 1 EDA – 1  HOTEL BOOKING ANALYSIS  TEAM MEMBERS PIYUSH RATRA</vt:lpstr>
      <vt:lpstr>HOTEL BOOKING ANALYSIS INTRODUCTION – WHAT I DO IN MY CAPSTONE PROJECT  CAPSTONE PROJECT – 1  </vt:lpstr>
      <vt:lpstr>PowerPoint Presentation</vt:lpstr>
      <vt:lpstr>DATASETS : </vt:lpstr>
      <vt:lpstr>PowerPoint Presentation</vt:lpstr>
      <vt:lpstr>DATA SUMMARY</vt:lpstr>
      <vt:lpstr>DATA SUMMARY</vt:lpstr>
      <vt:lpstr>EDA (HOTEL BOOKING ANALYSIS) :</vt:lpstr>
      <vt:lpstr>EDA (HOTEL BOOKING ANALYSIS) :</vt:lpstr>
      <vt:lpstr>EDA (HOTEL BOOKING ANALYSIS) :</vt:lpstr>
      <vt:lpstr>EDA (HOTEL BOOKING ANALYSIS) :</vt:lpstr>
      <vt:lpstr>EDA (HOTEL BOOKING ANALYSIS) :</vt:lpstr>
      <vt:lpstr>EDA (HOTEL BOOKING ANALYSIS) :</vt:lpstr>
      <vt:lpstr>EDA (HOTEL BOOKING ANALYSIS) :</vt:lpstr>
      <vt:lpstr>EDA (HOTEL BOOKING ANALYSIS) :</vt:lpstr>
      <vt:lpstr>EDA (HOTEL BOOKING ANALYSIS) :</vt:lpstr>
      <vt:lpstr>EDA (HOTEL BOOKING ANALYSIS) :</vt:lpstr>
      <vt:lpstr>PowerPoint Presentation</vt:lpstr>
      <vt:lpstr>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1 EDA – 1  HOTEL BOOKING ANALYSIS</dc:title>
  <dc:creator>Piyush Ratra</dc:creator>
  <cp:lastModifiedBy>HP</cp:lastModifiedBy>
  <cp:revision>32</cp:revision>
  <dcterms:modified xsi:type="dcterms:W3CDTF">2022-08-26T12:03:07Z</dcterms:modified>
</cp:coreProperties>
</file>