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</p:sldMasterIdLst>
  <p:sldIdLst>
    <p:sldId id="257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75" r:id="rId11"/>
    <p:sldId id="276" r:id="rId12"/>
    <p:sldId id="267" r:id="rId13"/>
    <p:sldId id="268" r:id="rId14"/>
    <p:sldId id="269" r:id="rId15"/>
    <p:sldId id="270" r:id="rId16"/>
    <p:sldId id="277" r:id="rId17"/>
    <p:sldId id="264" r:id="rId18"/>
    <p:sldId id="265" r:id="rId19"/>
    <p:sldId id="26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kanth reddy Peddaputtaiah gari" userId="a07a6bc84f3390e6" providerId="LiveId" clId="{338D6E02-26CC-49AA-817A-35088E8F6451}"/>
    <pc:docChg chg="addSld modSld">
      <pc:chgData name="Lakshmi kanth reddy Peddaputtaiah gari" userId="a07a6bc84f3390e6" providerId="LiveId" clId="{338D6E02-26CC-49AA-817A-35088E8F6451}" dt="2025-02-06T06:59:36.834" v="37" actId="14861"/>
      <pc:docMkLst>
        <pc:docMk/>
      </pc:docMkLst>
      <pc:sldChg chg="addSp delSp modSp mod">
        <pc:chgData name="Lakshmi kanth reddy Peddaputtaiah gari" userId="a07a6bc84f3390e6" providerId="LiveId" clId="{338D6E02-26CC-49AA-817A-35088E8F6451}" dt="2025-02-06T06:55:07.368" v="15" actId="14861"/>
        <pc:sldMkLst>
          <pc:docMk/>
          <pc:sldMk cId="2940771301" sldId="270"/>
        </pc:sldMkLst>
        <pc:spChg chg="del">
          <ac:chgData name="Lakshmi kanth reddy Peddaputtaiah gari" userId="a07a6bc84f3390e6" providerId="LiveId" clId="{338D6E02-26CC-49AA-817A-35088E8F6451}" dt="2025-02-06T06:53:08.127" v="0" actId="931"/>
          <ac:spMkLst>
            <pc:docMk/>
            <pc:sldMk cId="2940771301" sldId="270"/>
            <ac:spMk id="3" creationId="{B850878C-135D-5ED2-344D-25C4E429C98E}"/>
          </ac:spMkLst>
        </pc:spChg>
        <pc:picChg chg="add mod">
          <ac:chgData name="Lakshmi kanth reddy Peddaputtaiah gari" userId="a07a6bc84f3390e6" providerId="LiveId" clId="{338D6E02-26CC-49AA-817A-35088E8F6451}" dt="2025-02-06T06:55:07.368" v="15" actId="14861"/>
          <ac:picMkLst>
            <pc:docMk/>
            <pc:sldMk cId="2940771301" sldId="270"/>
            <ac:picMk id="5" creationId="{A94ACBD3-84F7-F2A9-A0B7-244C46779036}"/>
          </ac:picMkLst>
        </pc:picChg>
      </pc:sldChg>
      <pc:sldChg chg="addSp delSp modSp new mod">
        <pc:chgData name="Lakshmi kanth reddy Peddaputtaiah gari" userId="a07a6bc84f3390e6" providerId="LiveId" clId="{338D6E02-26CC-49AA-817A-35088E8F6451}" dt="2025-02-06T06:59:36.834" v="37" actId="14861"/>
        <pc:sldMkLst>
          <pc:docMk/>
          <pc:sldMk cId="4165158747" sldId="277"/>
        </pc:sldMkLst>
        <pc:spChg chg="mod">
          <ac:chgData name="Lakshmi kanth reddy Peddaputtaiah gari" userId="a07a6bc84f3390e6" providerId="LiveId" clId="{338D6E02-26CC-49AA-817A-35088E8F6451}" dt="2025-02-06T06:56:48.763" v="34" actId="20577"/>
          <ac:spMkLst>
            <pc:docMk/>
            <pc:sldMk cId="4165158747" sldId="277"/>
            <ac:spMk id="2" creationId="{5DAB4541-B8F7-32BC-D8B4-21346296A5A2}"/>
          </ac:spMkLst>
        </pc:spChg>
        <pc:spChg chg="del">
          <ac:chgData name="Lakshmi kanth reddy Peddaputtaiah gari" userId="a07a6bc84f3390e6" providerId="LiveId" clId="{338D6E02-26CC-49AA-817A-35088E8F6451}" dt="2025-02-06T06:55:53.684" v="17" actId="931"/>
          <ac:spMkLst>
            <pc:docMk/>
            <pc:sldMk cId="4165158747" sldId="277"/>
            <ac:spMk id="3" creationId="{2AB4E623-CE4C-A514-3B63-BD6C148D54E6}"/>
          </ac:spMkLst>
        </pc:spChg>
        <pc:picChg chg="add mod">
          <ac:chgData name="Lakshmi kanth reddy Peddaputtaiah gari" userId="a07a6bc84f3390e6" providerId="LiveId" clId="{338D6E02-26CC-49AA-817A-35088E8F6451}" dt="2025-02-06T06:59:36.834" v="37" actId="14861"/>
          <ac:picMkLst>
            <pc:docMk/>
            <pc:sldMk cId="4165158747" sldId="277"/>
            <ac:picMk id="5" creationId="{76AB4AB5-875A-893C-1183-B00F13834F9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74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84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27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5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94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0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465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7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23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1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31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3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0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2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0B4F6BC-E7A7-4BA8-8CDF-BA58E55C2D47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D31C4A87-624B-43FD-9B1F-307611F00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9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13BC-BA9C-4578-AD3F-FDF2FF9EE7A2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F4D1-22C1-45EE-A0F4-DE5124EF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C36D-AE01-C7D1-F069-E49C26F1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2646790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solidFill>
                  <a:srgbClr val="FFFF00"/>
                </a:solidFill>
                <a:latin typeface="Algerian" panose="04020705040A02060702" pitchFamily="82" charset="0"/>
              </a:rPr>
              <a:t>Stock Market </a:t>
            </a:r>
            <a:br>
              <a:rPr lang="en-IN" sz="72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IN" sz="7200" dirty="0">
                <a:solidFill>
                  <a:srgbClr val="FFFF00"/>
                </a:solidFill>
                <a:latin typeface="Algerian" panose="04020705040A02060702" pitchFamily="82" charset="0"/>
              </a:rPr>
              <a:t>Analysis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57758-B05D-5D24-C99E-566CDEC3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11" y="3940948"/>
            <a:ext cx="9126105" cy="2750029"/>
          </a:xfrm>
          <a:solidFill>
            <a:srgbClr val="0070C0">
              <a:alpha val="99000"/>
            </a:srgb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tx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(Group 1)                                                                                         </a:t>
            </a:r>
            <a:endParaRPr lang="en-IN" sz="2600" b="0" i="0" dirty="0">
              <a:solidFill>
                <a:schemeClr val="tx2">
                  <a:lumMod val="10000"/>
                  <a:lumOff val="9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PEDDAPUTTAIAH GARI LAKSHMI KANTH REDDY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PIYUSH SUNIL SHIKOKARE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ABDUL RAHIMAN SHEIKH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DIKSHA YOGESH THORAT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SUNIL KUMAR MORRY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600" b="0" i="0" dirty="0">
                <a:solidFill>
                  <a:schemeClr val="tx2">
                    <a:lumMod val="10000"/>
                    <a:lumOff val="9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SAI DINESH REDDY </a:t>
            </a:r>
            <a:endParaRPr lang="en-IN" sz="2600" dirty="0">
              <a:solidFill>
                <a:schemeClr val="tx2">
                  <a:lumMod val="10000"/>
                  <a:lumOff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53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60B-1024-4854-850C-0F981874C36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pPr algn="l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7.Stocks with Strong Buy Signals and stocks with Strong Selling Signal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11DB-D5CF-F70F-4A98-641DBB78D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255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KPI identifies stocks that have generated strong buy signals based on various technical and fundamental indicators.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stocks with strong buy or sell signals, investors can make more informed investment decisions.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C2786B-4659-A942-E05A-7E222D452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54" y="3304310"/>
            <a:ext cx="7543799" cy="29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4B08-5CEF-C2DC-E07C-BE020B07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7350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00"/>
                </a:solidFill>
                <a:latin typeface="Algerian" panose="04020705040A02060702" pitchFamily="82" charset="0"/>
              </a:rPr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AB2F5-286E-89E7-AE31-EC2ACBD3E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0710"/>
            <a:ext cx="10972799" cy="5565058"/>
          </a:xfrm>
        </p:spPr>
      </p:pic>
    </p:spTree>
    <p:extLst>
      <p:ext uri="{BB962C8B-B14F-4D97-AF65-F5344CB8AC3E}">
        <p14:creationId xmlns:p14="http://schemas.microsoft.com/office/powerpoint/2010/main" val="355983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037B-B754-5413-904B-E9C1A910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37189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Algerian" panose="04020705040A02060702" pitchFamily="82" charset="0"/>
              </a:rPr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35AAA-8B14-3A3E-6417-5A4C83672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199428"/>
            <a:ext cx="11346425" cy="5502707"/>
          </a:xfrm>
          <a:blipFill>
            <a:blip r:embed="rId2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2012811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351F-78EE-BD3C-3731-CF1F3E72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67581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TABLEAU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318CB3-7F91-CAB8-BCA4-68DACDEBB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42219"/>
            <a:ext cx="10972800" cy="5712543"/>
          </a:xfrm>
        </p:spPr>
      </p:pic>
    </p:spTree>
    <p:extLst>
      <p:ext uri="{BB962C8B-B14F-4D97-AF65-F5344CB8AC3E}">
        <p14:creationId xmlns:p14="http://schemas.microsoft.com/office/powerpoint/2010/main" val="120350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291E-A019-B9EC-0B94-1A9158E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94ACBD3-84F7-F2A9-A0B7-244C4677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2" y="1307690"/>
            <a:ext cx="10264876" cy="5152668"/>
          </a:xfrm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4077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4541-B8F7-32BC-D8B4-2134629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  <a:endParaRPr lang="en-IN" dirty="0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76AB4AB5-875A-893C-1183-B00F1383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1570704"/>
            <a:ext cx="10009239" cy="4525963"/>
          </a:xfrm>
          <a:solidFill>
            <a:schemeClr val="tx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6515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BCD1-3C6F-C21E-72CA-4723E5BE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455839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5C45-AB72-FE8B-9883-BB2961E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27123"/>
            <a:ext cx="10972800" cy="4199041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Queries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Relationships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Complexity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Proficiency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3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E1E6-A3B6-3E0F-E486-88AC09F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47550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F158F-E15E-7D69-CC7A-DD29032E5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27123"/>
            <a:ext cx="10972800" cy="4306528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Transparency and Regulation</a:t>
            </a:r>
          </a:p>
          <a:p>
            <a:r>
              <a:rPr lang="en-US" dirty="0"/>
              <a:t>Better Returns Over Time</a:t>
            </a:r>
          </a:p>
          <a:p>
            <a:r>
              <a:rPr lang="en-US" dirty="0"/>
              <a:t>Improved Portfolio Performance</a:t>
            </a:r>
          </a:p>
          <a:p>
            <a:r>
              <a:rPr lang="en-US" dirty="0"/>
              <a:t>Reduced Risk</a:t>
            </a:r>
          </a:p>
          <a:p>
            <a:r>
              <a:rPr lang="en-US" dirty="0"/>
              <a:t>Increased Confidence</a:t>
            </a:r>
          </a:p>
          <a:p>
            <a:r>
              <a:rPr lang="en-IN" dirty="0"/>
              <a:t>Liquidity</a:t>
            </a:r>
          </a:p>
        </p:txBody>
      </p:sp>
    </p:spTree>
    <p:extLst>
      <p:ext uri="{BB962C8B-B14F-4D97-AF65-F5344CB8AC3E}">
        <p14:creationId xmlns:p14="http://schemas.microsoft.com/office/powerpoint/2010/main" val="271081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AF4A-DAD5-E480-BC15-11F9E751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514834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1C23-59B1-8571-AA47-903310B5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6955"/>
            <a:ext cx="10972800" cy="4748980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404040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following this workflow, investors and analysts can conduct comprehensive stock market analysis and make data-driven investment 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the concepts, tools, and techniques of stock market analysis, investors can navigate the complexities of the stock market, make informed decisions, and achieve their investment objectives.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9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6F63-4590-625E-3331-FABB5E3E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2356499"/>
            <a:ext cx="10972800" cy="214500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9600" dirty="0">
                <a:solidFill>
                  <a:srgbClr val="0070C0"/>
                </a:solidFill>
                <a:latin typeface="Stencil" panose="040409050D0802020404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790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9593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23953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solidFill>
              <a:srgbClr val="40404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Stock market analysis is the process of evaluating market data, financial statements, and other relevant information to make informed investment decisions.</a:t>
            </a:r>
          </a:p>
          <a:p>
            <a:pPr algn="just"/>
            <a:r>
              <a:rPr lang="en-US" dirty="0"/>
              <a:t> It involves studying various indicators, trends, and patterns to predict stock performance and identify potential opportunities or risks.</a:t>
            </a:r>
          </a:p>
          <a:p>
            <a:pPr algn="just"/>
            <a:r>
              <a:rPr lang="en-US" dirty="0"/>
              <a:t>Leveraging a combination of Excel, SQL, Power BI, and Tableau, the project focuses on transforming raw data into meaningful and actionable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642652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5781"/>
            <a:ext cx="10972800" cy="4577581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40404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stock market analysis is to provide investors with a comprehensive understanding of the market, enabling them to make informed investment decisions.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evaluating various market and economic factors to predict stock performance, identify potential opportunities and risks, and maximize returns while minimizing losses.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potential risks and opportunities, investors can adjust their investment strategies to minimize losses and maximize gains.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0159-C693-6553-80AE-CCE435EC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514833"/>
          </a:xfrm>
          <a:blipFill>
            <a:blip r:embed="rId2"/>
            <a:stretch>
              <a:fillRect/>
            </a:stretch>
          </a:blip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6F673-B20B-BC54-9159-EDFEF9F0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6452"/>
            <a:ext cx="10972800" cy="4503174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404040"/>
            </a:solidFill>
          </a:ln>
        </p:spPr>
        <p:txBody>
          <a:bodyPr/>
          <a:lstStyle/>
          <a:p>
            <a:r>
              <a:rPr lang="en-IN" dirty="0"/>
              <a:t>Step 1: Data Collection</a:t>
            </a:r>
          </a:p>
          <a:p>
            <a:r>
              <a:rPr lang="en-US" dirty="0"/>
              <a:t>Step 2: Data Cleaning and Preprocessing</a:t>
            </a:r>
          </a:p>
          <a:p>
            <a:r>
              <a:rPr lang="en-US" dirty="0"/>
              <a:t>Step 3: </a:t>
            </a:r>
            <a:r>
              <a:rPr lang="en-IN" dirty="0"/>
              <a:t>Segmentation </a:t>
            </a:r>
            <a:endParaRPr lang="en-US" dirty="0"/>
          </a:p>
          <a:p>
            <a:r>
              <a:rPr lang="en-IN" dirty="0"/>
              <a:t>Step 4: Market Trend Analysis</a:t>
            </a:r>
          </a:p>
          <a:p>
            <a:r>
              <a:rPr lang="en-IN" dirty="0"/>
              <a:t>Step 5: Fundamental Analysis</a:t>
            </a:r>
          </a:p>
          <a:p>
            <a:r>
              <a:rPr lang="en-IN" dirty="0"/>
              <a:t>Step 6: Stock Screening</a:t>
            </a:r>
          </a:p>
          <a:p>
            <a:r>
              <a:rPr lang="en-US" dirty="0"/>
              <a:t>Step 7: Reporting and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1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42B1-FD87-F28A-FA0F-2EC04B14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7652"/>
            <a:ext cx="10972800" cy="1279986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D24B-A476-7CBB-2FC8-9EBCC6BB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1987"/>
            <a:ext cx="10972800" cy="4925961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organization, and initial analysis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 and manipulation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interactive dashboards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visualizations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charts, tables, and maps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dynamic dashboards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blending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interactive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37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9FE5-509F-12A1-DB56-DE0BBBE1A2CF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4227-D481-B254-6367-F441C063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1.Average Daily Trading Volume: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21E8-289D-05F5-C5DA-D3CDA9578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Average Daily Trading Volume (ADTV) is a key performance indicator (KPI) that measures the average number of shares traded in a security over a given period, typically a 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C25654-8926-BE2E-4A1A-988A55A50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2.Most volatile stocks: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2646D-8ACD-7938-E7A0-5B603D002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volatile stocks are typically those with high daily price movements and significant price swings over short periods.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27AE6-D0CA-2F88-04A2-B975D7864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057" y="3886200"/>
            <a:ext cx="3140587" cy="2119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0F1492-A6DF-B465-9341-B5D21FAD4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8" y="4150519"/>
            <a:ext cx="406669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A58B7-20AD-C517-882B-C1B5859B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781050"/>
            <a:ext cx="5386917" cy="95423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3.Stocks with Highest Dividend and Lowest Dividend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E1F08-0D56-B01D-9C75-7A54BED0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28800"/>
            <a:ext cx="5386917" cy="42973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KPI identifies the stocks with the highest and lowest dividend yields, which is the ratio of the annual dividend payment to the stock's current price.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8F62C-E9BB-CEF9-F7EA-735CBE345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781049"/>
            <a:ext cx="5389033" cy="905019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4.Highest and Lowest P/E Ratios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B81BA-2919-CE32-F4B0-784EDD02E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828800"/>
            <a:ext cx="5389033" cy="429736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KPI "Highest and Lowest P/E Ratios" identifies the stocks with the highest and lowest P/E ratios in a given market or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33F8E-A71B-4BBC-5A1C-92599D8C0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64" y="3892741"/>
            <a:ext cx="4187536" cy="21842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07CFFC-01CF-9841-0916-0EED8E27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91" y="3892740"/>
            <a:ext cx="4738254" cy="21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1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656BD-5C44-D893-B16D-D81436CB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731836"/>
            <a:ext cx="5386917" cy="920319"/>
          </a:xfrm>
          <a:ln>
            <a:solidFill>
              <a:schemeClr val="tx1"/>
            </a:solidFill>
          </a:ln>
        </p:spPr>
        <p:txBody>
          <a:bodyPr numCol="1"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Stocks with Highest Market Cap: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BAEC9-6E16-FF6C-5352-16EC8822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808016"/>
            <a:ext cx="5386917" cy="484216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Market capitalization (market cap) is the total value of a company's outstanding shares. The KPI "Stocks with Highest Market Cap" identifies the stocks with the largest market capitalization in a given market or industry.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5BC2A-8D57-82AD-E4C4-42B5179F6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68" y="731836"/>
            <a:ext cx="5389033" cy="92031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6.Stocks Near 52 Week High and 52 Week Low: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7D7A-94F9-45A5-0027-4973C9BD3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8" y="1808016"/>
            <a:ext cx="5389033" cy="49252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The 52-week high and low prices are the highest and lowest prices a stock has traded at over the past 52 weeks.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334C3-FC61-7AC7-C410-CEEBAF671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252" y="3735534"/>
            <a:ext cx="4499264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43584-00F7-AC41-A772-36892C380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45373"/>
            <a:ext cx="4329545" cy="20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994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172</TotalTime>
  <Words>678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Calibri</vt:lpstr>
      <vt:lpstr>Calibri Light</vt:lpstr>
      <vt:lpstr>Stencil</vt:lpstr>
      <vt:lpstr>Times New Roman</vt:lpstr>
      <vt:lpstr>Metropolitan</vt:lpstr>
      <vt:lpstr>Office Theme</vt:lpstr>
      <vt:lpstr>Stock Market  Analysis</vt:lpstr>
      <vt:lpstr>CONTENT</vt:lpstr>
      <vt:lpstr>INTRODUCTION</vt:lpstr>
      <vt:lpstr>OBJECTIVES</vt:lpstr>
      <vt:lpstr>WORKFLOW</vt:lpstr>
      <vt:lpstr>TOOLS</vt:lpstr>
      <vt:lpstr>KPI’S</vt:lpstr>
      <vt:lpstr>PowerPoint Presentation</vt:lpstr>
      <vt:lpstr>PowerPoint Presentation</vt:lpstr>
      <vt:lpstr>7.Stocks with Strong Buy Signals and stocks with Strong Selling Signal: </vt:lpstr>
      <vt:lpstr>EXCEL</vt:lpstr>
      <vt:lpstr>POWER BI</vt:lpstr>
      <vt:lpstr>TABLEAU </vt:lpstr>
      <vt:lpstr>MYSQL</vt:lpstr>
      <vt:lpstr>MYSQL</vt:lpstr>
      <vt:lpstr>CHALLENGES</vt:lpstr>
      <vt:lpstr>ADVANTAGES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Yogesh Thorat</dc:creator>
  <cp:lastModifiedBy>Yogesh Thorat</cp:lastModifiedBy>
  <cp:revision>4</cp:revision>
  <dcterms:created xsi:type="dcterms:W3CDTF">2025-02-03T07:00:34Z</dcterms:created>
  <dcterms:modified xsi:type="dcterms:W3CDTF">2025-02-07T11:31:39Z</dcterms:modified>
</cp:coreProperties>
</file>