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2"/>
  </p:notesMasterIdLst>
  <p:sldIdLst>
    <p:sldId id="256" r:id="rId3"/>
    <p:sldId id="264" r:id="rId4"/>
    <p:sldId id="263" r:id="rId5"/>
    <p:sldId id="257" r:id="rId6"/>
    <p:sldId id="285" r:id="rId7"/>
    <p:sldId id="277" r:id="rId8"/>
    <p:sldId id="278" r:id="rId9"/>
    <p:sldId id="269" r:id="rId10"/>
    <p:sldId id="272" r:id="rId11"/>
    <p:sldId id="273" r:id="rId12"/>
    <p:sldId id="274" r:id="rId13"/>
    <p:sldId id="275" r:id="rId14"/>
    <p:sldId id="276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Variation of Mean Average Error with Algorithms using User Based Similarity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TF-IDF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Sheet2!$C$3:$E$3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Sheet2!$C$4:$E$4</c:f>
              <c:numCache>
                <c:formatCode>General</c:formatCode>
                <c:ptCount val="3"/>
                <c:pt idx="0">
                  <c:v>0.37161333493825943</c:v>
                </c:pt>
                <c:pt idx="1">
                  <c:v>0.34639165275696965</c:v>
                </c:pt>
                <c:pt idx="2">
                  <c:v>0.39702550908968565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17-4FCB-9834-6AA7B4299505}"/>
            </c:ext>
          </c:extLst>
        </c:ser>
        <c:ser>
          <c:idx val="1"/>
          <c:order val="1"/>
          <c:tx>
            <c:strRef>
              <c:f>Sheet2!$B$5</c:f>
              <c:strCache>
                <c:ptCount val="1"/>
                <c:pt idx="0">
                  <c:v>NMF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Sheet2!$C$3:$E$3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Sheet2!$C$5:$E$5</c:f>
              <c:numCache>
                <c:formatCode>General</c:formatCode>
                <c:ptCount val="3"/>
                <c:pt idx="0">
                  <c:v>0.33541084929889631</c:v>
                </c:pt>
                <c:pt idx="1">
                  <c:v>0.32539603191392752</c:v>
                </c:pt>
                <c:pt idx="2">
                  <c:v>0.37888525328910638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17-4FCB-9834-6AA7B4299505}"/>
            </c:ext>
          </c:extLst>
        </c:ser>
        <c:ser>
          <c:idx val="2"/>
          <c:order val="2"/>
          <c:tx>
            <c:strRef>
              <c:f>Sheet2!$B$6</c:f>
              <c:strCache>
                <c:ptCount val="1"/>
                <c:pt idx="0">
                  <c:v>Doc2Vec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Sheet2!$C$3:$E$3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Sheet2!$C$6:$E$6</c:f>
              <c:numCache>
                <c:formatCode>General</c:formatCode>
                <c:ptCount val="3"/>
                <c:pt idx="0">
                  <c:v>0.36696259823650584</c:v>
                </c:pt>
                <c:pt idx="1">
                  <c:v>0.33185985176392951</c:v>
                </c:pt>
                <c:pt idx="2">
                  <c:v>0.42458037383675107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17-4FCB-9834-6AA7B4299505}"/>
            </c:ext>
          </c:extLst>
        </c:ser>
        <c:ser>
          <c:idx val="3"/>
          <c:order val="3"/>
          <c:tx>
            <c:strRef>
              <c:f>Sheet2!$B$7</c:f>
              <c:strCache>
                <c:ptCount val="1"/>
                <c:pt idx="0">
                  <c:v>Base Error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Sheet2!$C$3:$E$3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Sheet2!$C$7:$E$7</c:f>
              <c:numCache>
                <c:formatCode>General</c:formatCode>
                <c:ptCount val="3"/>
                <c:pt idx="0">
                  <c:v>0.38615653023801488</c:v>
                </c:pt>
                <c:pt idx="1">
                  <c:v>0.35860126892744781</c:v>
                </c:pt>
                <c:pt idx="2">
                  <c:v>0.45737552825916711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17-4FCB-9834-6AA7B4299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972160"/>
        <c:axId val="136982528"/>
      </c:lineChart>
      <c:catAx>
        <c:axId val="136972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82528"/>
        <c:crosses val="autoZero"/>
        <c:auto val="1"/>
        <c:lblAlgn val="ctr"/>
        <c:lblOffset val="100"/>
        <c:noMultiLvlLbl val="0"/>
      </c:catAx>
      <c:valAx>
        <c:axId val="136982528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Mean Average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Variation of Mean Average Error with Algorithms using Item Based Similarity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Sheet2!$B$19</c:f>
              <c:strCache>
                <c:ptCount val="1"/>
                <c:pt idx="0">
                  <c:v>TF-IDF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Sheet2!$C$18:$E$18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Sheet2!$C$19:$E$19</c:f>
              <c:numCache>
                <c:formatCode>General</c:formatCode>
                <c:ptCount val="3"/>
                <c:pt idx="0">
                  <c:v>0.3655604818022099</c:v>
                </c:pt>
                <c:pt idx="1">
                  <c:v>0.27323085198731045</c:v>
                </c:pt>
                <c:pt idx="2">
                  <c:v>0.33281678263073966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B7-4C2A-B98C-A6CDD8E5B0A1}"/>
            </c:ext>
          </c:extLst>
        </c:ser>
        <c:ser>
          <c:idx val="1"/>
          <c:order val="1"/>
          <c:tx>
            <c:strRef>
              <c:f>Sheet2!$B$20</c:f>
              <c:strCache>
                <c:ptCount val="1"/>
                <c:pt idx="0">
                  <c:v>NMF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Sheet2!$C$18:$E$18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Sheet2!$C$20:$E$20</c:f>
              <c:numCache>
                <c:formatCode>General</c:formatCode>
                <c:ptCount val="3"/>
                <c:pt idx="0">
                  <c:v>0.36402212319711114</c:v>
                </c:pt>
                <c:pt idx="1">
                  <c:v>0.28075468482831339</c:v>
                </c:pt>
                <c:pt idx="2">
                  <c:v>0.35341896781063925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B7-4C2A-B98C-A6CDD8E5B0A1}"/>
            </c:ext>
          </c:extLst>
        </c:ser>
        <c:ser>
          <c:idx val="2"/>
          <c:order val="2"/>
          <c:tx>
            <c:strRef>
              <c:f>Sheet2!$B$21</c:f>
              <c:strCache>
                <c:ptCount val="1"/>
                <c:pt idx="0">
                  <c:v>Doc2Vec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Sheet2!$C$18:$E$18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Sheet2!$C$21:$E$21</c:f>
              <c:numCache>
                <c:formatCode>General</c:formatCode>
                <c:ptCount val="3"/>
                <c:pt idx="0">
                  <c:v>0.36846355187578628</c:v>
                </c:pt>
                <c:pt idx="1">
                  <c:v>0.3162694592577181</c:v>
                </c:pt>
                <c:pt idx="2">
                  <c:v>0.3822325823503957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B7-4C2A-B98C-A6CDD8E5B0A1}"/>
            </c:ext>
          </c:extLst>
        </c:ser>
        <c:ser>
          <c:idx val="3"/>
          <c:order val="3"/>
          <c:tx>
            <c:strRef>
              <c:f>Sheet2!$B$22</c:f>
              <c:strCache>
                <c:ptCount val="1"/>
                <c:pt idx="0">
                  <c:v>Base Error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Sheet2!$C$18:$E$18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Sheet2!$C$22:$E$22</c:f>
              <c:numCache>
                <c:formatCode>General</c:formatCode>
                <c:ptCount val="3"/>
                <c:pt idx="0">
                  <c:v>0.36647639254320974</c:v>
                </c:pt>
                <c:pt idx="1">
                  <c:v>0.34364214243044799</c:v>
                </c:pt>
                <c:pt idx="2">
                  <c:v>0.35977239062333988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B7-4C2A-B98C-A6CDD8E5B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148672"/>
        <c:axId val="137163136"/>
      </c:lineChart>
      <c:catAx>
        <c:axId val="13714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63136"/>
        <c:crosses val="autoZero"/>
        <c:auto val="1"/>
        <c:lblAlgn val="ctr"/>
        <c:lblOffset val="100"/>
        <c:noMultiLvlLbl val="0"/>
      </c:catAx>
      <c:valAx>
        <c:axId val="137163136"/>
        <c:scaling>
          <c:orientation val="minMax"/>
          <c:max val="0.5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Mean Average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Variation of Mean Average Error with Algorithms using different techniques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Sheet2!$B$32</c:f>
              <c:strCache>
                <c:ptCount val="1"/>
                <c:pt idx="0">
                  <c:v>Matrix Factorization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Sheet2!$C$31:$E$31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Sheet2!$C$32:$E$32</c:f>
              <c:numCache>
                <c:formatCode>General</c:formatCode>
                <c:ptCount val="3"/>
                <c:pt idx="0">
                  <c:v>1.0850804594134882</c:v>
                </c:pt>
                <c:pt idx="1">
                  <c:v>1.0342801618668251</c:v>
                </c:pt>
                <c:pt idx="2">
                  <c:v>1.094806712878313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8B-40E9-8A35-2721E18EC050}"/>
            </c:ext>
          </c:extLst>
        </c:ser>
        <c:ser>
          <c:idx val="1"/>
          <c:order val="1"/>
          <c:tx>
            <c:strRef>
              <c:f>Sheet2!$B$33</c:f>
              <c:strCache>
                <c:ptCount val="1"/>
                <c:pt idx="0">
                  <c:v>TF-IDF - Item Based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Sheet2!$C$31:$E$31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Sheet2!$C$33:$E$33</c:f>
              <c:numCache>
                <c:formatCode>General</c:formatCode>
                <c:ptCount val="3"/>
                <c:pt idx="0">
                  <c:v>0.3655604818022099</c:v>
                </c:pt>
                <c:pt idx="1">
                  <c:v>0.27323085198731045</c:v>
                </c:pt>
                <c:pt idx="2">
                  <c:v>0.33281678263073966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8B-40E9-8A35-2721E18EC050}"/>
            </c:ext>
          </c:extLst>
        </c:ser>
        <c:ser>
          <c:idx val="2"/>
          <c:order val="2"/>
          <c:tx>
            <c:strRef>
              <c:f>Sheet2!$B$34</c:f>
              <c:strCache>
                <c:ptCount val="1"/>
                <c:pt idx="0">
                  <c:v>NMF - User Based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Sheet2!$C$31:$E$31</c:f>
              <c:strCache>
                <c:ptCount val="3"/>
                <c:pt idx="0">
                  <c:v>Charlotte</c:v>
                </c:pt>
                <c:pt idx="1">
                  <c:v>Pittsburgh</c:v>
                </c:pt>
                <c:pt idx="2">
                  <c:v>Scottsdale</c:v>
                </c:pt>
              </c:strCache>
            </c:strRef>
          </c:cat>
          <c:val>
            <c:numRef>
              <c:f>Sheet2!$C$34:$E$34</c:f>
              <c:numCache>
                <c:formatCode>General</c:formatCode>
                <c:ptCount val="3"/>
                <c:pt idx="0">
                  <c:v>0.33541084929889631</c:v>
                </c:pt>
                <c:pt idx="1">
                  <c:v>0.32539603191392752</c:v>
                </c:pt>
                <c:pt idx="2">
                  <c:v>0.37888525328910638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8B-40E9-8A35-2721E18EC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274880"/>
        <c:axId val="137276800"/>
      </c:lineChart>
      <c:catAx>
        <c:axId val="13727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76800"/>
        <c:crosses val="autoZero"/>
        <c:auto val="1"/>
        <c:lblAlgn val="ctr"/>
        <c:lblOffset val="100"/>
        <c:noMultiLvlLbl val="0"/>
      </c:catAx>
      <c:valAx>
        <c:axId val="137276800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Mean Average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855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1169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8923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87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12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40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77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3197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7318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55613" y="1014413"/>
            <a:ext cx="8226425" cy="776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524000" y="811212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525587" y="1852612"/>
            <a:ext cx="7110412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524000" y="811212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 rot="5400000">
            <a:off x="3061493" y="316706"/>
            <a:ext cx="4038600" cy="7110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4000" y="811212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24000" y="811212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525588" y="1852613"/>
            <a:ext cx="3478212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5156200" y="1852613"/>
            <a:ext cx="34798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106612" y="2551112"/>
            <a:ext cx="490378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0" y="4648200"/>
            <a:ext cx="91440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524000" y="811212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525587" y="1852612"/>
            <a:ext cx="7110412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524000" y="811212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525587" y="1852612"/>
            <a:ext cx="7110412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0" y="4429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>
            <a:off x="0" y="6156325"/>
            <a:ext cx="91440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6" name="Shape 26" descr="iu_h_wh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1000" y="6324600"/>
            <a:ext cx="2204275" cy="368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455612" y="1014412"/>
            <a:ext cx="8226425" cy="776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66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Proposal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55612" y="2868612"/>
            <a:ext cx="822642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Piyush Shinde</a:t>
            </a: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Saurabh Kumar</a:t>
            </a: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Shubhankar Mitra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55612" y="3581400"/>
            <a:ext cx="822642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825" y="4792662"/>
            <a:ext cx="3776282" cy="19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>
            <a:extLst>
              <a:ext uri="{FF2B5EF4-FFF2-40B4-BE49-F238E27FC236}">
                <a16:creationId xmlns:a16="http://schemas.microsoft.com/office/drawing/2014/main" id="{52626E86-BA92-4568-94BE-E9A268F5A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187" y="5334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1: </a:t>
            </a:r>
            <a:r>
              <a:rPr lang="en-US" dirty="0"/>
              <a:t>Evaluation</a:t>
            </a:r>
            <a:endParaRPr lang="en-US" sz="3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4DB802-2E20-4F16-81CD-6ACFC541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59" y="1412240"/>
            <a:ext cx="8778241" cy="4409440"/>
          </a:xfrm>
        </p:spPr>
        <p:txBody>
          <a:bodyPr/>
          <a:lstStyle/>
          <a:p>
            <a:pPr marL="1778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variance of mean square error was calculated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creating 10 samples (by bootstrap sampling)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80% of the test data (for each city)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10 mean average errors (for each city) </a:t>
            </a:r>
          </a:p>
          <a:p>
            <a:pPr marL="1778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 calculated mean of these errors to get the final mean error for each algorithm (Collaborative Filtering Algorithms (Item and User Based Similarity) &amp; ALS Matrix factorization using Apache Spark (for each city)). </a:t>
            </a:r>
          </a:p>
          <a:p>
            <a:pPr marL="17780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Collaborative Filtering Algorithm was performed using 3 feature extraction techniques (NMF, Doc2Vec, TF-IDF) </a:t>
            </a:r>
          </a:p>
          <a:p>
            <a:pPr marL="5715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7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id="{CBCD682E-DA10-4570-B89A-AD3734CA3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indent="-215900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ts val="3400"/>
            </a:pPr>
            <a:r>
              <a:rPr lang="en-US" sz="28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Task 1: Results for User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Based Similarity</a:t>
            </a:r>
            <a:endParaRPr lang="en-US" sz="2800" b="1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126FD-CE9A-49A1-8981-FA335EF229A9}"/>
              </a:ext>
            </a:extLst>
          </p:cNvPr>
          <p:cNvSpPr txBox="1"/>
          <p:nvPr/>
        </p:nvSpPr>
        <p:spPr>
          <a:xfrm>
            <a:off x="222248" y="4533034"/>
            <a:ext cx="864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mean average square error – Non-Negative Matrix Factorization (NMF)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mean average square error – Base Mean Average Error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6DA8873-71DD-4825-8EBA-7CD94F06C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031353"/>
              </p:ext>
            </p:extLst>
          </p:nvPr>
        </p:nvGraphicFramePr>
        <p:xfrm>
          <a:off x="3171825" y="990600"/>
          <a:ext cx="5600700" cy="297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820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id="{CBCD682E-DA10-4570-B89A-AD3734CA3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indent="-215900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ts val="3400"/>
            </a:pPr>
            <a:r>
              <a:rPr lang="en-US" sz="28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Task 1: Results for Item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Based Similarity</a:t>
            </a:r>
            <a:endParaRPr lang="en-US" sz="2800" b="1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583201F-8132-4DD1-884A-3971A340E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445715"/>
              </p:ext>
            </p:extLst>
          </p:nvPr>
        </p:nvGraphicFramePr>
        <p:xfrm>
          <a:off x="3156109" y="1045182"/>
          <a:ext cx="5509260" cy="2984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C67161-5A33-4045-95E9-2C1EBB232F4A}"/>
              </a:ext>
            </a:extLst>
          </p:cNvPr>
          <p:cNvSpPr txBox="1"/>
          <p:nvPr/>
        </p:nvSpPr>
        <p:spPr>
          <a:xfrm>
            <a:off x="222248" y="4533034"/>
            <a:ext cx="864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mean average square error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Frequency–Inverse Document Frequency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(TF-IDF)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mean average square error – Base Mean Average Error</a:t>
            </a:r>
          </a:p>
        </p:txBody>
      </p:sp>
    </p:spTree>
    <p:extLst>
      <p:ext uri="{BB962C8B-B14F-4D97-AF65-F5344CB8AC3E}">
        <p14:creationId xmlns:p14="http://schemas.microsoft.com/office/powerpoint/2010/main" val="91715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id="{CBCD682E-DA10-4570-B89A-AD3734CA3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indent="-215900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ts val="3400"/>
            </a:pPr>
            <a:r>
              <a:rPr lang="en-US" sz="28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Task 1: Results for Algorithms using different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66287-297E-4C9D-ADF9-850A68B9AB72}"/>
              </a:ext>
            </a:extLst>
          </p:cNvPr>
          <p:cNvSpPr txBox="1"/>
          <p:nvPr/>
        </p:nvSpPr>
        <p:spPr>
          <a:xfrm>
            <a:off x="222248" y="4533034"/>
            <a:ext cx="864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mean average square error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Frequency–Inverse Document Frequency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(TF-IDF) for Item Based Similarity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mean average square error – Base Mean Average Error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AE984CA-8BBB-427F-AE5D-FCC7CE73C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226342"/>
              </p:ext>
            </p:extLst>
          </p:nvPr>
        </p:nvGraphicFramePr>
        <p:xfrm>
          <a:off x="3105308" y="1035020"/>
          <a:ext cx="5600700" cy="2984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73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70037" y="1614500"/>
            <a:ext cx="71103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REVIEW IDENTIFICATION FOR USER SUPPLIED WORD USING LDA AND WORD2VEC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Significance: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—Review topic tagging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—Quicker understanding of LDA topics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—Review retrieval for user supplied word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5" name="Shape 105"/>
          <p:cNvSpPr txBox="1"/>
          <p:nvPr/>
        </p:nvSpPr>
        <p:spPr>
          <a:xfrm>
            <a:off x="457200" y="4572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en-US" sz="3400" b="1" dirty="0">
                <a:solidFill>
                  <a:schemeClr val="accent1"/>
                </a:solidFill>
              </a:rPr>
              <a:t>2</a:t>
            </a: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400" b="1" dirty="0">
                <a:solidFill>
                  <a:schemeClr val="accent1"/>
                </a:solidFill>
              </a:rPr>
              <a:t>Proposed task and significance</a:t>
            </a:r>
            <a:endParaRPr lang="en-US" sz="3400" b="1" i="0" u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5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90550" y="1504950"/>
            <a:ext cx="12050326" cy="69481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Completely unsupervised task</a:t>
            </a: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Pittsburg restaurant reviews</a:t>
            </a: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Minor parameter tweaking (LDA topic count, number of topics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assigned to review) using results from review text of an initial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 of 200 restaurants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Evaluation with categories from review text of 1200 restaurants</a:t>
            </a: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Evaluation metrics: accuracy, precision,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area under ROC curve, and recall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57200" y="4572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en-US" sz="3400" b="1" dirty="0">
                <a:solidFill>
                  <a:schemeClr val="accent1"/>
                </a:solidFill>
              </a:rPr>
              <a:t>2</a:t>
            </a: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400" b="1" dirty="0">
                <a:solidFill>
                  <a:schemeClr val="accent1"/>
                </a:solidFill>
              </a:rPr>
              <a:t>Experiment Design</a:t>
            </a:r>
            <a:endParaRPr lang="en-US" sz="3400" b="1" i="0" u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67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95175" y="1714500"/>
            <a:ext cx="8342227" cy="3154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Preprocessing</a:t>
            </a:r>
          </a:p>
          <a:p>
            <a:pPr indent="-342900">
              <a:spcBef>
                <a:spcPts val="0"/>
              </a:spcBef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Lower case all reviews, lemmatize review text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Wordnet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lemmatizer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remove punctuation from text reviews. Create bag of words of review texts after removing stop words.</a:t>
            </a:r>
          </a:p>
          <a:p>
            <a:pPr indent="-342900">
              <a:spcBef>
                <a:spcPts val="0"/>
              </a:spcBef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Extract LDA topic word vector and review text LDA topic vector.</a:t>
            </a:r>
          </a:p>
          <a:p>
            <a:pPr indent="-342900">
              <a:spcBef>
                <a:spcPts val="0"/>
              </a:spcBef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Train word2vec vector on review 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Review Tagging</a:t>
            </a:r>
          </a:p>
          <a:p>
            <a:pPr indent="-342900">
              <a:spcBef>
                <a:spcPts val="0"/>
              </a:spcBef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Calculate word2vec vector of each LDA topic by calculating the weighted average of word2vec vector for each topic with weights being the value of word importance for the topic.</a:t>
            </a:r>
          </a:p>
          <a:p>
            <a:pPr indent="-342900">
              <a:spcBef>
                <a:spcPts val="0"/>
              </a:spcBef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Calculate cosine similarity between word2vec representation of user supplied word and word2vec vector of each topic.</a:t>
            </a:r>
          </a:p>
          <a:p>
            <a:pPr indent="-342900">
              <a:spcBef>
                <a:spcPts val="0"/>
              </a:spcBef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Take cosine similarity between vector of similar topics and topic distribution of reviews to extract top relevant reviews for the user supplied word.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7200" y="4572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en-US" sz="3400" b="1" dirty="0">
                <a:solidFill>
                  <a:schemeClr val="accent1"/>
                </a:solidFill>
              </a:rPr>
              <a:t>2</a:t>
            </a: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400" b="1" dirty="0">
                <a:solidFill>
                  <a:schemeClr val="accent1"/>
                </a:solidFill>
              </a:rPr>
              <a:t>Algorithm details</a:t>
            </a:r>
            <a:endParaRPr lang="en-US" sz="3400" b="1" i="0" u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47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70037" y="1614500"/>
            <a:ext cx="71103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endParaRPr lang="en-US"/>
          </a:p>
          <a:p>
            <a:pPr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105" name="Shape 105"/>
          <p:cNvSpPr txBox="1"/>
          <p:nvPr/>
        </p:nvSpPr>
        <p:spPr>
          <a:xfrm>
            <a:off x="457200" y="4572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en-US" sz="3400" b="1" dirty="0">
                <a:solidFill>
                  <a:schemeClr val="accent1"/>
                </a:solidFill>
              </a:rPr>
              <a:t>2</a:t>
            </a: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400" b="1" dirty="0">
                <a:solidFill>
                  <a:schemeClr val="accent1"/>
                </a:solidFill>
              </a:rPr>
              <a:t>Evaluation and Sample results</a:t>
            </a:r>
            <a:endParaRPr lang="en-US" sz="3400" b="1" i="0" u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88846"/>
              </p:ext>
            </p:extLst>
          </p:nvPr>
        </p:nvGraphicFramePr>
        <p:xfrm>
          <a:off x="1478225" y="2017183"/>
          <a:ext cx="6273803" cy="2676525"/>
        </p:xfrm>
        <a:graphic>
          <a:graphicData uri="http://schemas.openxmlformats.org/drawingml/2006/table">
            <a:tbl>
              <a:tblPr/>
              <a:tblGrid>
                <a:gridCol w="60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pizza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italian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entertainment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 under ROC curve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 with word2vec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 with word2vec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 with word2vec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LDA with word2vec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 under ROC curve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15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70037" y="1614500"/>
            <a:ext cx="71103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word2vec with LDA shows some theoretical advantages of being able to use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contextual similarity of words from word2vec but this is reflected in our evaluation results when compared to just using LDA. For further research, we may need to use a more accurate proxy for evaluation and optimize parameters for word2vec and LDA.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7200" y="4572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en-US" sz="3400" b="1" dirty="0">
                <a:solidFill>
                  <a:schemeClr val="accent1"/>
                </a:solidFill>
              </a:rPr>
              <a:t>2</a:t>
            </a:r>
            <a:r>
              <a:rPr lang="en-US" sz="3400" b="1" i="0" u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400" b="1" dirty="0">
                <a:solidFill>
                  <a:schemeClr val="accent1"/>
                </a:solidFill>
              </a:rPr>
              <a:t>Limitations and Future work</a:t>
            </a:r>
            <a:endParaRPr lang="en-US" sz="3400" b="1" i="0" u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76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BAD-7B59-489A-A223-3965DFD0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200" y="2857500"/>
            <a:ext cx="238760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hape 103">
            <a:extLst>
              <a:ext uri="{FF2B5EF4-FFF2-40B4-BE49-F238E27FC236}">
                <a16:creationId xmlns:a16="http://schemas.microsoft.com/office/drawing/2014/main" id="{C12EABA2-FC03-4D2B-A7B9-437D5E15EAC0}"/>
              </a:ext>
            </a:extLst>
          </p:cNvPr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</p:spTree>
    <p:extLst>
      <p:ext uri="{BB962C8B-B14F-4D97-AF65-F5344CB8AC3E}">
        <p14:creationId xmlns:p14="http://schemas.microsoft.com/office/powerpoint/2010/main" val="365259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187" y="5334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 dirty="0"/>
              <a:t>Overview</a:t>
            </a:r>
            <a:endParaRPr lang="en-US" sz="3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D0DDC-5193-4B73-9460-78F2D1BC74BB}"/>
              </a:ext>
            </a:extLst>
          </p:cNvPr>
          <p:cNvSpPr txBox="1"/>
          <p:nvPr/>
        </p:nvSpPr>
        <p:spPr>
          <a:xfrm>
            <a:off x="471488" y="1704975"/>
            <a:ext cx="781685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Task 1:</a:t>
            </a:r>
            <a:endParaRPr lang="en-US" dirty="0"/>
          </a:p>
          <a:p>
            <a:r>
              <a:rPr lang="en-IN" dirty="0"/>
              <a:t>Restaurant Recommendations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Experiment Design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User similarity based recommendations: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Item similarity based recommendations</a:t>
            </a:r>
          </a:p>
          <a:p>
            <a:r>
              <a:rPr lang="en-US" dirty="0">
                <a:solidFill>
                  <a:schemeClr val="tx1"/>
                </a:solidFill>
              </a:rPr>
              <a:t>TF-IDF</a:t>
            </a:r>
          </a:p>
          <a:p>
            <a:r>
              <a:rPr lang="en-US" dirty="0"/>
              <a:t>NMF</a:t>
            </a:r>
          </a:p>
          <a:p>
            <a:r>
              <a:rPr lang="en-US" dirty="0"/>
              <a:t>Doc2Vec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Apache Spark ALS Matrix factorization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Factorization Machine using </a:t>
            </a:r>
            <a:r>
              <a:rPr lang="en-US" dirty="0" err="1"/>
              <a:t>tensorflow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Task 2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REVIEW IDENTIFICATION FOR USER SUPPLIED WORD USING LDA AND WORD2VEC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LDA topic generation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Experimentation to adjust parameters with reviews from some 200 restaurants by seeing texts for top 20 reviews obtained for a keyword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Evaluation using categories column for user provided keyword from review text of 1200 restaurants</a:t>
            </a:r>
          </a:p>
        </p:txBody>
      </p:sp>
    </p:spTree>
    <p:extLst>
      <p:ext uri="{BB962C8B-B14F-4D97-AF65-F5344CB8AC3E}">
        <p14:creationId xmlns:p14="http://schemas.microsoft.com/office/powerpoint/2010/main" val="106078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187" y="5334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r>
              <a:rPr lang="en-US" dirty="0"/>
              <a:t>Task Allocation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5CB5FD-F073-4709-BD9D-FEEFB4BB3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46981"/>
              </p:ext>
            </p:extLst>
          </p:nvPr>
        </p:nvGraphicFramePr>
        <p:xfrm>
          <a:off x="742950" y="1347997"/>
          <a:ext cx="7443690" cy="481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257385552"/>
                    </a:ext>
                  </a:extLst>
                </a:gridCol>
                <a:gridCol w="2505010">
                  <a:extLst>
                    <a:ext uri="{9D8B030D-6E8A-4147-A177-3AD203B41FA5}">
                      <a16:colId xmlns:a16="http://schemas.microsoft.com/office/drawing/2014/main" val="2321623319"/>
                    </a:ext>
                  </a:extLst>
                </a:gridCol>
                <a:gridCol w="2481230">
                  <a:extLst>
                    <a:ext uri="{9D8B030D-6E8A-4147-A177-3AD203B41FA5}">
                      <a16:colId xmlns:a16="http://schemas.microsoft.com/office/drawing/2014/main" val="2913653821"/>
                    </a:ext>
                  </a:extLst>
                </a:gridCol>
              </a:tblGrid>
              <a:tr h="40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/>
                        <a:t>Piyush Shinde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Saurabh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/>
                        <a:t>Shubhankar </a:t>
                      </a:r>
                      <a:r>
                        <a:rPr lang="en-IN" sz="1050" dirty="0" err="1"/>
                        <a:t>Mitra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9824"/>
                  </a:ext>
                </a:extLst>
              </a:tr>
              <a:tr h="24443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050" dirty="0"/>
                        <a:t>Training, evaluation, and test dataset creation (Data Manipulation code) for Task 1 according to experiment design specifications.</a:t>
                      </a:r>
                    </a:p>
                    <a:p>
                      <a:pPr lvl="0" algn="l">
                        <a:buNone/>
                      </a:pPr>
                      <a:endParaRPr lang="en-IN" sz="1050" dirty="0"/>
                    </a:p>
                    <a:p>
                      <a:pPr lvl="0" algn="l">
                        <a:buNone/>
                      </a:pPr>
                      <a:r>
                        <a:rPr lang="en-IN" sz="1050" dirty="0"/>
                        <a:t>Code – Complete data manipulation, complete user based filtering using NMF, Doc2Vec and TF-IDF</a:t>
                      </a:r>
                    </a:p>
                    <a:p>
                      <a:pPr lvl="0" algn="l">
                        <a:buNone/>
                      </a:pPr>
                      <a:endParaRPr lang="en-IN" sz="1050" dirty="0"/>
                    </a:p>
                    <a:p>
                      <a:pPr lvl="0" algn="l">
                        <a:buNone/>
                      </a:pPr>
                      <a:r>
                        <a:rPr lang="en-IN" sz="1050" dirty="0"/>
                        <a:t>Report – Data Generation, Model Creation, Content Based Recommendation, User Based Similarity, Evaluation (User 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Task 1: Item Similarity Based Recommendations using </a:t>
                      </a:r>
                      <a:endParaRPr lang="en-US" sz="1050" dirty="0"/>
                    </a:p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TF-IDF </a:t>
                      </a:r>
                      <a:endParaRPr lang="en-US" sz="1050" dirty="0"/>
                    </a:p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NMF </a:t>
                      </a:r>
                      <a:endParaRPr lang="en-US" sz="1050" dirty="0"/>
                    </a:p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Doc2Vec</a:t>
                      </a:r>
                    </a:p>
                    <a:p>
                      <a:pPr lvl="0" algn="l">
                        <a:buNone/>
                      </a:pPr>
                      <a:endParaRPr lang="en-US" sz="105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Code – Complete item based filtering using NMF, Doc2Vec, TF-IDF</a:t>
                      </a:r>
                    </a:p>
                    <a:p>
                      <a:pPr lvl="0" algn="l">
                        <a:buNone/>
                      </a:pPr>
                      <a:endParaRPr lang="en-US" sz="105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Report – Abstract, Introduction, block diagrams in Data Generation, Item Based Similarity, Collaborative Filtering, Evaluation (Item Based), Results, Conclusion and Future Enhancements</a:t>
                      </a:r>
                    </a:p>
                    <a:p>
                      <a:pPr lvl="0" algn="l">
                        <a:buNone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Code – Complete Code of Task 2 </a:t>
                      </a:r>
                    </a:p>
                    <a:p>
                      <a:pPr lvl="0" algn="l">
                        <a:buNone/>
                      </a:pPr>
                      <a:endParaRPr lang="en-US" sz="105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Ran code to convert</a:t>
                      </a:r>
                      <a:r>
                        <a:rPr lang="en-US" sz="1050" b="0" i="0" u="none" strike="noStrike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 Yelp </a:t>
                      </a:r>
                      <a:r>
                        <a:rPr lang="en-US" sz="105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Json</a:t>
                      </a: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data to csv</a:t>
                      </a:r>
                    </a:p>
                    <a:p>
                      <a:pPr lvl="0" algn="l">
                        <a:buNone/>
                      </a:pPr>
                      <a:endParaRPr lang="en-US" sz="105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Wrote function for finding</a:t>
                      </a:r>
                      <a:r>
                        <a:rPr lang="en-US" sz="105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user and item similarity (</a:t>
                      </a:r>
                      <a:r>
                        <a:rPr lang="en-US" sz="1050" b="0" i="0" u="none" strike="noStrike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Function name in code: </a:t>
                      </a:r>
                      <a:r>
                        <a:rPr lang="en-US" sz="1050" b="0" i="0" u="none" strike="noStrike" baseline="0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calc_sim_user_rating</a:t>
                      </a:r>
                      <a:r>
                        <a:rPr lang="en-US" sz="1050" b="0" i="0" u="none" strike="noStrike" baseline="0" noProof="0" dirty="0">
                          <a:solidFill>
                            <a:srgbClr val="000000"/>
                          </a:solidFill>
                          <a:latin typeface="+mn-lt"/>
                        </a:rPr>
                        <a:t>) in Task 1</a:t>
                      </a:r>
                      <a:endParaRPr lang="en-US" sz="105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endParaRPr lang="en-US" sz="105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Provided example</a:t>
                      </a:r>
                      <a:r>
                        <a:rPr lang="en-US" sz="105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code for </a:t>
                      </a: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Dec2Vec</a:t>
                      </a:r>
                      <a:r>
                        <a:rPr lang="en-US" sz="105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training, NMF for User</a:t>
                      </a:r>
                      <a:r>
                        <a:rPr lang="en-US" sz="105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similarity and Item similarity in Task 1</a:t>
                      </a:r>
                    </a:p>
                    <a:p>
                      <a:pPr lvl="0" algn="l">
                        <a:buNone/>
                      </a:pPr>
                      <a:endParaRPr lang="en-US" sz="105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Wrote and ran code for collaborative filtering (Task1 - ALS Matrix Factorization)</a:t>
                      </a:r>
                      <a:endParaRPr lang="en-IN" sz="105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05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en-IN" sz="1050" dirty="0"/>
                        <a:t>Report – Complete part of Task 2</a:t>
                      </a:r>
                      <a:endParaRPr lang="en-US" sz="105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endParaRPr lang="en-US" sz="105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18644"/>
                  </a:ext>
                </a:extLst>
              </a:tr>
              <a:tr h="126936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Task 1: User Similarity Based Recommendations using </a:t>
                      </a:r>
                      <a:endParaRPr lang="en-US" sz="1050" dirty="0"/>
                    </a:p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TF-IDF</a:t>
                      </a:r>
                      <a:endParaRPr lang="en-US" sz="1050" dirty="0"/>
                    </a:p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NMF</a:t>
                      </a:r>
                      <a:endParaRPr lang="en-US" sz="1050" dirty="0"/>
                    </a:p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Doc2Vec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/>
                        <a:t>Additional: Executed Task 1 on Burrow.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Task 2 Complete algorithm</a:t>
                      </a:r>
                      <a:r>
                        <a:rPr lang="en-US" sz="105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design, writing code and evaluation.</a:t>
                      </a:r>
                      <a:endParaRPr lang="en-US" sz="105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8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187" y="5334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1: </a:t>
            </a:r>
            <a:r>
              <a:rPr lang="en-US" dirty="0"/>
              <a:t>Experiment Design</a:t>
            </a:r>
            <a:endParaRPr lang="en-US" sz="3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1597D05-8556-4E64-811D-0BB1BA930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847850"/>
            <a:ext cx="8500436" cy="35799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187" y="5334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1: </a:t>
            </a:r>
            <a:r>
              <a:rPr lang="en-US" dirty="0"/>
              <a:t>Experiment Design</a:t>
            </a:r>
            <a:endParaRPr lang="en-US" sz="3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DBEF-9E71-4C33-8239-7A8FB6C5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9" y="1403910"/>
            <a:ext cx="3779520" cy="22282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604FC9-878C-4F1A-AF8D-4B3FE9016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9" y="3770353"/>
            <a:ext cx="4175760" cy="2201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A68E5-A5D1-43DB-B17A-EF0650605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20" y="1485913"/>
            <a:ext cx="340090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9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DBF54C4-28A8-47EE-9879-EAE3254A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680" y="1534160"/>
            <a:ext cx="8553133" cy="1676400"/>
          </a:xfrm>
        </p:spPr>
        <p:txBody>
          <a:bodyPr/>
          <a:lstStyle/>
          <a:p>
            <a:pPr marL="177800" indent="0">
              <a:buNone/>
            </a:pP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3 feature extraction techniques:</a:t>
            </a:r>
          </a:p>
          <a:p>
            <a:pPr marL="5715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Non-Negative Matrix Factorization (NMF)</a:t>
            </a:r>
          </a:p>
          <a:p>
            <a:pPr marL="457200" lvl="1" indent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Term Frequency–Inverse Document Frequency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(TF-IDF)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93">
            <a:extLst>
              <a:ext uri="{FF2B5EF4-FFF2-40B4-BE49-F238E27FC236}">
                <a16:creationId xmlns:a16="http://schemas.microsoft.com/office/drawing/2014/main" id="{A2C77BFE-88A1-4F3D-B51B-D6373E756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187" y="5334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1: </a:t>
            </a:r>
            <a:r>
              <a:rPr lang="en-US" dirty="0"/>
              <a:t>Feature Extraction Techniques</a:t>
            </a:r>
            <a:endParaRPr lang="en-US" sz="3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246F1-3D4E-44FF-ABB6-5C2A58C1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5" y="2898777"/>
            <a:ext cx="8724900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13FFA-3B43-4323-B738-210928B4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4364356"/>
            <a:ext cx="8629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DBF54C4-28A8-47EE-9879-EAE3254A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680" y="1534160"/>
            <a:ext cx="8553133" cy="1676400"/>
          </a:xfrm>
        </p:spPr>
        <p:txBody>
          <a:bodyPr/>
          <a:lstStyle/>
          <a:p>
            <a:pPr marL="51435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Doc2Vec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93">
            <a:extLst>
              <a:ext uri="{FF2B5EF4-FFF2-40B4-BE49-F238E27FC236}">
                <a16:creationId xmlns:a16="http://schemas.microsoft.com/office/drawing/2014/main" id="{A2C77BFE-88A1-4F3D-B51B-D6373E756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187" y="5334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1: </a:t>
            </a:r>
            <a:r>
              <a:rPr lang="en-US" dirty="0"/>
              <a:t>Feature Extraction Techniques</a:t>
            </a:r>
            <a:endParaRPr lang="en-US" sz="3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F8F4C-5A59-4F34-BA64-5D07C8A9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961640"/>
            <a:ext cx="8658225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26CDD-3ED3-492D-AC03-24E3AB83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7" y="2656840"/>
            <a:ext cx="41719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9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187" y="5334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1: </a:t>
            </a:r>
            <a:r>
              <a:rPr lang="en-US" dirty="0"/>
              <a:t>Algorithms</a:t>
            </a:r>
            <a:endParaRPr lang="en-US" sz="3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6675" y="1755775"/>
            <a:ext cx="13343652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90600" lvl="2" indent="0">
              <a:spcBef>
                <a:spcPts val="0"/>
              </a:spcBef>
              <a:buNone/>
            </a:pPr>
            <a:r>
              <a:rPr lang="en-US" sz="1400" dirty="0"/>
              <a:t>1)  User Based Similarity</a:t>
            </a:r>
          </a:p>
          <a:p>
            <a:pPr marL="990600" lvl="2" indent="0">
              <a:spcBef>
                <a:spcPts val="0"/>
              </a:spcBef>
              <a:buNone/>
            </a:pPr>
            <a:endParaRPr lang="en-US" sz="1400" dirty="0"/>
          </a:p>
          <a:p>
            <a:pPr marL="990600" lvl="2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2)  Item Based Similarity</a:t>
            </a:r>
            <a:endParaRPr lang="en-US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99060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Similarity is found using </a:t>
            </a:r>
            <a:r>
              <a:rPr lang="en-US" sz="1400" b="1" dirty="0">
                <a:solidFill>
                  <a:schemeClr val="tx1"/>
                </a:solidFill>
              </a:rPr>
              <a:t>TF-IDF, NMF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b="1" dirty="0">
                <a:solidFill>
                  <a:schemeClr val="tx1"/>
                </a:solidFill>
              </a:rPr>
              <a:t>Doc2Vec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114300"/>
            <a:ext cx="4953000" cy="328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INDIANA UNIVERSITY BLOOMINGTON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270AD1-195D-4EA0-B271-FD4076FF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66" y="2065338"/>
            <a:ext cx="6938097" cy="126365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6DB8C3D-F510-43A4-91E8-34EBE19ED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3792651"/>
            <a:ext cx="7110413" cy="10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0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5FB5-9950-4C41-878A-C8937FBB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59" y="1432560"/>
            <a:ext cx="8553133" cy="1676400"/>
          </a:xfrm>
        </p:spPr>
        <p:txBody>
          <a:bodyPr/>
          <a:lstStyle/>
          <a:p>
            <a:pPr marL="1778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 was performed on the validation set on the parameters :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NMF</a:t>
            </a:r>
          </a:p>
          <a:p>
            <a:pPr marL="457200" lvl="1" indent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Doc2Vec</a:t>
            </a:r>
          </a:p>
          <a:p>
            <a:pPr marL="5715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id="{CDAE6915-46D6-4DB4-B2CD-ED2C8FB48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187" y="533400"/>
            <a:ext cx="7110412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15900">
              <a:buClr>
                <a:schemeClr val="accent1"/>
              </a:buClr>
              <a:buSzPts val="3400"/>
            </a:pPr>
            <a:r>
              <a:rPr lang="en-US" sz="3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1: </a:t>
            </a:r>
            <a:r>
              <a:rPr lang="en-US" dirty="0"/>
              <a:t>Evaluation</a:t>
            </a:r>
            <a:endParaRPr lang="en-US" sz="3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D7596-E9B0-4B23-8798-FD01866E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4597400"/>
            <a:ext cx="8658225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0DFC7C-78F8-41EE-85E7-37BFEBDC8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5" y="2847977"/>
            <a:ext cx="8724900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0968A-17E5-4559-B528-C96A426D8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27" y="4292600"/>
            <a:ext cx="41719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7920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993</Words>
  <Application>Microsoft Office PowerPoint</Application>
  <PresentationFormat>On-screen Show (4:3)</PresentationFormat>
  <Paragraphs>264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1_Blank Presentation</vt:lpstr>
      <vt:lpstr>Blank Presentation</vt:lpstr>
      <vt:lpstr>Project Proposal</vt:lpstr>
      <vt:lpstr>Overview</vt:lpstr>
      <vt:lpstr>Task Allocation</vt:lpstr>
      <vt:lpstr>Task 1: Experiment Design</vt:lpstr>
      <vt:lpstr>Task 1: Experiment Design</vt:lpstr>
      <vt:lpstr>Task 1: Feature Extraction Techniques</vt:lpstr>
      <vt:lpstr>Task 1: Feature Extraction Techniques</vt:lpstr>
      <vt:lpstr>Task 1: Algorithms</vt:lpstr>
      <vt:lpstr>Task 1: Evaluation</vt:lpstr>
      <vt:lpstr>Task 1: Evaluation</vt:lpstr>
      <vt:lpstr>Task 1: Results for User Based Similarity</vt:lpstr>
      <vt:lpstr>Task 1: Results for Item Based Similarity</vt:lpstr>
      <vt:lpstr>Task 1: Results for Algorithms using different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cp:lastModifiedBy>Piyush Shinde</cp:lastModifiedBy>
  <cp:revision>356</cp:revision>
  <dcterms:modified xsi:type="dcterms:W3CDTF">2017-12-13T04:12:19Z</dcterms:modified>
</cp:coreProperties>
</file>