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5.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72" r:id="rId3"/>
    <p:sldId id="257" r:id="rId4"/>
    <p:sldId id="258" r:id="rId5"/>
    <p:sldId id="259" r:id="rId6"/>
    <p:sldId id="260" r:id="rId7"/>
    <p:sldId id="261" r:id="rId8"/>
    <p:sldId id="262" r:id="rId9"/>
    <p:sldId id="263" r:id="rId10"/>
    <p:sldId id="264" r:id="rId11"/>
    <p:sldId id="274" r:id="rId12"/>
    <p:sldId id="265" r:id="rId13"/>
    <p:sldId id="266" r:id="rId14"/>
    <p:sldId id="267" r:id="rId15"/>
    <p:sldId id="268" r:id="rId16"/>
    <p:sldId id="269"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64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E452630-B39E-4492-BDF8-CEE41821E376}" type="datetimeFigureOut">
              <a:rPr lang="en-IN" smtClean="0"/>
              <a:t>28-10-2021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E32980-B252-4883-A9C2-EDEFBA4CFB1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116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452630-B39E-4492-BDF8-CEE41821E376}" type="datetimeFigureOut">
              <a:rPr lang="en-IN" smtClean="0"/>
              <a:t>28-10-2021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E32980-B252-4883-A9C2-EDEFBA4CFB1A}" type="slidenum">
              <a:rPr lang="en-IN" smtClean="0"/>
              <a:t>‹#›</a:t>
            </a:fld>
            <a:endParaRPr lang="en-IN"/>
          </a:p>
        </p:txBody>
      </p:sp>
    </p:spTree>
    <p:extLst>
      <p:ext uri="{BB962C8B-B14F-4D97-AF65-F5344CB8AC3E}">
        <p14:creationId xmlns:p14="http://schemas.microsoft.com/office/powerpoint/2010/main" val="3594764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452630-B39E-4492-BDF8-CEE41821E376}" type="datetimeFigureOut">
              <a:rPr lang="en-IN" smtClean="0"/>
              <a:t>28-10-2021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E32980-B252-4883-A9C2-EDEFBA4CFB1A}" type="slidenum">
              <a:rPr lang="en-IN" smtClean="0"/>
              <a:t>‹#›</a:t>
            </a:fld>
            <a:endParaRPr lang="en-IN"/>
          </a:p>
        </p:txBody>
      </p:sp>
    </p:spTree>
    <p:extLst>
      <p:ext uri="{BB962C8B-B14F-4D97-AF65-F5344CB8AC3E}">
        <p14:creationId xmlns:p14="http://schemas.microsoft.com/office/powerpoint/2010/main" val="3339110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452630-B39E-4492-BDF8-CEE41821E376}" type="datetimeFigureOut">
              <a:rPr lang="en-IN" smtClean="0"/>
              <a:t>28-10-2021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E32980-B252-4883-A9C2-EDEFBA4CFB1A}" type="slidenum">
              <a:rPr lang="en-IN" smtClean="0"/>
              <a:t>‹#›</a:t>
            </a:fld>
            <a:endParaRPr lang="en-IN"/>
          </a:p>
        </p:txBody>
      </p:sp>
    </p:spTree>
    <p:extLst>
      <p:ext uri="{BB962C8B-B14F-4D97-AF65-F5344CB8AC3E}">
        <p14:creationId xmlns:p14="http://schemas.microsoft.com/office/powerpoint/2010/main" val="896858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E452630-B39E-4492-BDF8-CEE41821E376}" type="datetimeFigureOut">
              <a:rPr lang="en-IN" smtClean="0"/>
              <a:t>28-10-2021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E32980-B252-4883-A9C2-EDEFBA4CFB1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156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E452630-B39E-4492-BDF8-CEE41821E376}" type="datetimeFigureOut">
              <a:rPr lang="en-IN" smtClean="0"/>
              <a:t>28-10-2021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E32980-B252-4883-A9C2-EDEFBA4CFB1A}" type="slidenum">
              <a:rPr lang="en-IN" smtClean="0"/>
              <a:t>‹#›</a:t>
            </a:fld>
            <a:endParaRPr lang="en-IN"/>
          </a:p>
        </p:txBody>
      </p:sp>
    </p:spTree>
    <p:extLst>
      <p:ext uri="{BB962C8B-B14F-4D97-AF65-F5344CB8AC3E}">
        <p14:creationId xmlns:p14="http://schemas.microsoft.com/office/powerpoint/2010/main" val="229052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E452630-B39E-4492-BDF8-CEE41821E376}" type="datetimeFigureOut">
              <a:rPr lang="en-IN" smtClean="0"/>
              <a:t>28-10-2021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E32980-B252-4883-A9C2-EDEFBA4CFB1A}" type="slidenum">
              <a:rPr lang="en-IN" smtClean="0"/>
              <a:t>‹#›</a:t>
            </a:fld>
            <a:endParaRPr lang="en-IN"/>
          </a:p>
        </p:txBody>
      </p:sp>
    </p:spTree>
    <p:extLst>
      <p:ext uri="{BB962C8B-B14F-4D97-AF65-F5344CB8AC3E}">
        <p14:creationId xmlns:p14="http://schemas.microsoft.com/office/powerpoint/2010/main" val="134829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E452630-B39E-4492-BDF8-CEE41821E376}" type="datetimeFigureOut">
              <a:rPr lang="en-IN" smtClean="0"/>
              <a:t>28-10-2021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E32980-B252-4883-A9C2-EDEFBA4CFB1A}" type="slidenum">
              <a:rPr lang="en-IN" smtClean="0"/>
              <a:t>‹#›</a:t>
            </a:fld>
            <a:endParaRPr lang="en-IN"/>
          </a:p>
        </p:txBody>
      </p:sp>
    </p:spTree>
    <p:extLst>
      <p:ext uri="{BB962C8B-B14F-4D97-AF65-F5344CB8AC3E}">
        <p14:creationId xmlns:p14="http://schemas.microsoft.com/office/powerpoint/2010/main" val="2267662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E452630-B39E-4492-BDF8-CEE41821E376}" type="datetimeFigureOut">
              <a:rPr lang="en-IN" smtClean="0"/>
              <a:t>28-10-2021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3E32980-B252-4883-A9C2-EDEFBA4CFB1A}" type="slidenum">
              <a:rPr lang="en-IN" smtClean="0"/>
              <a:t>‹#›</a:t>
            </a:fld>
            <a:endParaRPr lang="en-IN"/>
          </a:p>
        </p:txBody>
      </p:sp>
    </p:spTree>
    <p:extLst>
      <p:ext uri="{BB962C8B-B14F-4D97-AF65-F5344CB8AC3E}">
        <p14:creationId xmlns:p14="http://schemas.microsoft.com/office/powerpoint/2010/main" val="827255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E452630-B39E-4492-BDF8-CEE41821E376}" type="datetimeFigureOut">
              <a:rPr lang="en-IN" smtClean="0"/>
              <a:t>28-10-2021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3E32980-B252-4883-A9C2-EDEFBA4CFB1A}" type="slidenum">
              <a:rPr lang="en-IN" smtClean="0"/>
              <a:t>‹#›</a:t>
            </a:fld>
            <a:endParaRPr lang="en-IN"/>
          </a:p>
        </p:txBody>
      </p:sp>
    </p:spTree>
    <p:extLst>
      <p:ext uri="{BB962C8B-B14F-4D97-AF65-F5344CB8AC3E}">
        <p14:creationId xmlns:p14="http://schemas.microsoft.com/office/powerpoint/2010/main" val="2295562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E452630-B39E-4492-BDF8-CEE41821E376}" type="datetimeFigureOut">
              <a:rPr lang="en-IN" smtClean="0"/>
              <a:t>28-10-2021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E32980-B252-4883-A9C2-EDEFBA4CFB1A}" type="slidenum">
              <a:rPr lang="en-IN" smtClean="0"/>
              <a:t>‹#›</a:t>
            </a:fld>
            <a:endParaRPr lang="en-IN"/>
          </a:p>
        </p:txBody>
      </p:sp>
    </p:spTree>
    <p:extLst>
      <p:ext uri="{BB962C8B-B14F-4D97-AF65-F5344CB8AC3E}">
        <p14:creationId xmlns:p14="http://schemas.microsoft.com/office/powerpoint/2010/main" val="4111299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E452630-B39E-4492-BDF8-CEE41821E376}" type="datetimeFigureOut">
              <a:rPr lang="en-IN" smtClean="0"/>
              <a:t>28-10-2021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3E32980-B252-4883-A9C2-EDEFBA4CFB1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32764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18</a:t>
            </a:r>
            <a:endParaRPr lang="en-IN" dirty="0"/>
          </a:p>
        </p:txBody>
      </p:sp>
      <p:sp>
        <p:nvSpPr>
          <p:cNvPr id="3" name="Subtitle 2"/>
          <p:cNvSpPr>
            <a:spLocks noGrp="1"/>
          </p:cNvSpPr>
          <p:nvPr>
            <p:ph type="subTitle" idx="1"/>
          </p:nvPr>
        </p:nvSpPr>
        <p:spPr/>
        <p:txBody>
          <a:bodyPr/>
          <a:lstStyle/>
          <a:p>
            <a:r>
              <a:rPr lang="en-US" dirty="0" smtClean="0"/>
              <a:t>The Pentium and Pentium Pro Microprocessors</a:t>
            </a:r>
            <a:endParaRPr lang="en-IN" dirty="0"/>
          </a:p>
        </p:txBody>
      </p:sp>
    </p:spTree>
    <p:extLst>
      <p:ext uri="{BB962C8B-B14F-4D97-AF65-F5344CB8AC3E}">
        <p14:creationId xmlns:p14="http://schemas.microsoft.com/office/powerpoint/2010/main" val="10622658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Superscalar Architecture </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The Pentium microprocessor is organized with three execution units. </a:t>
            </a:r>
            <a:endParaRPr lang="en-US" dirty="0" smtClean="0"/>
          </a:p>
          <a:p>
            <a:pPr>
              <a:buFont typeface="Wingdings" panose="05000000000000000000" pitchFamily="2" charset="2"/>
              <a:buChar char="Ø"/>
            </a:pPr>
            <a:r>
              <a:rPr lang="en-US" dirty="0" smtClean="0"/>
              <a:t>One </a:t>
            </a:r>
            <a:r>
              <a:rPr lang="en-US" dirty="0"/>
              <a:t>executes floating-point instructions, and the other two (U-pipe and V-pipe) execute integer instructions. </a:t>
            </a:r>
            <a:endParaRPr lang="en-US" dirty="0" smtClean="0"/>
          </a:p>
          <a:p>
            <a:pPr>
              <a:buFont typeface="Wingdings" panose="05000000000000000000" pitchFamily="2" charset="2"/>
              <a:buChar char="Ø"/>
            </a:pPr>
            <a:r>
              <a:rPr lang="en-US" dirty="0" smtClean="0"/>
              <a:t>Makes it possible </a:t>
            </a:r>
            <a:r>
              <a:rPr lang="en-US" dirty="0"/>
              <a:t>to execute three instructions simultaneously. </a:t>
            </a:r>
          </a:p>
        </p:txBody>
      </p:sp>
    </p:spTree>
    <p:extLst>
      <p:ext uri="{BB962C8B-B14F-4D97-AF65-F5344CB8AC3E}">
        <p14:creationId xmlns:p14="http://schemas.microsoft.com/office/powerpoint/2010/main" val="3943677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92336" cy="4577628"/>
          </a:xfrm>
        </p:spPr>
        <p:txBody>
          <a:bodyPr>
            <a:noAutofit/>
          </a:bodyPr>
          <a:lstStyle/>
          <a:p>
            <a:pPr algn="ctr"/>
            <a:r>
              <a:rPr lang="en-US" sz="8000" dirty="0"/>
              <a:t>The </a:t>
            </a:r>
            <a:r>
              <a:rPr lang="en-US" sz="8000" dirty="0" smtClean="0"/>
              <a:t>Pentium Pro </a:t>
            </a:r>
            <a:r>
              <a:rPr lang="en-US" sz="8000" dirty="0"/>
              <a:t>Microprocessors</a:t>
            </a:r>
            <a:endParaRPr lang="en-IN" sz="8000" dirty="0"/>
          </a:p>
        </p:txBody>
      </p:sp>
    </p:spTree>
    <p:extLst>
      <p:ext uri="{BB962C8B-B14F-4D97-AF65-F5344CB8AC3E}">
        <p14:creationId xmlns:p14="http://schemas.microsoft.com/office/powerpoint/2010/main" val="107500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Structure of the Pentium Pro </a:t>
            </a:r>
            <a:endParaRPr lang="en-IN" dirty="0"/>
          </a:p>
        </p:txBody>
      </p:sp>
      <p:pic>
        <p:nvPicPr>
          <p:cNvPr id="1028" name="Picture 4" descr="Image result for internal structure of pentium pro microprocesso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7688" y="1933575"/>
            <a:ext cx="5980112" cy="4210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132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
            </a:pPr>
            <a:r>
              <a:rPr lang="en-US" dirty="0"/>
              <a:t>The Pentium Pro is structured </a:t>
            </a:r>
            <a:r>
              <a:rPr lang="en-US" dirty="0" smtClean="0"/>
              <a:t>differently than earlier </a:t>
            </a:r>
            <a:r>
              <a:rPr lang="en-US" dirty="0"/>
              <a:t>microprocessors. </a:t>
            </a:r>
            <a:endParaRPr lang="en-US" dirty="0" smtClean="0"/>
          </a:p>
          <a:p>
            <a:pPr>
              <a:buFont typeface="Wingdings" panose="05000000000000000000" pitchFamily="2" charset="2"/>
              <a:buChar char="§"/>
            </a:pPr>
            <a:r>
              <a:rPr lang="en-US" dirty="0" smtClean="0"/>
              <a:t>The </a:t>
            </a:r>
            <a:r>
              <a:rPr lang="en-US" dirty="0"/>
              <a:t>system buses, which communicate to the memory and I/O, connect to an internal level 2 cache that is often on the main board in most other microprocessor systems. </a:t>
            </a:r>
            <a:endParaRPr lang="en-US" dirty="0" smtClean="0"/>
          </a:p>
          <a:p>
            <a:pPr>
              <a:buFont typeface="Wingdings" panose="05000000000000000000" pitchFamily="2" charset="2"/>
              <a:buChar char="§"/>
            </a:pPr>
            <a:r>
              <a:rPr lang="en-US" dirty="0" smtClean="0"/>
              <a:t>The </a:t>
            </a:r>
            <a:r>
              <a:rPr lang="en-US" dirty="0"/>
              <a:t>level 2 cache in the Pentium Pro is either 256K bytes or 512K bytes. </a:t>
            </a:r>
            <a:endParaRPr lang="en-US" dirty="0" smtClean="0"/>
          </a:p>
          <a:p>
            <a:pPr>
              <a:buFont typeface="Wingdings" panose="05000000000000000000" pitchFamily="2" charset="2"/>
              <a:buChar char="§"/>
            </a:pPr>
            <a:r>
              <a:rPr lang="en-US" dirty="0" smtClean="0"/>
              <a:t>The </a:t>
            </a:r>
            <a:r>
              <a:rPr lang="en-US" dirty="0"/>
              <a:t>bus interface unit (BIU) controls the access to the system buses through the level 2 cache, which is integrated in Pentium Pro. The BIU generates the memory address and control signals, and passes and fetches data or instructions to either a level 1 data cache or a level 1 instruction cache. </a:t>
            </a:r>
          </a:p>
          <a:p>
            <a:pPr>
              <a:buFont typeface="Wingdings" panose="05000000000000000000" pitchFamily="2" charset="2"/>
              <a:buChar char="§"/>
            </a:pPr>
            <a:r>
              <a:rPr lang="en-US" dirty="0" smtClean="0"/>
              <a:t>The </a:t>
            </a:r>
            <a:r>
              <a:rPr lang="en-US" dirty="0"/>
              <a:t>instruction cache is connected to the instruction fetch and decode unit (IFDU). T</a:t>
            </a:r>
            <a:r>
              <a:rPr lang="en-US" dirty="0" smtClean="0"/>
              <a:t>he </a:t>
            </a:r>
            <a:r>
              <a:rPr lang="en-US" dirty="0"/>
              <a:t>IFDU contains three separate instruction decoders that decode </a:t>
            </a:r>
            <a:r>
              <a:rPr lang="en-US" dirty="0" smtClean="0"/>
              <a:t>three instructions </a:t>
            </a:r>
            <a:r>
              <a:rPr lang="en-US" dirty="0"/>
              <a:t>simultaneously. Once decoded, the outputs of the three decoders are passed to </a:t>
            </a:r>
            <a:r>
              <a:rPr lang="en-US" dirty="0" smtClean="0"/>
              <a:t>the instruction </a:t>
            </a:r>
            <a:r>
              <a:rPr lang="en-US" dirty="0"/>
              <a:t>pool, where they remain until the dispatch and execution unit or retire unit </a:t>
            </a:r>
            <a:r>
              <a:rPr lang="en-US" dirty="0" smtClean="0"/>
              <a:t>obtains them</a:t>
            </a:r>
            <a:r>
              <a:rPr lang="en-US" dirty="0"/>
              <a:t>. </a:t>
            </a:r>
            <a:endParaRPr lang="en-US" dirty="0" smtClean="0"/>
          </a:p>
          <a:p>
            <a:pPr>
              <a:buFont typeface="Wingdings" panose="05000000000000000000" pitchFamily="2" charset="2"/>
              <a:buChar char="§"/>
            </a:pPr>
            <a:r>
              <a:rPr lang="en-US" dirty="0" smtClean="0"/>
              <a:t>Also </a:t>
            </a:r>
            <a:r>
              <a:rPr lang="en-US" dirty="0"/>
              <a:t>included within the IFDU is a branch prediction logic section that looks ahead </a:t>
            </a:r>
            <a:r>
              <a:rPr lang="en-US" dirty="0" smtClean="0"/>
              <a:t>in code </a:t>
            </a:r>
            <a:r>
              <a:rPr lang="en-US" dirty="0"/>
              <a:t>sequences that contain conditional jump instructions. If a conditional jump is located, </a:t>
            </a:r>
            <a:r>
              <a:rPr lang="en-US" dirty="0" smtClean="0"/>
              <a:t>the branch </a:t>
            </a:r>
            <a:r>
              <a:rPr lang="en-US" dirty="0"/>
              <a:t>prediction logic tries to determine the next instruction in the flow of a program.</a:t>
            </a:r>
            <a:endParaRPr lang="en-US" dirty="0" smtClean="0"/>
          </a:p>
          <a:p>
            <a:pPr marL="0" indent="0">
              <a:buNone/>
            </a:pPr>
            <a:endParaRPr lang="en-IN" dirty="0"/>
          </a:p>
        </p:txBody>
      </p:sp>
    </p:spTree>
    <p:extLst>
      <p:ext uri="{BB962C8B-B14F-4D97-AF65-F5344CB8AC3E}">
        <p14:creationId xmlns:p14="http://schemas.microsoft.com/office/powerpoint/2010/main" val="25461793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Pentium Pro can process two integer instructions and one floating-point instruction simultaneously. </a:t>
            </a:r>
            <a:endParaRPr lang="en-US" dirty="0" smtClean="0"/>
          </a:p>
          <a:p>
            <a:pPr>
              <a:buFont typeface="Wingdings" panose="05000000000000000000" pitchFamily="2" charset="2"/>
              <a:buChar char="§"/>
            </a:pPr>
            <a:r>
              <a:rPr lang="en-US" dirty="0" smtClean="0"/>
              <a:t>The </a:t>
            </a:r>
            <a:r>
              <a:rPr lang="en-US" dirty="0"/>
              <a:t>dispatch and execute unit (DEU) retrieves decoded instructions from the instruction pool when they are complete, and then executes them. </a:t>
            </a:r>
            <a:endParaRPr lang="en-US" dirty="0" smtClean="0"/>
          </a:p>
          <a:p>
            <a:pPr>
              <a:buFont typeface="Wingdings" panose="05000000000000000000" pitchFamily="2" charset="2"/>
              <a:buChar char="§"/>
            </a:pPr>
            <a:r>
              <a:rPr lang="en-US" dirty="0" smtClean="0"/>
              <a:t>Pentium </a:t>
            </a:r>
            <a:r>
              <a:rPr lang="en-US" dirty="0"/>
              <a:t>Pro has a RU (Retire unit) which checks the instruction pool and removes decoded instructions that have been executed.</a:t>
            </a:r>
            <a:endParaRPr lang="en-IN" dirty="0"/>
          </a:p>
        </p:txBody>
      </p:sp>
    </p:spTree>
    <p:extLst>
      <p:ext uri="{BB962C8B-B14F-4D97-AF65-F5344CB8AC3E}">
        <p14:creationId xmlns:p14="http://schemas.microsoft.com/office/powerpoint/2010/main" val="2946180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t> </a:t>
            </a:r>
            <a:r>
              <a:rPr lang="en-US" sz="3200" dirty="0"/>
              <a:t>The Pentium Pro dispatch and execution unit (DEU).</a:t>
            </a:r>
            <a:r>
              <a:rPr lang="en-US" sz="1800" dirty="0"/>
              <a:t/>
            </a:r>
            <a:br>
              <a:rPr lang="en-US" sz="1800" dirty="0"/>
            </a:br>
            <a:endParaRPr lang="en-IN" sz="1800" dirty="0"/>
          </a:p>
        </p:txBody>
      </p:sp>
      <p:sp>
        <p:nvSpPr>
          <p:cNvPr id="3" name="Content Placeholder 2"/>
          <p:cNvSpPr>
            <a:spLocks noGrp="1"/>
          </p:cNvSpPr>
          <p:nvPr>
            <p:ph idx="1"/>
          </p:nvPr>
        </p:nvSpPr>
        <p:spPr/>
        <p:txBody>
          <a:bodyPr/>
          <a:lstStyle/>
          <a:p>
            <a:endParaRPr lang="en-IN" dirty="0"/>
          </a:p>
        </p:txBody>
      </p:sp>
      <p:sp>
        <p:nvSpPr>
          <p:cNvPr id="4" name="Rectangle 3"/>
          <p:cNvSpPr/>
          <p:nvPr/>
        </p:nvSpPr>
        <p:spPr>
          <a:xfrm>
            <a:off x="3114675" y="4105275"/>
            <a:ext cx="5572125" cy="8096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Reservation Station (RS)</a:t>
            </a:r>
            <a:endParaRPr lang="en-IN" dirty="0"/>
          </a:p>
        </p:txBody>
      </p:sp>
      <p:sp>
        <p:nvSpPr>
          <p:cNvPr id="5" name="Rectangle 4"/>
          <p:cNvSpPr/>
          <p:nvPr/>
        </p:nvSpPr>
        <p:spPr>
          <a:xfrm>
            <a:off x="3035141" y="2924175"/>
            <a:ext cx="1028700" cy="723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Floating point unit</a:t>
            </a:r>
            <a:endParaRPr lang="en-IN" sz="1600" dirty="0"/>
          </a:p>
        </p:txBody>
      </p:sp>
      <p:sp>
        <p:nvSpPr>
          <p:cNvPr id="6" name="Rectangle 5"/>
          <p:cNvSpPr/>
          <p:nvPr/>
        </p:nvSpPr>
        <p:spPr>
          <a:xfrm>
            <a:off x="4483417" y="2924175"/>
            <a:ext cx="1028700" cy="723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Integer Unit</a:t>
            </a:r>
            <a:endParaRPr lang="en-IN" dirty="0"/>
          </a:p>
        </p:txBody>
      </p:sp>
      <p:sp>
        <p:nvSpPr>
          <p:cNvPr id="7" name="Rectangle 6"/>
          <p:cNvSpPr/>
          <p:nvPr/>
        </p:nvSpPr>
        <p:spPr>
          <a:xfrm>
            <a:off x="5857875" y="2924175"/>
            <a:ext cx="1028700" cy="723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Address generation unit</a:t>
            </a:r>
            <a:endParaRPr lang="en-IN" sz="1400" dirty="0"/>
          </a:p>
        </p:txBody>
      </p:sp>
      <p:sp>
        <p:nvSpPr>
          <p:cNvPr id="8" name="Rectangle 7"/>
          <p:cNvSpPr/>
          <p:nvPr/>
        </p:nvSpPr>
        <p:spPr>
          <a:xfrm>
            <a:off x="7178040" y="2924175"/>
            <a:ext cx="1028700" cy="723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Address generation unit</a:t>
            </a:r>
            <a:endParaRPr lang="en-IN" sz="1400" dirty="0"/>
          </a:p>
        </p:txBody>
      </p:sp>
      <p:sp>
        <p:nvSpPr>
          <p:cNvPr id="10" name="Rectangle 9"/>
          <p:cNvSpPr/>
          <p:nvPr/>
        </p:nvSpPr>
        <p:spPr>
          <a:xfrm>
            <a:off x="4724876" y="2298488"/>
            <a:ext cx="1028700" cy="723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Jump Unit</a:t>
            </a:r>
            <a:endParaRPr lang="en-IN" dirty="0"/>
          </a:p>
        </p:txBody>
      </p:sp>
      <p:sp>
        <p:nvSpPr>
          <p:cNvPr id="11" name="Rectangle 10"/>
          <p:cNvSpPr/>
          <p:nvPr/>
        </p:nvSpPr>
        <p:spPr>
          <a:xfrm>
            <a:off x="3300412" y="2298488"/>
            <a:ext cx="1028700" cy="723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Integer Unit</a:t>
            </a:r>
            <a:endParaRPr lang="en-IN" dirty="0"/>
          </a:p>
        </p:txBody>
      </p:sp>
      <p:sp>
        <p:nvSpPr>
          <p:cNvPr id="12" name="Up-Down Arrow 11"/>
          <p:cNvSpPr/>
          <p:nvPr/>
        </p:nvSpPr>
        <p:spPr>
          <a:xfrm>
            <a:off x="3388995" y="3562139"/>
            <a:ext cx="352425" cy="590550"/>
          </a:xfrm>
          <a:prstGeom prst="up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Up-Down Arrow 12"/>
          <p:cNvSpPr/>
          <p:nvPr/>
        </p:nvSpPr>
        <p:spPr>
          <a:xfrm>
            <a:off x="5681662" y="4781550"/>
            <a:ext cx="352425" cy="590550"/>
          </a:xfrm>
          <a:prstGeom prst="up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4" name="Up-Down Arrow 13"/>
          <p:cNvSpPr/>
          <p:nvPr/>
        </p:nvSpPr>
        <p:spPr>
          <a:xfrm>
            <a:off x="7531417" y="3581400"/>
            <a:ext cx="352425" cy="590550"/>
          </a:xfrm>
          <a:prstGeom prst="up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Up-Down Arrow 14"/>
          <p:cNvSpPr/>
          <p:nvPr/>
        </p:nvSpPr>
        <p:spPr>
          <a:xfrm>
            <a:off x="6166484" y="3591136"/>
            <a:ext cx="352425" cy="590550"/>
          </a:xfrm>
          <a:prstGeom prst="up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Up-Down Arrow 15"/>
          <p:cNvSpPr/>
          <p:nvPr/>
        </p:nvSpPr>
        <p:spPr>
          <a:xfrm>
            <a:off x="4745355" y="3581400"/>
            <a:ext cx="352425" cy="590550"/>
          </a:xfrm>
          <a:prstGeom prst="up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 name="Rectangle 17"/>
          <p:cNvSpPr/>
          <p:nvPr/>
        </p:nvSpPr>
        <p:spPr>
          <a:xfrm>
            <a:off x="4921567" y="5372100"/>
            <a:ext cx="2107883" cy="4191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Instruction Pool</a:t>
            </a:r>
            <a:endParaRPr lang="en-IN" dirty="0"/>
          </a:p>
        </p:txBody>
      </p:sp>
    </p:spTree>
    <p:extLst>
      <p:ext uri="{BB962C8B-B14F-4D97-AF65-F5344CB8AC3E}">
        <p14:creationId xmlns:p14="http://schemas.microsoft.com/office/powerpoint/2010/main" val="387839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Memory System of Pro</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 The Pentium Pro uses a 64-bit data bus to address memory organized in eight banks that each contain 8G bytes of data. </a:t>
            </a:r>
            <a:r>
              <a:rPr lang="en-US" dirty="0" smtClean="0"/>
              <a:t>A</a:t>
            </a:r>
          </a:p>
          <a:p>
            <a:pPr>
              <a:buFont typeface="Wingdings" panose="05000000000000000000" pitchFamily="2" charset="2"/>
              <a:buChar char="§"/>
            </a:pPr>
            <a:r>
              <a:rPr lang="en-US" dirty="0" smtClean="0"/>
              <a:t>Additional </a:t>
            </a:r>
            <a:r>
              <a:rPr lang="en-US" dirty="0"/>
              <a:t>memory is enabled with bit position 5 of CR4 and is accessible only when 2M paging is enabled. </a:t>
            </a:r>
          </a:p>
          <a:p>
            <a:pPr>
              <a:buFont typeface="Wingdings" panose="05000000000000000000" pitchFamily="2" charset="2"/>
              <a:buChar char="§"/>
            </a:pPr>
            <a:r>
              <a:rPr lang="en-US" dirty="0" smtClean="0"/>
              <a:t>2M </a:t>
            </a:r>
            <a:r>
              <a:rPr lang="en-US" dirty="0"/>
              <a:t>paging is new to the Pentium Pro to allow memory above 4G to be accessed. </a:t>
            </a:r>
            <a:endParaRPr lang="en-US" dirty="0" smtClean="0"/>
          </a:p>
          <a:p>
            <a:pPr>
              <a:buFont typeface="Wingdings" panose="05000000000000000000" pitchFamily="2" charset="2"/>
              <a:buChar char="§"/>
            </a:pPr>
            <a:r>
              <a:rPr lang="en-US" dirty="0"/>
              <a:t>New to the Pentium Pro is a built-in error-correction circuit (ECC) that allows the correction of a one-bit error and the detection of a two-bit error. </a:t>
            </a:r>
            <a:endParaRPr lang="en-US" dirty="0" smtClean="0"/>
          </a:p>
          <a:p>
            <a:pPr>
              <a:buFont typeface="Wingdings" panose="05000000000000000000" pitchFamily="2" charset="2"/>
              <a:buChar char="§"/>
            </a:pPr>
            <a:r>
              <a:rPr lang="en-US" dirty="0"/>
              <a:t> To accomplish the detection and correction of errors, the memory system must have room for an extra 8-bit number that is stored with each 64-bit number. </a:t>
            </a:r>
            <a:endParaRPr lang="en-US" dirty="0" smtClean="0"/>
          </a:p>
          <a:p>
            <a:pPr>
              <a:buFont typeface="Wingdings" panose="05000000000000000000" pitchFamily="2" charset="2"/>
              <a:buChar char="§"/>
            </a:pPr>
            <a:r>
              <a:rPr lang="en-US" dirty="0" smtClean="0"/>
              <a:t>The </a:t>
            </a:r>
            <a:r>
              <a:rPr lang="en-US" dirty="0"/>
              <a:t>extra 8 bits are used to store an error-correction code that allows the Pentium Pro to automatically correct any single-bit error.</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384944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System of Pro</a:t>
            </a:r>
            <a:endParaRPr lang="en-IN" dirty="0"/>
          </a:p>
        </p:txBody>
      </p:sp>
      <p:sp>
        <p:nvSpPr>
          <p:cNvPr id="3" name="Content Placeholder 2"/>
          <p:cNvSpPr>
            <a:spLocks noGrp="1"/>
          </p:cNvSpPr>
          <p:nvPr>
            <p:ph idx="1"/>
          </p:nvPr>
        </p:nvSpPr>
        <p:spPr/>
        <p:txBody>
          <a:bodyPr/>
          <a:lstStyle/>
          <a:p>
            <a:r>
              <a:rPr lang="en-US" dirty="0" smtClean="0"/>
              <a:t>Same as that of Pentium</a:t>
            </a:r>
            <a:endParaRPr lang="en-IN" dirty="0"/>
          </a:p>
        </p:txBody>
      </p:sp>
    </p:spTree>
    <p:extLst>
      <p:ext uri="{BB962C8B-B14F-4D97-AF65-F5344CB8AC3E}">
        <p14:creationId xmlns:p14="http://schemas.microsoft.com/office/powerpoint/2010/main" val="3478992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timing</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Same as that of Pentium except that the </a:t>
                </a:r>
                <a14:m>
                  <m:oMath xmlns:m="http://schemas.openxmlformats.org/officeDocument/2006/math">
                    <m:bar>
                      <m:barPr>
                        <m:pos m:val="top"/>
                        <m:ctrlPr>
                          <a:rPr lang="en-IN" b="1" i="1">
                            <a:latin typeface="Cambria Math" panose="02040503050406030204" pitchFamily="18" charset="0"/>
                          </a:rPr>
                        </m:ctrlPr>
                      </m:barPr>
                      <m:e>
                        <m:r>
                          <a:rPr lang="en-US" b="1" i="1">
                            <a:latin typeface="Cambria Math" panose="02040503050406030204" pitchFamily="18" charset="0"/>
                          </a:rPr>
                          <m:t>𝑩𝑹𝑫𝒀</m:t>
                        </m:r>
                      </m:e>
                    </m:bar>
                  </m:oMath>
                </a14:m>
                <a:r>
                  <a:rPr lang="en-US" dirty="0" smtClean="0"/>
                  <a:t> signal in Pentium is </a:t>
                </a:r>
                <a:r>
                  <a:rPr lang="en-US" dirty="0" smtClean="0"/>
                  <a:t>now </a:t>
                </a:r>
                <a14:m>
                  <m:oMath xmlns:m="http://schemas.openxmlformats.org/officeDocument/2006/math">
                    <m:bar>
                      <m:barPr>
                        <m:pos m:val="top"/>
                        <m:ctrlPr>
                          <a:rPr lang="en-IN" b="1" i="1">
                            <a:latin typeface="Cambria Math" panose="02040503050406030204" pitchFamily="18" charset="0"/>
                          </a:rPr>
                        </m:ctrlPr>
                      </m:barPr>
                      <m:e>
                        <m:r>
                          <a:rPr lang="en-US" b="1" i="1">
                            <a:latin typeface="Cambria Math" panose="02040503050406030204" pitchFamily="18" charset="0"/>
                          </a:rPr>
                          <m:t>𝑻𝑹𝑫𝒀</m:t>
                        </m:r>
                      </m:e>
                    </m:bar>
                  </m:oMath>
                </a14:m>
                <a:r>
                  <a:rPr lang="en-US" dirty="0" smtClean="0"/>
                  <a:t> signal.</a:t>
                </a: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06" t="-909"/>
                </a:stretch>
              </a:blipFill>
            </p:spPr>
            <p:txBody>
              <a:bodyPr/>
              <a:lstStyle/>
              <a:p>
                <a:r>
                  <a:rPr lang="en-IN">
                    <a:noFill/>
                  </a:rPr>
                  <a:t> </a:t>
                </a:r>
              </a:p>
            </p:txBody>
          </p:sp>
        </mc:Fallback>
      </mc:AlternateContent>
    </p:spTree>
    <p:extLst>
      <p:ext uri="{BB962C8B-B14F-4D97-AF65-F5344CB8AC3E}">
        <p14:creationId xmlns:p14="http://schemas.microsoft.com/office/powerpoint/2010/main" val="2255288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656" y="286603"/>
            <a:ext cx="10081024" cy="4445653"/>
          </a:xfrm>
        </p:spPr>
        <p:txBody>
          <a:bodyPr>
            <a:normAutofit/>
          </a:bodyPr>
          <a:lstStyle/>
          <a:p>
            <a:pPr algn="ctr"/>
            <a:r>
              <a:rPr lang="en-US" sz="7200" dirty="0"/>
              <a:t>The </a:t>
            </a:r>
            <a:r>
              <a:rPr lang="en-US" sz="7200" dirty="0" smtClean="0"/>
              <a:t>Pentium Microprocessors</a:t>
            </a:r>
            <a:endParaRPr lang="en-IN" sz="7200" dirty="0"/>
          </a:p>
        </p:txBody>
      </p:sp>
    </p:spTree>
    <p:extLst>
      <p:ext uri="{BB962C8B-B14F-4D97-AF65-F5344CB8AC3E}">
        <p14:creationId xmlns:p14="http://schemas.microsoft.com/office/powerpoint/2010/main" val="39359190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Memory System</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
                </a:pPr>
                <a:r>
                  <a:rPr lang="en-US" dirty="0" smtClean="0"/>
                  <a:t>Size is of 4G bytes same as that of 80386DX or 80486.</a:t>
                </a:r>
              </a:p>
              <a:p>
                <a:pPr>
                  <a:buFont typeface="Wingdings" panose="05000000000000000000" pitchFamily="2" charset="2"/>
                  <a:buChar char="§"/>
                </a:pPr>
                <a:r>
                  <a:rPr lang="en-US" dirty="0" smtClean="0"/>
                  <a:t>The difference is of Data Bus with width 64 bits.</a:t>
                </a:r>
              </a:p>
              <a:p>
                <a:pPr>
                  <a:buFont typeface="Wingdings" panose="05000000000000000000" pitchFamily="2" charset="2"/>
                  <a:buChar char="§"/>
                </a:pPr>
                <a:r>
                  <a:rPr lang="en-US" dirty="0" smtClean="0"/>
                  <a:t>Memory is organized in 8 banks of size 512M bytes.</a:t>
                </a:r>
              </a:p>
              <a:p>
                <a:pPr>
                  <a:buFont typeface="Wingdings" panose="05000000000000000000" pitchFamily="2" charset="2"/>
                  <a:buChar char="§"/>
                </a:pPr>
                <a:r>
                  <a:rPr lang="en-US" dirty="0" smtClean="0"/>
                  <a:t>Each bank stores byte-wide data with a parity bit.</a:t>
                </a:r>
              </a:p>
              <a:p>
                <a:pPr>
                  <a:buFont typeface="Wingdings" panose="05000000000000000000" pitchFamily="2" charset="2"/>
                  <a:buChar char="§"/>
                </a:pPr>
                <a:r>
                  <a:rPr lang="en-US" dirty="0" smtClean="0"/>
                  <a:t>The 64 bit size is helpful in performing function faster for example double precision floating point number are of 64 bit. Pentium requires single cycle to read the word at once instead of two like 80486. </a:t>
                </a:r>
              </a:p>
              <a:p>
                <a:pPr>
                  <a:buFont typeface="Wingdings" panose="05000000000000000000" pitchFamily="2" charset="2"/>
                  <a:buChar char="§"/>
                </a:pPr>
                <a:r>
                  <a:rPr lang="en-US" dirty="0" smtClean="0"/>
                  <a:t> </a:t>
                </a:r>
                <a14:m>
                  <m:oMath xmlns:m="http://schemas.openxmlformats.org/officeDocument/2006/math">
                    <m:bar>
                      <m:barPr>
                        <m:pos m:val="top"/>
                        <m:ctrlPr>
                          <a:rPr lang="en-IN" b="1" i="1">
                            <a:latin typeface="Cambria Math" panose="02040503050406030204" pitchFamily="18" charset="0"/>
                          </a:rPr>
                        </m:ctrlPr>
                      </m:barPr>
                      <m:e>
                        <m:r>
                          <a:rPr lang="en-US" b="1" i="1">
                            <a:latin typeface="Cambria Math" panose="02040503050406030204" pitchFamily="18" charset="0"/>
                          </a:rPr>
                          <m:t>𝑩𝑬</m:t>
                        </m:r>
                        <m:r>
                          <a:rPr lang="en-US" b="1" i="1">
                            <a:latin typeface="Cambria Math" panose="02040503050406030204" pitchFamily="18" charset="0"/>
                          </a:rPr>
                          <m:t>𝟎</m:t>
                        </m:r>
                      </m:e>
                    </m:bar>
                  </m:oMath>
                </a14:m>
                <a:r>
                  <a:rPr lang="en-US" b="1" dirty="0"/>
                  <a:t> </a:t>
                </a:r>
                <a14:m>
                  <m:oMath xmlns:m="http://schemas.openxmlformats.org/officeDocument/2006/math">
                    <m:r>
                      <a:rPr lang="en-US" b="1" i="0" smtClean="0">
                        <a:latin typeface="Cambria Math" panose="02040503050406030204" pitchFamily="18" charset="0"/>
                      </a:rPr>
                      <m:t>− </m:t>
                    </m:r>
                    <m:bar>
                      <m:barPr>
                        <m:pos m:val="top"/>
                        <m:ctrlPr>
                          <a:rPr lang="en-IN" b="1" i="1" smtClean="0">
                            <a:latin typeface="Cambria Math" panose="02040503050406030204" pitchFamily="18" charset="0"/>
                          </a:rPr>
                        </m:ctrlPr>
                      </m:barPr>
                      <m:e>
                        <m:r>
                          <a:rPr lang="en-US" b="1" i="1">
                            <a:latin typeface="Cambria Math" panose="02040503050406030204" pitchFamily="18" charset="0"/>
                          </a:rPr>
                          <m:t>𝑩𝑬</m:t>
                        </m:r>
                        <m:r>
                          <a:rPr lang="en-US" b="1" i="1">
                            <a:latin typeface="Cambria Math" panose="02040503050406030204" pitchFamily="18" charset="0"/>
                          </a:rPr>
                          <m:t>𝟕</m:t>
                        </m:r>
                      </m:e>
                    </m:bar>
                    <m:r>
                      <a:rPr lang="en-US" b="0" i="0" smtClean="0">
                        <a:latin typeface="Cambria Math" panose="02040503050406030204" pitchFamily="18" charset="0"/>
                      </a:rPr>
                      <m:t> </m:t>
                    </m:r>
                  </m:oMath>
                </a14:m>
                <a:r>
                  <a:rPr lang="en-US" dirty="0" smtClean="0"/>
                  <a:t>are signals to control the selection of one of the eight banks. </a:t>
                </a:r>
                <a:r>
                  <a:rPr lang="en-IN" dirty="0"/>
                  <a:t>These </a:t>
                </a:r>
                <a:r>
                  <a:rPr lang="en-IN" dirty="0" smtClean="0"/>
                  <a:t>separate </a:t>
                </a:r>
                <a:r>
                  <a:rPr lang="en-US" dirty="0" smtClean="0"/>
                  <a:t>memory </a:t>
                </a:r>
                <a:r>
                  <a:rPr lang="en-US" dirty="0"/>
                  <a:t>banks allow the Pentium to access any single byte, word, </a:t>
                </a:r>
                <a:r>
                  <a:rPr lang="en-US" dirty="0" err="1"/>
                  <a:t>doubleword</a:t>
                </a:r>
                <a:r>
                  <a:rPr lang="en-US" dirty="0"/>
                  <a:t>, or </a:t>
                </a:r>
                <a:r>
                  <a:rPr lang="en-US" dirty="0" err="1" smtClean="0"/>
                  <a:t>quadword</a:t>
                </a:r>
                <a:r>
                  <a:rPr lang="en-US" dirty="0"/>
                  <a:t> </a:t>
                </a:r>
                <a:r>
                  <a:rPr lang="en-US" dirty="0" smtClean="0"/>
                  <a:t>with </a:t>
                </a:r>
                <a:r>
                  <a:rPr lang="en-US" dirty="0"/>
                  <a:t>one memory transfer </a:t>
                </a:r>
                <a:r>
                  <a:rPr lang="en-US" dirty="0" smtClean="0"/>
                  <a:t>cycle. Eight </a:t>
                </a:r>
                <a:r>
                  <a:rPr lang="en-US" dirty="0"/>
                  <a:t>separate </a:t>
                </a:r>
                <a:r>
                  <a:rPr lang="en-US" dirty="0" smtClean="0"/>
                  <a:t>write strobes </a:t>
                </a:r>
                <a:r>
                  <a:rPr lang="en-US" dirty="0"/>
                  <a:t>are generated for writing to the memory system.</a:t>
                </a:r>
                <a:endParaRPr lang="en-US" dirty="0" smtClean="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55" t="-2273"/>
                </a:stretch>
              </a:blipFill>
            </p:spPr>
            <p:txBody>
              <a:bodyPr/>
              <a:lstStyle/>
              <a:p>
                <a:r>
                  <a:rPr lang="en-IN">
                    <a:noFill/>
                  </a:rPr>
                  <a:t> </a:t>
                </a:r>
              </a:p>
            </p:txBody>
          </p:sp>
        </mc:Fallback>
      </mc:AlternateContent>
    </p:spTree>
    <p:extLst>
      <p:ext uri="{BB962C8B-B14F-4D97-AF65-F5344CB8AC3E}">
        <p14:creationId xmlns:p14="http://schemas.microsoft.com/office/powerpoint/2010/main" val="2873233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One new feature of Pentium is to check and generate parity for the address bus A31-A5 during few operations.</a:t>
                </a:r>
              </a:p>
              <a:p>
                <a:pPr>
                  <a:buFont typeface="Wingdings" panose="05000000000000000000" pitchFamily="2" charset="2"/>
                  <a:buChar char="§"/>
                </a:pPr>
                <a:r>
                  <a:rPr lang="en-US" dirty="0" smtClean="0"/>
                  <a:t>The pin AP provides system with parity information and the pin </a:t>
                </a:r>
                <a14:m>
                  <m:oMath xmlns:m="http://schemas.openxmlformats.org/officeDocument/2006/math">
                    <m:bar>
                      <m:barPr>
                        <m:pos m:val="top"/>
                        <m:ctrlPr>
                          <a:rPr lang="en-IN" b="1" i="1" smtClean="0">
                            <a:latin typeface="Cambria Math" panose="02040503050406030204" pitchFamily="18" charset="0"/>
                          </a:rPr>
                        </m:ctrlPr>
                      </m:barPr>
                      <m:e>
                        <m:r>
                          <a:rPr lang="en-US" b="1" i="1">
                            <a:latin typeface="Cambria Math" panose="02040503050406030204" pitchFamily="18" charset="0"/>
                          </a:rPr>
                          <m:t>𝑨𝑷𝑪𝑯𝑲</m:t>
                        </m:r>
                      </m:e>
                    </m:bar>
                  </m:oMath>
                </a14:m>
                <a:r>
                  <a:rPr lang="en-IN" dirty="0" smtClean="0"/>
                  <a:t> indicates the bad parity for Data Bus. </a:t>
                </a:r>
                <a:endParaRPr lang="en-IN" dirty="0"/>
              </a:p>
              <a:p>
                <a:pPr>
                  <a:buFont typeface="Wingdings" panose="05000000000000000000" pitchFamily="2" charset="2"/>
                  <a:buChar char="§"/>
                </a:pPr>
                <a:r>
                  <a:rPr lang="en-IN" dirty="0" smtClean="0"/>
                  <a:t>The </a:t>
                </a:r>
                <a:r>
                  <a:rPr lang="en-IN" dirty="0"/>
                  <a:t>Pentium </a:t>
                </a:r>
                <a:r>
                  <a:rPr lang="en-IN" dirty="0" smtClean="0"/>
                  <a:t>takes </a:t>
                </a:r>
                <a:r>
                  <a:rPr lang="en-US" dirty="0" smtClean="0"/>
                  <a:t>no </a:t>
                </a:r>
                <a:r>
                  <a:rPr lang="en-US" dirty="0"/>
                  <a:t>action when an address parity error is detected. The error must be assessed by the system </a:t>
                </a:r>
                <a:r>
                  <a:rPr lang="en-US" dirty="0" smtClean="0"/>
                  <a:t>and the </a:t>
                </a:r>
                <a:r>
                  <a:rPr lang="en-US" dirty="0"/>
                  <a:t>system must take appropriate action (an interrupt), if so </a:t>
                </a:r>
                <a:r>
                  <a:rPr lang="en-US" dirty="0" smtClean="0"/>
                  <a:t>desired.</a:t>
                </a:r>
              </a:p>
              <a:p>
                <a:pPr>
                  <a:buFont typeface="Wingdings" panose="05000000000000000000" pitchFamily="2" charset="2"/>
                  <a:buChar char="§"/>
                </a:pPr>
                <a:endParaRPr lang="en-IN" dirty="0" smtClean="0"/>
              </a:p>
              <a:p>
                <a:pPr>
                  <a:buFont typeface="Wingdings" panose="05000000000000000000" pitchFamily="2" charset="2"/>
                  <a:buChar char="§"/>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55" t="-1667" r="-1394"/>
                </a:stretch>
              </a:blipFill>
            </p:spPr>
            <p:txBody>
              <a:bodyPr/>
              <a:lstStyle/>
              <a:p>
                <a:r>
                  <a:rPr lang="en-IN">
                    <a:noFill/>
                  </a:rPr>
                  <a:t> </a:t>
                </a:r>
              </a:p>
            </p:txBody>
          </p:sp>
        </mc:Fallback>
      </mc:AlternateContent>
    </p:spTree>
    <p:extLst>
      <p:ext uri="{BB962C8B-B14F-4D97-AF65-F5344CB8AC3E}">
        <p14:creationId xmlns:p14="http://schemas.microsoft.com/office/powerpoint/2010/main" val="4178215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Input/Output</a:t>
            </a:r>
            <a:r>
              <a:rPr lang="en-US" dirty="0" smtClean="0"/>
              <a:t> System</a:t>
            </a:r>
            <a:endParaRPr lang="en-IN"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Compatible with earlier Intel Microprocessors.</a:t>
            </a:r>
          </a:p>
          <a:p>
            <a:pPr>
              <a:buFont typeface="Arial" panose="020B0604020202020204" pitchFamily="34" charset="0"/>
              <a:buChar char="•"/>
            </a:pPr>
            <a:r>
              <a:rPr lang="en-US" dirty="0" smtClean="0"/>
              <a:t>The </a:t>
            </a:r>
            <a:r>
              <a:rPr lang="en-US" dirty="0"/>
              <a:t>I/O port number appears on address lines A15–A3 with the bank enable signals used </a:t>
            </a:r>
            <a:r>
              <a:rPr lang="en-US" dirty="0" smtClean="0"/>
              <a:t>to select </a:t>
            </a:r>
            <a:r>
              <a:rPr lang="en-US" dirty="0"/>
              <a:t>the actual memory banks used for the I/O transfer</a:t>
            </a:r>
            <a:r>
              <a:rPr lang="en-US" dirty="0" smtClean="0"/>
              <a:t>.</a:t>
            </a:r>
          </a:p>
          <a:p>
            <a:pPr>
              <a:buFont typeface="Arial" panose="020B0604020202020204" pitchFamily="34" charset="0"/>
              <a:buChar char="•"/>
            </a:pPr>
            <a:r>
              <a:rPr lang="en-US" dirty="0" smtClean="0"/>
              <a:t>In case of blocked I/O location is accessed a type 13 interrupt will occur to signal an I/O privilege Violation.</a:t>
            </a:r>
            <a:endParaRPr lang="en-IN" dirty="0"/>
          </a:p>
        </p:txBody>
      </p:sp>
    </p:spTree>
    <p:extLst>
      <p:ext uri="{BB962C8B-B14F-4D97-AF65-F5344CB8AC3E}">
        <p14:creationId xmlns:p14="http://schemas.microsoft.com/office/powerpoint/2010/main" val="1195746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Timing</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The Pentium cycle consists of two clocking periods T1 and T2.</a:t>
                </a:r>
              </a:p>
              <a:p>
                <a:pPr>
                  <a:buFont typeface="Wingdings" panose="05000000000000000000" pitchFamily="2" charset="2"/>
                  <a:buChar char="§"/>
                </a:pPr>
                <a:r>
                  <a:rPr lang="en-US" dirty="0"/>
                  <a:t>During T1, the microprocessor issues </a:t>
                </a:r>
                <a:r>
                  <a:rPr lang="en-US" dirty="0" smtClean="0"/>
                  <a:t>the </a:t>
                </a:r>
                <a14:m>
                  <m:oMath xmlns:m="http://schemas.openxmlformats.org/officeDocument/2006/math">
                    <m:bar>
                      <m:barPr>
                        <m:pos m:val="top"/>
                        <m:ctrlPr>
                          <a:rPr lang="en-IN" b="1" i="1">
                            <a:latin typeface="Cambria Math" panose="02040503050406030204" pitchFamily="18" charset="0"/>
                          </a:rPr>
                        </m:ctrlPr>
                      </m:barPr>
                      <m:e>
                        <m:r>
                          <a:rPr lang="en-US" b="1" i="1">
                            <a:latin typeface="Cambria Math" panose="02040503050406030204" pitchFamily="18" charset="0"/>
                          </a:rPr>
                          <m:t>𝑨𝑫𝑺</m:t>
                        </m:r>
                      </m:e>
                    </m:bar>
                  </m:oMath>
                </a14:m>
                <a:r>
                  <a:rPr lang="en-US" dirty="0" smtClean="0"/>
                  <a:t>, </a:t>
                </a:r>
                <a:r>
                  <a:rPr lang="en-US" b="1" dirty="0"/>
                  <a:t>W/</a:t>
                </a:r>
                <a14:m>
                  <m:oMath xmlns:m="http://schemas.openxmlformats.org/officeDocument/2006/math">
                    <m:bar>
                      <m:barPr>
                        <m:pos m:val="top"/>
                        <m:ctrlPr>
                          <a:rPr lang="en-IN" b="1" i="1">
                            <a:latin typeface="Cambria Math" panose="02040503050406030204" pitchFamily="18" charset="0"/>
                          </a:rPr>
                        </m:ctrlPr>
                      </m:barPr>
                      <m:e>
                        <m:r>
                          <a:rPr lang="en-US" b="1" i="1">
                            <a:latin typeface="Cambria Math" panose="02040503050406030204" pitchFamily="18" charset="0"/>
                          </a:rPr>
                          <m:t>𝑹</m:t>
                        </m:r>
                      </m:e>
                    </m:bar>
                  </m:oMath>
                </a14:m>
                <a:r>
                  <a:rPr lang="en-US" dirty="0" smtClean="0"/>
                  <a:t>, </a:t>
                </a:r>
                <a:r>
                  <a:rPr lang="en-US" dirty="0"/>
                  <a:t>address, </a:t>
                </a:r>
                <a:r>
                  <a:rPr lang="en-US" dirty="0" smtClean="0"/>
                  <a:t>and </a:t>
                </a:r>
                <a:r>
                  <a:rPr lang="en-US" b="1" dirty="0"/>
                  <a:t>M/</a:t>
                </a:r>
                <a14:m>
                  <m:oMath xmlns:m="http://schemas.openxmlformats.org/officeDocument/2006/math">
                    <m:bar>
                      <m:barPr>
                        <m:pos m:val="top"/>
                        <m:ctrlPr>
                          <a:rPr lang="en-IN" b="1" i="1">
                            <a:latin typeface="Cambria Math" panose="02040503050406030204" pitchFamily="18" charset="0"/>
                          </a:rPr>
                        </m:ctrlPr>
                      </m:barPr>
                      <m:e>
                        <m:r>
                          <a:rPr lang="en-US" b="1" i="1">
                            <a:latin typeface="Cambria Math" panose="02040503050406030204" pitchFamily="18" charset="0"/>
                          </a:rPr>
                          <m:t>𝑰𝑶</m:t>
                        </m:r>
                      </m:e>
                    </m:bar>
                  </m:oMath>
                </a14:m>
                <a:r>
                  <a:rPr lang="en-US" dirty="0" smtClean="0"/>
                  <a:t> </a:t>
                </a:r>
                <a:r>
                  <a:rPr lang="en-US" dirty="0"/>
                  <a:t>signals. In order to </a:t>
                </a:r>
                <a:r>
                  <a:rPr lang="en-US" dirty="0" smtClean="0"/>
                  <a:t>qualify the </a:t>
                </a:r>
                <a:r>
                  <a:rPr lang="en-US" b="1" dirty="0"/>
                  <a:t>W/</a:t>
                </a:r>
                <a14:m>
                  <m:oMath xmlns:m="http://schemas.openxmlformats.org/officeDocument/2006/math">
                    <m:bar>
                      <m:barPr>
                        <m:pos m:val="top"/>
                        <m:ctrlPr>
                          <a:rPr lang="en-IN" b="1" i="1">
                            <a:latin typeface="Cambria Math" panose="02040503050406030204" pitchFamily="18" charset="0"/>
                          </a:rPr>
                        </m:ctrlPr>
                      </m:barPr>
                      <m:e>
                        <m:r>
                          <a:rPr lang="en-US" b="1" i="1">
                            <a:latin typeface="Cambria Math" panose="02040503050406030204" pitchFamily="18" charset="0"/>
                          </a:rPr>
                          <m:t>𝑹</m:t>
                        </m:r>
                      </m:e>
                    </m:bar>
                  </m:oMath>
                </a14:m>
                <a:r>
                  <a:rPr lang="en-US" dirty="0" smtClean="0"/>
                  <a:t> signal </a:t>
                </a:r>
                <a:r>
                  <a:rPr lang="en-US" dirty="0"/>
                  <a:t>and generate </a:t>
                </a:r>
                <a:r>
                  <a:rPr lang="en-US" dirty="0" smtClean="0"/>
                  <a:t>appropriate </a:t>
                </a:r>
                <a14:m>
                  <m:oMath xmlns:m="http://schemas.openxmlformats.org/officeDocument/2006/math">
                    <m:bar>
                      <m:barPr>
                        <m:pos m:val="top"/>
                        <m:ctrlPr>
                          <a:rPr lang="en-IN" b="1" i="1">
                            <a:latin typeface="Cambria Math" panose="02040503050406030204" pitchFamily="18" charset="0"/>
                          </a:rPr>
                        </m:ctrlPr>
                      </m:barPr>
                      <m:e>
                        <m:r>
                          <a:rPr lang="en-US" b="1" i="1">
                            <a:latin typeface="Cambria Math" panose="02040503050406030204" pitchFamily="18" charset="0"/>
                          </a:rPr>
                          <m:t>𝑴𝑹𝑫𝑪</m:t>
                        </m:r>
                      </m:e>
                    </m:bar>
                  </m:oMath>
                </a14:m>
                <a:r>
                  <a:rPr lang="en-US" dirty="0" smtClean="0"/>
                  <a:t> </a:t>
                </a:r>
                <a:r>
                  <a:rPr lang="en-US" dirty="0"/>
                  <a:t>and </a:t>
                </a:r>
                <a14:m>
                  <m:oMath xmlns:m="http://schemas.openxmlformats.org/officeDocument/2006/math">
                    <m:bar>
                      <m:barPr>
                        <m:pos m:val="top"/>
                        <m:ctrlPr>
                          <a:rPr lang="en-IN" b="1" i="1">
                            <a:latin typeface="Cambria Math" panose="02040503050406030204" pitchFamily="18" charset="0"/>
                          </a:rPr>
                        </m:ctrlPr>
                      </m:barPr>
                      <m:e>
                        <m:r>
                          <a:rPr lang="en-US" b="1" i="1">
                            <a:latin typeface="Cambria Math" panose="02040503050406030204" pitchFamily="18" charset="0"/>
                          </a:rPr>
                          <m:t>𝑴𝑾𝑻𝑪</m:t>
                        </m:r>
                      </m:e>
                    </m:bar>
                  </m:oMath>
                </a14:m>
                <a:r>
                  <a:rPr lang="en-US" dirty="0" smtClean="0"/>
                  <a:t> </a:t>
                </a:r>
                <a:r>
                  <a:rPr lang="en-US" dirty="0"/>
                  <a:t>signals, we use a flip-flop to generate </a:t>
                </a:r>
                <a:r>
                  <a:rPr lang="en-US" dirty="0" smtClean="0"/>
                  <a:t>the </a:t>
                </a:r>
                <a:r>
                  <a:rPr lang="en-US" b="1" dirty="0"/>
                  <a:t>W/</a:t>
                </a:r>
                <a14:m>
                  <m:oMath xmlns:m="http://schemas.openxmlformats.org/officeDocument/2006/math">
                    <m:bar>
                      <m:barPr>
                        <m:pos m:val="top"/>
                        <m:ctrlPr>
                          <a:rPr lang="en-IN" b="1" i="1">
                            <a:latin typeface="Cambria Math" panose="02040503050406030204" pitchFamily="18" charset="0"/>
                          </a:rPr>
                        </m:ctrlPr>
                      </m:barPr>
                      <m:e>
                        <m:r>
                          <a:rPr lang="en-US" b="1" i="1">
                            <a:latin typeface="Cambria Math" panose="02040503050406030204" pitchFamily="18" charset="0"/>
                          </a:rPr>
                          <m:t>𝑹</m:t>
                        </m:r>
                      </m:e>
                    </m:bar>
                  </m:oMath>
                </a14:m>
                <a:r>
                  <a:rPr lang="en-US" dirty="0" smtClean="0"/>
                  <a:t> signal</a:t>
                </a:r>
                <a:r>
                  <a:rPr lang="en-US" dirty="0"/>
                  <a:t>. Then a two-line-to-one-line multiplexer generates the memory and I/O control signals</a:t>
                </a:r>
                <a:r>
                  <a:rPr lang="en-US" dirty="0" smtClean="0"/>
                  <a:t>.</a:t>
                </a:r>
              </a:p>
              <a:p>
                <a:pPr>
                  <a:buFont typeface="Wingdings" panose="05000000000000000000" pitchFamily="2" charset="2"/>
                  <a:buChar char="§"/>
                </a:pPr>
                <a:r>
                  <a:rPr lang="en-US" dirty="0"/>
                  <a:t>During T2, the data bus is sampled in synchronization with the end of T2 at the positive transition of the clock </a:t>
                </a:r>
                <a:r>
                  <a:rPr lang="en-US" dirty="0" smtClean="0"/>
                  <a:t>pulse.</a:t>
                </a:r>
              </a:p>
              <a:p>
                <a:pPr>
                  <a:buFont typeface="Wingdings" panose="05000000000000000000" pitchFamily="2" charset="2"/>
                  <a:buChar char="§"/>
                </a:pPr>
                <a:r>
                  <a:rPr lang="en-US" dirty="0"/>
                  <a:t> </a:t>
                </a:r>
                <a:r>
                  <a:rPr lang="en-US" dirty="0" smtClean="0"/>
                  <a:t>Wait </a:t>
                </a:r>
                <a:r>
                  <a:rPr lang="en-US" dirty="0"/>
                  <a:t>states are inserted into the timing by controlling </a:t>
                </a:r>
                <a:r>
                  <a:rPr lang="en-US" dirty="0" smtClean="0"/>
                  <a:t>the </a:t>
                </a:r>
                <a14:m>
                  <m:oMath xmlns:m="http://schemas.openxmlformats.org/officeDocument/2006/math">
                    <m:bar>
                      <m:barPr>
                        <m:pos m:val="top"/>
                        <m:ctrlPr>
                          <a:rPr lang="en-IN" b="1" i="1">
                            <a:latin typeface="Cambria Math" panose="02040503050406030204" pitchFamily="18" charset="0"/>
                          </a:rPr>
                        </m:ctrlPr>
                      </m:barPr>
                      <m:e>
                        <m:r>
                          <a:rPr lang="en-US" b="1" i="1">
                            <a:latin typeface="Cambria Math" panose="02040503050406030204" pitchFamily="18" charset="0"/>
                          </a:rPr>
                          <m:t>𝑩𝑹𝑫𝒀</m:t>
                        </m:r>
                      </m:e>
                    </m:bar>
                  </m:oMath>
                </a14:m>
                <a:r>
                  <a:rPr lang="en-US" dirty="0" smtClean="0"/>
                  <a:t> </a:t>
                </a:r>
                <a:r>
                  <a:rPr lang="en-US" dirty="0"/>
                  <a:t>input to the Pentium. The </a:t>
                </a:r>
                <a:r>
                  <a:rPr lang="en-US" dirty="0" smtClean="0"/>
                  <a:t> </a:t>
                </a:r>
                <a14:m>
                  <m:oMath xmlns:m="http://schemas.openxmlformats.org/officeDocument/2006/math">
                    <m:bar>
                      <m:barPr>
                        <m:pos m:val="top"/>
                        <m:ctrlPr>
                          <a:rPr lang="en-IN" b="1" i="1">
                            <a:latin typeface="Cambria Math" panose="02040503050406030204" pitchFamily="18" charset="0"/>
                          </a:rPr>
                        </m:ctrlPr>
                      </m:barPr>
                      <m:e>
                        <m:r>
                          <a:rPr lang="en-US" b="1" i="1">
                            <a:latin typeface="Cambria Math" panose="02040503050406030204" pitchFamily="18" charset="0"/>
                          </a:rPr>
                          <m:t>𝑩𝑹𝑫𝒀</m:t>
                        </m:r>
                      </m:e>
                    </m:bar>
                  </m:oMath>
                </a14:m>
                <a:r>
                  <a:rPr lang="en-US" dirty="0" smtClean="0"/>
                  <a:t> signal </a:t>
                </a:r>
                <a:r>
                  <a:rPr lang="en-US" dirty="0"/>
                  <a:t>must become a logic 0 by the end of T2 or additional T2 states are inserted into the timing.</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55" t="-1667" r="-909"/>
                </a:stretch>
              </a:blipFill>
            </p:spPr>
            <p:txBody>
              <a:bodyPr/>
              <a:lstStyle/>
              <a:p>
                <a:r>
                  <a:rPr lang="en-IN">
                    <a:noFill/>
                  </a:rPr>
                  <a:t> </a:t>
                </a:r>
              </a:p>
            </p:txBody>
          </p:sp>
        </mc:Fallback>
      </mc:AlternateContent>
    </p:spTree>
    <p:extLst>
      <p:ext uri="{BB962C8B-B14F-4D97-AF65-F5344CB8AC3E}">
        <p14:creationId xmlns:p14="http://schemas.microsoft.com/office/powerpoint/2010/main" val="1880366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A more efficient method of reading memory data is via the burst cycle. </a:t>
            </a:r>
            <a:endParaRPr lang="en-US" dirty="0" smtClean="0"/>
          </a:p>
          <a:p>
            <a:pPr>
              <a:buFont typeface="Wingdings" panose="05000000000000000000" pitchFamily="2" charset="2"/>
              <a:buChar char="§"/>
            </a:pPr>
            <a:r>
              <a:rPr lang="en-US" dirty="0" smtClean="0"/>
              <a:t>The </a:t>
            </a:r>
            <a:r>
              <a:rPr lang="en-US" dirty="0"/>
              <a:t>burst cycle in the Pentium transfers four 64-bit numbers per burst cycle in five clocking periods. </a:t>
            </a:r>
            <a:endParaRPr lang="en-US" dirty="0" smtClean="0"/>
          </a:p>
          <a:p>
            <a:pPr>
              <a:buFont typeface="Wingdings" panose="05000000000000000000" pitchFamily="2" charset="2"/>
              <a:buChar char="§"/>
            </a:pPr>
            <a:r>
              <a:rPr lang="en-US" dirty="0" smtClean="0"/>
              <a:t>A </a:t>
            </a:r>
            <a:r>
              <a:rPr lang="en-US" dirty="0"/>
              <a:t>burst without wait states requires that the memory system transfers data every 15.2 ns. </a:t>
            </a:r>
            <a:endParaRPr lang="en-US" dirty="0" smtClean="0"/>
          </a:p>
          <a:p>
            <a:pPr>
              <a:buFont typeface="Wingdings" panose="05000000000000000000" pitchFamily="2" charset="2"/>
              <a:buChar char="§"/>
            </a:pPr>
            <a:r>
              <a:rPr lang="en-US" dirty="0" smtClean="0"/>
              <a:t>If </a:t>
            </a:r>
            <a:r>
              <a:rPr lang="en-US" dirty="0"/>
              <a:t>a level 2 cache is in place, this speed is no problem as long as the data are read from the cache. </a:t>
            </a:r>
            <a:endParaRPr lang="en-US" dirty="0" smtClean="0"/>
          </a:p>
          <a:p>
            <a:pPr>
              <a:buFont typeface="Wingdings" panose="05000000000000000000" pitchFamily="2" charset="2"/>
              <a:buChar char="§"/>
            </a:pPr>
            <a:r>
              <a:rPr lang="en-US" dirty="0" smtClean="0"/>
              <a:t>If </a:t>
            </a:r>
            <a:r>
              <a:rPr lang="en-US" dirty="0"/>
              <a:t>the cache does not contain the data, then wait states must be inserted, which will reduce the data throughput</a:t>
            </a:r>
            <a:endParaRPr lang="en-IN" dirty="0"/>
          </a:p>
        </p:txBody>
      </p:sp>
    </p:spTree>
    <p:extLst>
      <p:ext uri="{BB962C8B-B14F-4D97-AF65-F5344CB8AC3E}">
        <p14:creationId xmlns:p14="http://schemas.microsoft.com/office/powerpoint/2010/main" val="4891431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Branch Prediction Logic </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Pentium </a:t>
            </a:r>
            <a:r>
              <a:rPr lang="en-US" dirty="0"/>
              <a:t>uses branch prediction logic to reduce the time required for a branch caused by internal delays. </a:t>
            </a:r>
            <a:endParaRPr lang="en-US" dirty="0" smtClean="0"/>
          </a:p>
          <a:p>
            <a:pPr>
              <a:buFont typeface="Wingdings" panose="05000000000000000000" pitchFamily="2" charset="2"/>
              <a:buChar char="§"/>
            </a:pPr>
            <a:r>
              <a:rPr lang="en-US" dirty="0"/>
              <a:t> These delays are minimized because when a branch instruction (short or near only) is encountered, the microprocessor begins </a:t>
            </a:r>
            <a:r>
              <a:rPr lang="en-US" dirty="0" err="1"/>
              <a:t>prefetch</a:t>
            </a:r>
            <a:r>
              <a:rPr lang="en-US" dirty="0"/>
              <a:t> instruction at the branch address. </a:t>
            </a:r>
            <a:endParaRPr lang="en-US" dirty="0" smtClean="0"/>
          </a:p>
          <a:p>
            <a:pPr>
              <a:buFont typeface="Wingdings" panose="05000000000000000000" pitchFamily="2" charset="2"/>
              <a:buChar char="§"/>
            </a:pPr>
            <a:r>
              <a:rPr lang="en-US" dirty="0" smtClean="0"/>
              <a:t>The </a:t>
            </a:r>
            <a:r>
              <a:rPr lang="en-US" dirty="0"/>
              <a:t>instructions are loaded into the instruction cache, so when the branch occurs, the instructions are present and allow the branch to execute in one clocking period. </a:t>
            </a:r>
            <a:endParaRPr lang="en-US" dirty="0" smtClean="0"/>
          </a:p>
          <a:p>
            <a:pPr>
              <a:buFont typeface="Wingdings" panose="05000000000000000000" pitchFamily="2" charset="2"/>
              <a:buChar char="§"/>
            </a:pPr>
            <a:r>
              <a:rPr lang="en-US" dirty="0" smtClean="0"/>
              <a:t>If </a:t>
            </a:r>
            <a:r>
              <a:rPr lang="en-US" dirty="0"/>
              <a:t>for any reason the branch prediction logic errs, the branch requires an extra three clocking periods to execute. </a:t>
            </a:r>
            <a:endParaRPr lang="en-US" dirty="0" smtClean="0"/>
          </a:p>
          <a:p>
            <a:pPr>
              <a:buFont typeface="Wingdings" panose="05000000000000000000" pitchFamily="2" charset="2"/>
              <a:buChar char="§"/>
            </a:pPr>
            <a:r>
              <a:rPr lang="en-US" dirty="0" smtClean="0"/>
              <a:t>In </a:t>
            </a:r>
            <a:r>
              <a:rPr lang="en-US" dirty="0"/>
              <a:t>most cases, the branch prediction is correct and no delay ensues</a:t>
            </a:r>
            <a:endParaRPr lang="en-IN" dirty="0"/>
          </a:p>
        </p:txBody>
      </p:sp>
    </p:spTree>
    <p:extLst>
      <p:ext uri="{BB962C8B-B14F-4D97-AF65-F5344CB8AC3E}">
        <p14:creationId xmlns:p14="http://schemas.microsoft.com/office/powerpoint/2010/main" val="29259111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Cache Structure </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The cache in the Pentium has been changed from the one found in the 80486 microprocessor. </a:t>
            </a:r>
            <a:endParaRPr lang="en-US" dirty="0" smtClean="0"/>
          </a:p>
          <a:p>
            <a:pPr>
              <a:buFont typeface="Wingdings" panose="05000000000000000000" pitchFamily="2" charset="2"/>
              <a:buChar char="§"/>
            </a:pPr>
            <a:r>
              <a:rPr lang="en-US" dirty="0" smtClean="0"/>
              <a:t>The </a:t>
            </a:r>
            <a:r>
              <a:rPr lang="en-US" dirty="0"/>
              <a:t>Pentium contains two 8K-byte cache memories instead of one as in the 80486</a:t>
            </a:r>
            <a:r>
              <a:rPr lang="en-US" dirty="0" smtClean="0"/>
              <a:t>.</a:t>
            </a:r>
          </a:p>
          <a:p>
            <a:pPr>
              <a:buFont typeface="Wingdings" panose="05000000000000000000" pitchFamily="2" charset="2"/>
              <a:buChar char="§"/>
            </a:pPr>
            <a:r>
              <a:rPr lang="en-US" dirty="0" smtClean="0"/>
              <a:t> </a:t>
            </a:r>
            <a:r>
              <a:rPr lang="en-US" dirty="0"/>
              <a:t>There is an 8K-byte data cache and an 8K-byte instruction cache. </a:t>
            </a:r>
            <a:endParaRPr lang="en-US" dirty="0" smtClean="0"/>
          </a:p>
          <a:p>
            <a:pPr>
              <a:buFont typeface="Wingdings" panose="05000000000000000000" pitchFamily="2" charset="2"/>
              <a:buChar char="§"/>
            </a:pPr>
            <a:r>
              <a:rPr lang="en-US" dirty="0" smtClean="0"/>
              <a:t>The </a:t>
            </a:r>
            <a:r>
              <a:rPr lang="en-US" dirty="0"/>
              <a:t>instruction cache stores only instructions, while the data cache stores data used by instructions. </a:t>
            </a:r>
            <a:endParaRPr lang="en-US" dirty="0" smtClean="0"/>
          </a:p>
        </p:txBody>
      </p:sp>
    </p:spTree>
    <p:extLst>
      <p:ext uri="{BB962C8B-B14F-4D97-AF65-F5344CB8AC3E}">
        <p14:creationId xmlns:p14="http://schemas.microsoft.com/office/powerpoint/2010/main" val="143398381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3836CDD3EC8742B46E3DA57AA29DE5" ma:contentTypeVersion="11" ma:contentTypeDescription="Create a new document." ma:contentTypeScope="" ma:versionID="63a717d72e76055738bb0b37566afd92">
  <xsd:schema xmlns:xsd="http://www.w3.org/2001/XMLSchema" xmlns:xs="http://www.w3.org/2001/XMLSchema" xmlns:p="http://schemas.microsoft.com/office/2006/metadata/properties" xmlns:ns2="cbf0ce7b-4e08-49cb-8b50-120a6b495ee5" xmlns:ns3="18a1ad6b-eb61-4743-895a-ba8707892445" targetNamespace="http://schemas.microsoft.com/office/2006/metadata/properties" ma:root="true" ma:fieldsID="69e60d28812433ad9bb3fd82a44c1ddc" ns2:_="" ns3:_="">
    <xsd:import namespace="cbf0ce7b-4e08-49cb-8b50-120a6b495ee5"/>
    <xsd:import namespace="18a1ad6b-eb61-4743-895a-ba8707892445"/>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f0ce7b-4e08-49cb-8b50-120a6b495ee5"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89510834-a575-42c9-93d4-dc893ef10b42"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8a1ad6b-eb61-4743-895a-ba8707892445"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f5fbf61f-0af2-4f54-bb41-0705fbeb3806}" ma:internalName="TaxCatchAll" ma:showField="CatchAllData" ma:web="18a1ad6b-eb61-4743-895a-ba8707892445">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435205-0A2D-42C3-98C1-02BC02E844AA}"/>
</file>

<file path=customXml/itemProps2.xml><?xml version="1.0" encoding="utf-8"?>
<ds:datastoreItem xmlns:ds="http://schemas.openxmlformats.org/officeDocument/2006/customXml" ds:itemID="{C88DCFE7-16EA-4C83-B238-1E2FB8DC2B21}"/>
</file>

<file path=docProps/app.xml><?xml version="1.0" encoding="utf-8"?>
<Properties xmlns="http://schemas.openxmlformats.org/officeDocument/2006/extended-properties" xmlns:vt="http://schemas.openxmlformats.org/officeDocument/2006/docPropsVTypes">
  <Template>TM02900769[[fn=Retrospect]]</Template>
  <TotalTime>205</TotalTime>
  <Words>1011</Words>
  <Application>Microsoft Office PowerPoint</Application>
  <PresentationFormat>Widescreen</PresentationFormat>
  <Paragraphs>73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Wingdings</vt:lpstr>
      <vt:lpstr>Retrospect</vt:lpstr>
      <vt:lpstr>Chapter 18</vt:lpstr>
      <vt:lpstr>The Pentium Microprocessors</vt:lpstr>
      <vt:lpstr>The Memory System</vt:lpstr>
      <vt:lpstr>PowerPoint Presentation</vt:lpstr>
      <vt:lpstr>Input/Output System</vt:lpstr>
      <vt:lpstr>System Timing</vt:lpstr>
      <vt:lpstr>PowerPoint Presentation</vt:lpstr>
      <vt:lpstr>Branch Prediction Logic </vt:lpstr>
      <vt:lpstr>Cache Structure </vt:lpstr>
      <vt:lpstr>Superscalar Architecture </vt:lpstr>
      <vt:lpstr>The Pentium Pro Microprocessors</vt:lpstr>
      <vt:lpstr>Internal Structure of the Pentium Pro </vt:lpstr>
      <vt:lpstr>PowerPoint Presentation</vt:lpstr>
      <vt:lpstr>PowerPoint Presentation</vt:lpstr>
      <vt:lpstr> The Pentium Pro dispatch and execution unit (DEU). </vt:lpstr>
      <vt:lpstr>The Memory System of Pro</vt:lpstr>
      <vt:lpstr>I/O System of Pro</vt:lpstr>
      <vt:lpstr>System timing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18</dc:title>
  <dc:creator>Gunjan Rani</dc:creator>
  <cp:lastModifiedBy>Gunjan</cp:lastModifiedBy>
  <cp:revision>23</cp:revision>
  <dcterms:created xsi:type="dcterms:W3CDTF">2019-11-03T10:48:01Z</dcterms:created>
  <dcterms:modified xsi:type="dcterms:W3CDTF">2021-10-28T05:37:29Z</dcterms:modified>
</cp:coreProperties>
</file>