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5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32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2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2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5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92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2763" y="1369516"/>
            <a:ext cx="10537190" cy="175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0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3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7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5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1952434"/>
            <a:ext cx="10537190" cy="17513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80">
              <a:lnSpc>
                <a:spcPts val="6390"/>
              </a:lnSpc>
              <a:spcBef>
                <a:spcPts val="990"/>
              </a:spcBef>
            </a:pPr>
            <a:r>
              <a:rPr sz="6000" spc="60" dirty="0"/>
              <a:t>YOUTUBE</a:t>
            </a:r>
            <a:r>
              <a:rPr sz="6000" spc="-105" dirty="0"/>
              <a:t> </a:t>
            </a:r>
            <a:r>
              <a:rPr sz="6000" dirty="0"/>
              <a:t>SONGS</a:t>
            </a:r>
            <a:r>
              <a:rPr sz="6000" spc="-100" dirty="0"/>
              <a:t> </a:t>
            </a:r>
            <a:r>
              <a:rPr sz="6000" spc="-114" dirty="0"/>
              <a:t>ANALYSIS </a:t>
            </a:r>
            <a:r>
              <a:rPr sz="6000" spc="60" dirty="0"/>
              <a:t>USING</a:t>
            </a:r>
            <a:r>
              <a:rPr sz="6000" spc="-140" dirty="0"/>
              <a:t> </a:t>
            </a:r>
            <a:r>
              <a:rPr sz="6000" spc="-60" dirty="0"/>
              <a:t>POWER</a:t>
            </a:r>
            <a:r>
              <a:rPr sz="6000" spc="-135" dirty="0"/>
              <a:t> </a:t>
            </a:r>
            <a:r>
              <a:rPr sz="6000" spc="-25" dirty="0"/>
              <a:t>BI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981200" y="3968654"/>
            <a:ext cx="524637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325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25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dirty="0">
                <a:solidFill>
                  <a:srgbClr val="FFFFFF"/>
                </a:solidFill>
                <a:latin typeface="Times New Roman"/>
                <a:cs typeface="Times New Roman"/>
              </a:rPr>
              <a:t>Piyush</a:t>
            </a:r>
            <a:r>
              <a:rPr sz="325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Thote</a:t>
            </a:r>
            <a:endParaRPr sz="325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0" y="5276212"/>
            <a:ext cx="2190750" cy="1581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62199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1592"/>
            <a:ext cx="12191999" cy="248577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477635"/>
            <a:chOff x="0" y="0"/>
            <a:chExt cx="12192000" cy="64776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14381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449" y="507365"/>
              <a:ext cx="10708640" cy="5970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133600"/>
            <a:ext cx="7070725" cy="1521570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2205"/>
              </a:spcBef>
            </a:pPr>
            <a:r>
              <a:rPr sz="8050" dirty="0"/>
              <a:t>THANKS</a:t>
            </a:r>
            <a:r>
              <a:rPr sz="8050" spc="-25" dirty="0"/>
              <a:t> </a:t>
            </a:r>
            <a:r>
              <a:rPr sz="8050" spc="-25" dirty="0" smtClean="0"/>
              <a:t>YOU</a:t>
            </a:r>
            <a:endParaRPr sz="80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0" y="5276212"/>
            <a:ext cx="2190750" cy="1581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62199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1026921"/>
            <a:ext cx="8048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PROBLEM</a:t>
            </a:r>
            <a:r>
              <a:rPr sz="5400" spc="-200" dirty="0"/>
              <a:t> </a:t>
            </a:r>
            <a:r>
              <a:rPr sz="5400" spc="50" dirty="0"/>
              <a:t>STATEMENT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368297" y="1868855"/>
            <a:ext cx="1012380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9240">
              <a:lnSpc>
                <a:spcPct val="136700"/>
              </a:lnSpc>
              <a:spcBef>
                <a:spcPts val="95"/>
              </a:spcBef>
            </a:pP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aims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conduct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songs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BI.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contains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attributes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ID,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title,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title,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description,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tags,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published</a:t>
            </a:r>
            <a:r>
              <a:rPr sz="20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date,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count,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count,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favorite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count,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comment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count,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duration,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definition,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caption</a:t>
            </a:r>
            <a:r>
              <a:rPr sz="20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details.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utilize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to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36600"/>
              </a:lnSpc>
            </a:pP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insightful</a:t>
            </a:r>
            <a:r>
              <a:rPr sz="205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visualizations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5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reports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5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deeper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205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5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YouTube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songs'</a:t>
            </a:r>
            <a:r>
              <a:rPr sz="20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performance,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popularity,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0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engagement.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analysis aims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uncover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trends,</a:t>
            </a:r>
            <a:endParaRPr sz="2050">
              <a:latin typeface="Times New Roman"/>
              <a:cs typeface="Times New Roman"/>
            </a:endParaRPr>
          </a:p>
          <a:p>
            <a:pPr marL="12700" marR="98425">
              <a:lnSpc>
                <a:spcPct val="136600"/>
              </a:lnSpc>
              <a:spcBef>
                <a:spcPts val="15"/>
              </a:spcBef>
            </a:pP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preferences,</a:t>
            </a:r>
            <a:r>
              <a:rPr sz="20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5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patterns</a:t>
            </a:r>
            <a:r>
              <a:rPr sz="20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aid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creators</a:t>
            </a:r>
            <a:r>
              <a:rPr sz="20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5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stakeholders</a:t>
            </a:r>
            <a:r>
              <a:rPr sz="20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optimizing </a:t>
            </a:r>
            <a:r>
              <a:rPr sz="20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0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20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20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content.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00725"/>
            <a:ext cx="2362199" cy="1057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3580" y="0"/>
            <a:ext cx="23622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3110" y="635253"/>
            <a:ext cx="7205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295" dirty="0"/>
              <a:t> </a:t>
            </a:r>
            <a:r>
              <a:rPr sz="5400" spc="-80" dirty="0"/>
              <a:t>OVERVIEW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3727" y="1532890"/>
            <a:ext cx="8982710" cy="439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video_id: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identifier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channelTitle: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Title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publishing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Title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description: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Description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provided 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tags: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Tags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 song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publishedAt: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YouTube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published.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viewCount: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views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received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likeCount: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likes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/>
              <a:tabLst>
                <a:tab pos="469265" algn="l"/>
                <a:tab pos="469900" algn="l"/>
              </a:tabLst>
            </a:pP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favoriteCount: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Number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times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 YouTube song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marked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 a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favorite.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60650" cy="13042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699261"/>
            <a:ext cx="7746365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SzPct val="97222"/>
              <a:buAutoNum type="arabicPeriod" startAt="10"/>
              <a:tabLst>
                <a:tab pos="469265" algn="l"/>
                <a:tab pos="469900" algn="l"/>
              </a:tabLst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commentCount: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comments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posted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eriod" startAt="10"/>
            </a:pP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SzPct val="97222"/>
              <a:buAutoNum type="arabicPeriod" startAt="10"/>
              <a:tabLst>
                <a:tab pos="469265" algn="l"/>
                <a:tab pos="469900" algn="l"/>
              </a:tabLst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duration: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Duration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video.</a:t>
            </a:r>
            <a:endParaRPr sz="1800">
              <a:latin typeface="Times New Roman"/>
              <a:cs typeface="Times New Roman"/>
            </a:endParaRPr>
          </a:p>
          <a:p>
            <a:pPr marL="480059" marR="930910" indent="-467995">
              <a:lnSpc>
                <a:spcPts val="4029"/>
              </a:lnSpc>
              <a:spcBef>
                <a:spcPts val="250"/>
              </a:spcBef>
              <a:buClr>
                <a:srgbClr val="FFFFFF"/>
              </a:buClr>
              <a:buSzPct val="97222"/>
              <a:buFont typeface="Times New Roman"/>
              <a:buAutoNum type="arabicPeriod" startAt="10"/>
              <a:tabLst>
                <a:tab pos="527685" algn="l"/>
                <a:tab pos="528320" algn="l"/>
              </a:tabLst>
            </a:pPr>
            <a:r>
              <a:rPr dirty="0"/>
              <a:t>	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definition: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HD,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SD).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13.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caption: 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Availability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captions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song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video.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69750"/>
            <a:ext cx="7568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75" dirty="0"/>
              <a:t>PROJECT</a:t>
            </a:r>
            <a:r>
              <a:rPr sz="5400" spc="-225" dirty="0"/>
              <a:t> </a:t>
            </a:r>
            <a:r>
              <a:rPr sz="5400" spc="-65" dirty="0"/>
              <a:t>OBJECTIVES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363727" y="1551178"/>
            <a:ext cx="5785485" cy="4678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indent="-1631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75895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Cleaning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Preparation: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AutoNum type="arabicPeriod"/>
            </a:pPr>
            <a:endParaRPr sz="1350" dirty="0">
              <a:latin typeface="Arial"/>
              <a:cs typeface="Arial"/>
            </a:endParaRPr>
          </a:p>
          <a:p>
            <a:pPr marL="381000" lvl="1" indent="-368935">
              <a:lnSpc>
                <a:spcPct val="100000"/>
              </a:lnSpc>
              <a:buChar char="-"/>
              <a:tabLst>
                <a:tab pos="381000" algn="l"/>
                <a:tab pos="381635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Clean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preprocess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dataset,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outliers.</a:t>
            </a:r>
            <a:endParaRPr sz="1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"/>
              <a:buChar char="-"/>
            </a:pPr>
            <a:endParaRPr sz="1400" dirty="0">
              <a:latin typeface="Arial"/>
              <a:cs typeface="Arial"/>
            </a:endParaRPr>
          </a:p>
          <a:p>
            <a:pPr marL="381000" lvl="1" indent="-368935">
              <a:lnSpc>
                <a:spcPct val="100000"/>
              </a:lnSpc>
              <a:buChar char="-"/>
              <a:tabLst>
                <a:tab pos="381000" algn="l"/>
                <a:tab pos="381635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relevant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appropriate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types.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Exploratory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(EDA):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Explore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distributions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counts,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counts,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comments.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-"/>
            </a:pPr>
            <a:endParaRPr sz="13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1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trends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popularity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YouTube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song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videos.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Channel</a:t>
            </a:r>
            <a:r>
              <a:rPr sz="1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150" b="1" spc="-1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 dirty="0">
              <a:latin typeface="Arial"/>
              <a:cs typeface="Arial"/>
            </a:endParaRPr>
          </a:p>
          <a:p>
            <a:pPr marL="18415" marR="841375" indent="-6350">
              <a:lnSpc>
                <a:spcPts val="3020"/>
              </a:lnSpc>
              <a:spcBef>
                <a:spcPts val="330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Analyze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videos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channels.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IN" sz="1150" b="1" spc="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8415" marR="841375" indent="-6350">
              <a:lnSpc>
                <a:spcPts val="3020"/>
              </a:lnSpc>
              <a:spcBef>
                <a:spcPts val="330"/>
              </a:spcBef>
            </a:pPr>
            <a:r>
              <a:rPr sz="1150" b="1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150" b="1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correlation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counts.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Arial"/>
              <a:cs typeface="Arial"/>
            </a:endParaRPr>
          </a:p>
          <a:p>
            <a:pPr marL="175260" indent="-163195">
              <a:lnSpc>
                <a:spcPct val="100000"/>
              </a:lnSpc>
              <a:buAutoNum type="arabicPeriod" startAt="4"/>
              <a:tabLst>
                <a:tab pos="175895" algn="l"/>
              </a:tabLst>
            </a:pP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Temporal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Trends: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4"/>
            </a:pPr>
            <a:endParaRPr sz="1400" dirty="0">
              <a:latin typeface="Arial"/>
              <a:cs typeface="Arial"/>
            </a:endParaRPr>
          </a:p>
          <a:p>
            <a:pPr marL="354965" lvl="1" indent="-342265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Explore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YouTube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song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sz="1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-"/>
            </a:pPr>
            <a:endParaRPr sz="1350" dirty="0">
              <a:latin typeface="Arial"/>
              <a:cs typeface="Arial"/>
            </a:endParaRPr>
          </a:p>
          <a:p>
            <a:pPr marL="354965" lvl="1" indent="-342265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1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peak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publishing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 engagement.</a:t>
            </a:r>
            <a:endParaRPr sz="11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31594" cy="1124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717549"/>
            <a:ext cx="5458460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indent="-16319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75895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Insights: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5"/>
            </a:pPr>
            <a:endParaRPr sz="1400">
              <a:latin typeface="Arial"/>
              <a:cs typeface="Arial"/>
            </a:endParaRPr>
          </a:p>
          <a:p>
            <a:pPr marL="426720" lvl="1" indent="-414655">
              <a:lnSpc>
                <a:spcPct val="100000"/>
              </a:lnSpc>
              <a:buChar char="-"/>
              <a:tabLst>
                <a:tab pos="426720" algn="l"/>
                <a:tab pos="427355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Investigate</a:t>
            </a:r>
            <a:r>
              <a:rPr sz="1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likes,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comments,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views.</a:t>
            </a:r>
            <a:endParaRPr sz="11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-"/>
            </a:pPr>
            <a:endParaRPr sz="1350">
              <a:latin typeface="Arial"/>
              <a:cs typeface="Arial"/>
            </a:endParaRPr>
          </a:p>
          <a:p>
            <a:pPr marL="426720" lvl="1" indent="-414655">
              <a:lnSpc>
                <a:spcPct val="100000"/>
              </a:lnSpc>
              <a:buChar char="-"/>
              <a:tabLst>
                <a:tab pos="426720" algn="l"/>
                <a:tab pos="427355" algn="l"/>
              </a:tabLst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influencing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YouTube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song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videos.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2123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8765" algn="l"/>
              </a:tabLst>
            </a:pPr>
            <a:r>
              <a:rPr spc="-20" dirty="0"/>
              <a:t>DATA</a:t>
            </a:r>
            <a:r>
              <a:rPr spc="-254" dirty="0"/>
              <a:t> </a:t>
            </a:r>
            <a:r>
              <a:rPr spc="-10" dirty="0" smtClean="0"/>
              <a:t>CLEANING</a:t>
            </a:r>
            <a:r>
              <a:rPr lang="en-IN" dirty="0"/>
              <a:t> </a:t>
            </a:r>
            <a:r>
              <a:rPr dirty="0" smtClean="0"/>
              <a:t>&amp;</a:t>
            </a:r>
            <a:r>
              <a:rPr spc="-165" dirty="0" smtClean="0"/>
              <a:t> </a:t>
            </a:r>
            <a:r>
              <a:rPr spc="-10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1452117"/>
            <a:ext cx="539115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  <a:tabLst>
                <a:tab pos="289560" algn="l"/>
              </a:tabLst>
            </a:pPr>
            <a:r>
              <a:rPr sz="1450" spc="-775" dirty="0">
                <a:solidFill>
                  <a:srgbClr val="FFFFFF"/>
                </a:solidFill>
                <a:latin typeface="Wingdings"/>
                <a:cs typeface="Wingdings"/>
              </a:rPr>
              <a:t></a:t>
            </a:r>
            <a:r>
              <a:rPr sz="14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'description'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had</a:t>
            </a:r>
            <a:r>
              <a:rPr sz="1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removed.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5325" y="2848038"/>
            <a:ext cx="11496675" cy="3933190"/>
            <a:chOff x="695325" y="2848038"/>
            <a:chExt cx="11496675" cy="3933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500" y="5609779"/>
              <a:ext cx="1333500" cy="1171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325" y="2848038"/>
              <a:ext cx="10439400" cy="27617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10124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8765" algn="l"/>
              </a:tabLst>
            </a:pPr>
            <a:r>
              <a:rPr spc="-20" dirty="0"/>
              <a:t>DATA</a:t>
            </a:r>
            <a:r>
              <a:rPr spc="-254" dirty="0"/>
              <a:t> </a:t>
            </a:r>
            <a:r>
              <a:rPr spc="-10" dirty="0" smtClean="0"/>
              <a:t>CLEANING</a:t>
            </a:r>
            <a:r>
              <a:rPr lang="en-IN" dirty="0"/>
              <a:t> </a:t>
            </a:r>
            <a:r>
              <a:rPr dirty="0" smtClean="0"/>
              <a:t>&amp;</a:t>
            </a:r>
            <a:r>
              <a:rPr spc="-165" dirty="0" smtClean="0"/>
              <a:t> </a:t>
            </a:r>
            <a:r>
              <a:rPr spc="-10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379" y="1452117"/>
            <a:ext cx="5442585" cy="168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6733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new columns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:-</a:t>
            </a:r>
            <a:endParaRPr sz="1800" dirty="0">
              <a:latin typeface="Arial"/>
              <a:cs typeface="Arial"/>
            </a:endParaRPr>
          </a:p>
          <a:p>
            <a:pPr marL="365760" lvl="1" indent="-344805">
              <a:lnSpc>
                <a:spcPct val="100000"/>
              </a:lnSpc>
              <a:spcBef>
                <a:spcPts val="1764"/>
              </a:spcBef>
              <a:buFont typeface="Wingdings"/>
              <a:buChar char=""/>
              <a:tabLst>
                <a:tab pos="365760" algn="l"/>
                <a:tab pos="36639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145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‘durationSeconds’</a:t>
            </a:r>
            <a:r>
              <a:rPr sz="1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1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"/>
            </a:pPr>
            <a:endParaRPr sz="1700" dirty="0">
              <a:latin typeface="Arial"/>
              <a:cs typeface="Arial"/>
            </a:endParaRPr>
          </a:p>
          <a:p>
            <a:pPr marL="365760" lvl="1" indent="-344805">
              <a:lnSpc>
                <a:spcPct val="100000"/>
              </a:lnSpc>
              <a:buFont typeface="Wingdings"/>
              <a:buChar char=""/>
              <a:tabLst>
                <a:tab pos="365760" algn="l"/>
                <a:tab pos="36639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Converted</a:t>
            </a:r>
            <a:r>
              <a:rPr sz="1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durations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1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Wingdings"/>
              <a:buChar char=""/>
            </a:pPr>
            <a:endParaRPr sz="1700" dirty="0">
              <a:latin typeface="Arial"/>
              <a:cs typeface="Arial"/>
            </a:endParaRPr>
          </a:p>
          <a:p>
            <a:pPr marL="365760" lvl="1" indent="-344805">
              <a:lnSpc>
                <a:spcPct val="100000"/>
              </a:lnSpc>
              <a:buFont typeface="Wingdings"/>
              <a:buChar char=""/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Formula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221" y="3472066"/>
            <a:ext cx="684339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6870" algn="l"/>
                <a:tab pos="357505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DurationSeconds</a:t>
            </a:r>
            <a:r>
              <a:rPr sz="1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Duration.TotalSeconds(Duration.FromText([duration]))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3266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8765" algn="l"/>
              </a:tabLst>
            </a:pPr>
            <a:r>
              <a:rPr spc="-20" dirty="0"/>
              <a:t>DATA</a:t>
            </a:r>
            <a:r>
              <a:rPr spc="-254" dirty="0"/>
              <a:t> </a:t>
            </a:r>
            <a:r>
              <a:rPr spc="-10" dirty="0" smtClean="0"/>
              <a:t>CLEANING</a:t>
            </a:r>
            <a:r>
              <a:rPr lang="en-IN" dirty="0"/>
              <a:t> </a:t>
            </a:r>
            <a:r>
              <a:rPr dirty="0" smtClean="0"/>
              <a:t>&amp;</a:t>
            </a:r>
            <a:r>
              <a:rPr spc="-165" dirty="0" smtClean="0"/>
              <a:t> </a:t>
            </a:r>
            <a:r>
              <a:rPr spc="-10" dirty="0"/>
              <a:t>PREPARATION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86626" y="1447800"/>
            <a:ext cx="8946541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344805">
              <a:lnSpc>
                <a:spcPct val="100000"/>
              </a:lnSpc>
              <a:spcBef>
                <a:spcPts val="815"/>
              </a:spcBef>
              <a:buAutoNum type="arabicPeriod" startAt="2"/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Creating new Measure :-</a:t>
            </a:r>
          </a:p>
          <a:p>
            <a:pPr marL="510540" lvl="1" indent="-34480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Total Likes: Sum of all likes.</a:t>
            </a:r>
          </a:p>
          <a:p>
            <a:pPr marR="8255"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SUM Sheet1[</a:t>
            </a:r>
            <a:r>
              <a:rPr sz="1450" b="1" spc="-10" dirty="0" err="1">
                <a:solidFill>
                  <a:srgbClr val="FFFFFF"/>
                </a:solidFill>
                <a:latin typeface="Arial"/>
                <a:cs typeface="Arial"/>
              </a:rPr>
              <a:t>likeCount</a:t>
            </a: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</a:p>
          <a:p>
            <a:pPr marL="12700"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Total Comments: Sum of all comments</a:t>
            </a:r>
          </a:p>
          <a:p>
            <a:pPr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endParaRPr sz="145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5090"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SUM Sheet1[commentCount]</a:t>
            </a:r>
          </a:p>
          <a:p>
            <a:pPr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endParaRPr sz="145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65760" lvl="1" indent="-34480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Total Songs: Count of all songs</a:t>
            </a:r>
          </a:p>
          <a:p>
            <a:pPr marL="1243965"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COUNT Sheet1[video_id]</a:t>
            </a:r>
          </a:p>
          <a:p>
            <a:pPr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endParaRPr sz="145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65760" lvl="1" indent="-34480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65760" algn="l"/>
                <a:tab pos="366395" algn="l"/>
              </a:tabLst>
            </a:pPr>
            <a:r>
              <a:rPr sz="1450" b="1" spc="-10" dirty="0">
                <a:solidFill>
                  <a:srgbClr val="FFFFFF"/>
                </a:solidFill>
                <a:latin typeface="Arial"/>
                <a:cs typeface="Arial"/>
              </a:rPr>
              <a:t>Total Minutes: Sum of all video durations in minutes</a:t>
            </a:r>
            <a:r>
              <a:rPr lang="en-IN" sz="1450" b="1" spc="-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</a:p>
          <a:p>
            <a:pPr marL="765810" lvl="2" indent="-344805">
              <a:spcBef>
                <a:spcPts val="815"/>
              </a:spcBef>
              <a:buFont typeface="Wingdings" panose="05000000000000000000" pitchFamily="2" charset="2"/>
              <a:buChar char="Ø"/>
              <a:tabLst>
                <a:tab pos="365760" algn="l"/>
                <a:tab pos="366395" algn="l"/>
              </a:tabLst>
            </a:pPr>
            <a:r>
              <a:rPr lang="en-US" sz="1450" b="1" spc="-10" dirty="0">
                <a:solidFill>
                  <a:srgbClr val="FFFFFF"/>
                </a:solidFill>
                <a:latin typeface="Arial"/>
                <a:cs typeface="Arial"/>
              </a:rPr>
              <a:t> Total Duration	SUMX Sheet1	DATEDIFF 0	[duration]</a:t>
            </a:r>
          </a:p>
          <a:p>
            <a:pPr indent="-344805">
              <a:lnSpc>
                <a:spcPct val="100000"/>
              </a:lnSpc>
              <a:spcBef>
                <a:spcPts val="815"/>
              </a:spcBef>
              <a:tabLst>
                <a:tab pos="365760" algn="l"/>
                <a:tab pos="366395" algn="l"/>
              </a:tabLst>
            </a:pPr>
            <a:endParaRPr lang="en-US" sz="145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65760" algn="l"/>
                <a:tab pos="366395" algn="l"/>
              </a:tabLst>
            </a:pPr>
            <a:r>
              <a:rPr lang="en-US" sz="1450" b="1" spc="-10" dirty="0">
                <a:solidFill>
                  <a:srgbClr val="FFFFFF"/>
                </a:solidFill>
                <a:latin typeface="Arial"/>
                <a:cs typeface="Arial"/>
              </a:rPr>
              <a:t>Average Views: Average number of views.</a:t>
            </a:r>
          </a:p>
          <a:p>
            <a:pPr marL="1097915" lvl="2" indent="-344805">
              <a:spcBef>
                <a:spcPts val="815"/>
              </a:spcBef>
              <a:tabLst>
                <a:tab pos="365760" algn="l"/>
                <a:tab pos="366395" algn="l"/>
              </a:tabLst>
            </a:pPr>
            <a:r>
              <a:rPr lang="en-IN" sz="1450" b="1" spc="-10" dirty="0" err="1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lang="en-IN" sz="1450" b="1" spc="-10" dirty="0">
                <a:solidFill>
                  <a:srgbClr val="FFFFFF"/>
                </a:solidFill>
                <a:latin typeface="Arial"/>
                <a:cs typeface="Arial"/>
              </a:rPr>
              <a:t> View = AVERAGE(Sheet1[</a:t>
            </a:r>
            <a:r>
              <a:rPr lang="en-IN" sz="1450" b="1" spc="-10" dirty="0" err="1">
                <a:solidFill>
                  <a:srgbClr val="FFFFFF"/>
                </a:solidFill>
                <a:latin typeface="Arial"/>
                <a:cs typeface="Arial"/>
              </a:rPr>
              <a:t>viewCount</a:t>
            </a:r>
            <a:r>
              <a:rPr lang="en-IN" sz="1450" b="1" spc="-10" dirty="0">
                <a:solidFill>
                  <a:srgbClr val="FFFFFF"/>
                </a:solidFill>
                <a:latin typeface="Arial"/>
                <a:cs typeface="Arial"/>
              </a:rPr>
              <a:t>])</a:t>
            </a: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endParaRPr lang="en-US" sz="1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9407" y="5153405"/>
            <a:ext cx="86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" algn="l"/>
              </a:tabLst>
            </a:pPr>
            <a:r>
              <a:rPr sz="1200" spc="-10" dirty="0">
                <a:solidFill>
                  <a:srgbClr val="3064BA"/>
                </a:solidFill>
                <a:latin typeface="Consolas"/>
                <a:cs typeface="Consolas"/>
              </a:rPr>
              <a:t>SECOND</a:t>
            </a:r>
            <a:r>
              <a:rPr sz="1200" dirty="0">
                <a:solidFill>
                  <a:srgbClr val="3064BA"/>
                </a:solidFill>
                <a:latin typeface="Consolas"/>
                <a:cs typeface="Consolas"/>
              </a:rPr>
              <a:t>	</a:t>
            </a:r>
            <a:r>
              <a:rPr sz="1200" spc="-25" dirty="0">
                <a:solidFill>
                  <a:srgbClr val="098557"/>
                </a:solidFill>
                <a:latin typeface="Consolas"/>
                <a:cs typeface="Consolas"/>
              </a:rPr>
              <a:t>60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551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Century Gothic</vt:lpstr>
      <vt:lpstr>Consolas</vt:lpstr>
      <vt:lpstr>Times New Roman</vt:lpstr>
      <vt:lpstr>Wingdings</vt:lpstr>
      <vt:lpstr>Wingdings 3</vt:lpstr>
      <vt:lpstr>Ion</vt:lpstr>
      <vt:lpstr>YOUTUBE SONGS ANALYSIS USING POWER BI</vt:lpstr>
      <vt:lpstr>PROBLEM STATEMENT</vt:lpstr>
      <vt:lpstr>DATASET OVERVIEW</vt:lpstr>
      <vt:lpstr>PowerPoint Presentation</vt:lpstr>
      <vt:lpstr>PROJECT OBJECTIVES</vt:lpstr>
      <vt:lpstr>PowerPoint Presentation</vt:lpstr>
      <vt:lpstr>DATA CLEANING &amp; PREPARATION</vt:lpstr>
      <vt:lpstr>DATA CLEANING &amp; PREPARATION</vt:lpstr>
      <vt:lpstr>DATA CLEANING &amp; PREPARATION</vt:lpstr>
      <vt:lpstr>PowerPoint Presentation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SONGS ANALYSIS USING POWER BI</dc:title>
  <dc:creator>Prajwal Ambadkar</dc:creator>
  <cp:lastModifiedBy>HP</cp:lastModifiedBy>
  <cp:revision>3</cp:revision>
  <dcterms:created xsi:type="dcterms:W3CDTF">2024-07-06T18:13:53Z</dcterms:created>
  <dcterms:modified xsi:type="dcterms:W3CDTF">2024-07-06T18:47:27Z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2024-07-06T00:00:00Z</vt:filetime>
  </property>
  <property fmtid="{D5CDD505-2E9C-101B-9397-08002B2CF9AE}" pid="5" name="Producer">
    <vt:lpwstr>Microsoft® Word 2016</vt:lpwstr>
  </property>
</Properties>
</file>