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89" r:id="rId5"/>
    <p:sldId id="339" r:id="rId6"/>
    <p:sldId id="329" r:id="rId7"/>
    <p:sldId id="33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92" d="100"/>
          <a:sy n="92" d="100"/>
        </p:scale>
        <p:origin x="1110" y="63"/>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21/11/2024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21/11/2024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A283                                       Name of Student Presenting: Piyush Kumar Mallick</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pPr algn="r"/>
            <a:r>
              <a:rPr lang="en-GB" dirty="0"/>
              <a:t>7COM1079-2024  Student Group No:   4         Names of Student Attendees  (all group should attend to get feedback):            	Ankit Joshi</a:t>
            </a:r>
          </a:p>
          <a:p>
            <a:pPr algn="r"/>
            <a:r>
              <a:rPr lang="en-GB" dirty="0"/>
              <a:t>									Ahmad Mujtaba Khan</a:t>
            </a:r>
          </a:p>
          <a:p>
            <a:pPr algn="r"/>
            <a:r>
              <a:rPr lang="en-GB" dirty="0"/>
              <a:t>										Haider Abid</a:t>
            </a:r>
          </a:p>
          <a:p>
            <a:pPr algn="r"/>
            <a:r>
              <a:rPr lang="en-GB" dirty="0"/>
              <a:t>								Piyush Kumar Mallick</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GB" dirty="0">
                <a:solidFill>
                  <a:schemeClr val="tx1"/>
                </a:solidFill>
              </a:rPr>
              <a:t>Dataset snippet</a:t>
            </a: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11" name="Picture 10">
            <a:extLst>
              <a:ext uri="{FF2B5EF4-FFF2-40B4-BE49-F238E27FC236}">
                <a16:creationId xmlns:a16="http://schemas.microsoft.com/office/drawing/2014/main" id="{D791930E-AF32-F9C3-43EE-AE91C521AD81}"/>
              </a:ext>
            </a:extLst>
          </p:cNvPr>
          <p:cNvPicPr>
            <a:picLocks noChangeAspect="1"/>
          </p:cNvPicPr>
          <p:nvPr/>
        </p:nvPicPr>
        <p:blipFill>
          <a:blip r:embed="rId2"/>
          <a:stretch>
            <a:fillRect/>
          </a:stretch>
        </p:blipFill>
        <p:spPr>
          <a:xfrm>
            <a:off x="965289" y="1294537"/>
            <a:ext cx="5972389" cy="1896917"/>
          </a:xfrm>
          <a:prstGeom prst="rect">
            <a:avLst/>
          </a:prstGeom>
        </p:spPr>
      </p:pic>
      <p:pic>
        <p:nvPicPr>
          <p:cNvPr id="13" name="Picture 12">
            <a:extLst>
              <a:ext uri="{FF2B5EF4-FFF2-40B4-BE49-F238E27FC236}">
                <a16:creationId xmlns:a16="http://schemas.microsoft.com/office/drawing/2014/main" id="{27EE5986-51C4-1592-49AD-E52CB1A837F4}"/>
              </a:ext>
            </a:extLst>
          </p:cNvPr>
          <p:cNvPicPr>
            <a:picLocks noChangeAspect="1"/>
          </p:cNvPicPr>
          <p:nvPr/>
        </p:nvPicPr>
        <p:blipFill>
          <a:blip r:embed="rId3"/>
          <a:stretch>
            <a:fillRect/>
          </a:stretch>
        </p:blipFill>
        <p:spPr>
          <a:xfrm>
            <a:off x="965289" y="3191454"/>
            <a:ext cx="5980672" cy="1449609"/>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DS239  length_of_hospital_stay.csv</a:t>
            </a:r>
          </a:p>
          <a:p>
            <a:endParaRPr lang="en-US" sz="2400" dirty="0">
              <a:solidFill>
                <a:srgbClr val="FF0000"/>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13722"/>
            <a:ext cx="9129687" cy="230832"/>
          </a:xfrm>
        </p:spPr>
        <p:txBody>
          <a:bodyPr/>
          <a:lstStyle/>
          <a:p>
            <a:r>
              <a:rPr lang="en-GB" dirty="0"/>
              <a:t>7COM1079-2024  Student Group No: A283</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(one sentence) it shows how, over the years, technological advancements in medical care have affected the average length of stay at a hospital.</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a:solidFill>
                  <a:srgbClr val="FF0000"/>
                </a:solidFill>
                <a:latin typeface="Calibri"/>
                <a:cs typeface="Calibri"/>
              </a:rPr>
              <a:t>Subject</a:t>
            </a:r>
            <a:r>
              <a:rPr lang="en-US" sz="2400" b="0" dirty="0">
                <a:latin typeface="Calibri"/>
                <a:cs typeface="Calibri"/>
              </a:rPr>
              <a:t> </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Nominal.</a:t>
            </a:r>
            <a:br>
              <a:rPr lang="en-US" sz="2400" b="0" dirty="0">
                <a:latin typeface="Calibri"/>
                <a:cs typeface="Calibri"/>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Value</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Ordinal </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r>
              <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How does the average length of hospital stay differ between patients admitted for an acute care and childbirth care?”</a:t>
            </a:r>
            <a:endParaRPr lang="en-GB" sz="20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A283</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4</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620569"/>
            <a:ext cx="10139880" cy="2426329"/>
          </a:xfrm>
        </p:spPr>
        <p:txBody>
          <a:bodyPr>
            <a:noAutofit/>
          </a:bodyPr>
          <a:lstStyle/>
          <a:p>
            <a:pPr>
              <a:lnSpc>
                <a:spcPct val="100000"/>
              </a:lnSpc>
            </a:pP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2400" dirty="0">
                <a:effectLst/>
                <a:latin typeface="Calibri" panose="020F0502020204030204" pitchFamily="34" charset="0"/>
                <a:ea typeface="Calibri" panose="020F0502020204030204" pitchFamily="34" charset="0"/>
                <a:cs typeface="Times New Roman" panose="02020603050405020304" pitchFamily="18" charset="0"/>
              </a:rPr>
              <a:t>:</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Nominal. data “</a:t>
            </a:r>
            <a:r>
              <a:rPr lang="en-US" sz="2400" b="0" dirty="0">
                <a:effectLst/>
                <a:latin typeface="Calibri" panose="020F0502020204030204" pitchFamily="34" charset="0"/>
                <a:ea typeface="Calibri" panose="020F0502020204030204" pitchFamily="34" charset="0"/>
                <a:cs typeface="Times New Roman" panose="02020603050405020304" pitchFamily="18" charset="0"/>
              </a:rPr>
              <a:t>Is there a difference in the mean of  hospital stay between </a:t>
            </a:r>
            <a:r>
              <a:rPr lang="en-US" sz="2400" b="0" dirty="0">
                <a:latin typeface="Calibri" panose="020F0502020204030204" pitchFamily="34" charset="0"/>
                <a:ea typeface="Calibri" panose="020F0502020204030204" pitchFamily="34" charset="0"/>
                <a:cs typeface="Times New Roman" panose="02020603050405020304" pitchFamily="18" charset="0"/>
              </a:rPr>
              <a:t>a</a:t>
            </a:r>
            <a:r>
              <a:rPr lang="en-US" sz="2400" b="0" dirty="0">
                <a:effectLst/>
                <a:latin typeface="Calibri" panose="020F0502020204030204" pitchFamily="34" charset="0"/>
                <a:ea typeface="Calibri" panose="020F0502020204030204" pitchFamily="34" charset="0"/>
                <a:cs typeface="Times New Roman" panose="02020603050405020304" pitchFamily="18" charset="0"/>
              </a:rPr>
              <a:t>cute care and childbirth care?”</a:t>
            </a:r>
            <a:br>
              <a:rPr lang="en-US" sz="2400" b="0" dirty="0">
                <a:effectLst/>
                <a:latin typeface="Calibri" panose="020F0502020204030204" pitchFamily="34" charset="0"/>
                <a:ea typeface="Calibri" panose="020F0502020204030204" pitchFamily="34" charset="0"/>
                <a:cs typeface="Times New Roman" panose="02020603050405020304" pitchFamily="18" charset="0"/>
              </a:rPr>
            </a:br>
            <a:br>
              <a:rPr lang="en-US" sz="2400" b="0" dirty="0">
                <a:effectLst/>
                <a:latin typeface="Calibri" panose="020F0502020204030204" pitchFamily="34" charset="0"/>
                <a:ea typeface="Calibri" panose="020F0502020204030204" pitchFamily="34" charset="0"/>
                <a:cs typeface="Times New Roman" panose="02020603050405020304" pitchFamily="18" charset="0"/>
              </a:rPr>
            </a:br>
            <a: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Null hypothesis (H0): There is no difference in the mean of the </a:t>
            </a:r>
            <a:r>
              <a:rPr lang="en-US" sz="2400" b="0" dirty="0">
                <a:solidFill>
                  <a:srgbClr val="FF0000"/>
                </a:solidFill>
                <a:latin typeface="Calibri" panose="020F0502020204030204" pitchFamily="34" charset="0"/>
                <a:ea typeface="Calibri" panose="020F0502020204030204" pitchFamily="34" charset="0"/>
                <a:cs typeface="Times New Roman" panose="02020603050405020304" pitchFamily="18" charset="0"/>
              </a:rPr>
              <a:t>hospital stay</a:t>
            </a:r>
            <a: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between </a:t>
            </a:r>
            <a:r>
              <a:rPr lang="en-US" sz="2400" b="0" dirty="0">
                <a:solidFill>
                  <a:srgbClr val="FF0000"/>
                </a:solidFill>
                <a:latin typeface="Calibri" panose="020F0502020204030204" pitchFamily="34" charset="0"/>
                <a:ea typeface="Calibri" panose="020F0502020204030204" pitchFamily="34" charset="0"/>
                <a:cs typeface="Times New Roman" panose="02020603050405020304" pitchFamily="18" charset="0"/>
              </a:rPr>
              <a:t>a</a:t>
            </a:r>
            <a: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cute care and childbirth care.</a:t>
            </a:r>
            <a:b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b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Alt hypothesis (H1):  There is a difference in the mean of the </a:t>
            </a:r>
            <a:r>
              <a:rPr lang="en-US" sz="2400" b="0" dirty="0">
                <a:solidFill>
                  <a:srgbClr val="FF0000"/>
                </a:solidFill>
                <a:latin typeface="Calibri" panose="020F0502020204030204" pitchFamily="34" charset="0"/>
                <a:ea typeface="Calibri" panose="020F0502020204030204" pitchFamily="34" charset="0"/>
                <a:cs typeface="Times New Roman" panose="02020603050405020304" pitchFamily="18" charset="0"/>
              </a:rPr>
              <a:t>hospital stay</a:t>
            </a:r>
            <a: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between acute care and childbirth care.</a:t>
            </a:r>
            <a:b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br>
              <a:rPr lang="en-IE"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br>
              <a:rPr lang="en-GB"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623945" y="5297755"/>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dirty="0"/>
              <a:t>1</a:t>
            </a:r>
            <a:r>
              <a:rPr lang="en-GB" b="1" dirty="0">
                <a:latin typeface="Calibri"/>
                <a:cs typeface="Calibri"/>
              </a:rPr>
              <a:t>Correlation</a:t>
            </a:r>
            <a:r>
              <a:rPr lang="en-GB" dirty="0"/>
              <a:t> (</a:t>
            </a:r>
            <a:r>
              <a:rPr lang="en-IE" sz="1800" dirty="0">
                <a:effectLst/>
                <a:latin typeface="Calibri"/>
                <a:ea typeface="Calibri" panose="020F0502020204030204" pitchFamily="34" charset="0"/>
                <a:cs typeface="Times New Roman"/>
              </a:rPr>
              <a:t>Analysis of how </a:t>
            </a:r>
            <a:r>
              <a:rPr lang="en-IE" sz="1800" dirty="0">
                <a:solidFill>
                  <a:srgbClr val="FF0000"/>
                </a:solidFill>
                <a:effectLst/>
                <a:latin typeface="Calibri"/>
                <a:ea typeface="Calibri" panose="020F0502020204030204" pitchFamily="34" charset="0"/>
                <a:cs typeface="Times New Roman"/>
              </a:rPr>
              <a:t>ordinal</a:t>
            </a:r>
            <a:r>
              <a:rPr lang="en-IE" dirty="0">
                <a:solidFill>
                  <a:srgbClr val="FF0000"/>
                </a:solidFill>
                <a:latin typeface="Calibri"/>
                <a:ea typeface="Calibri" panose="020F0502020204030204" pitchFamily="34" charset="0"/>
                <a:cs typeface="Times New Roman"/>
              </a:rPr>
              <a:t>/</a:t>
            </a:r>
            <a:r>
              <a:rPr lang="en-IE" sz="1800" dirty="0">
                <a:solidFill>
                  <a:srgbClr val="FF0000"/>
                </a:solidFill>
                <a:effectLst/>
                <a:latin typeface="Calibri"/>
                <a:ea typeface="Calibri" panose="020F0502020204030204" pitchFamily="34" charset="0"/>
                <a:cs typeface="Times New Roman"/>
              </a:rPr>
              <a:t>interval </a:t>
            </a:r>
            <a:r>
              <a:rPr lang="en-IE" sz="1800" dirty="0">
                <a:solidFill>
                  <a:srgbClr val="00B050"/>
                </a:solidFill>
                <a:effectLst/>
                <a:latin typeface="Calibri"/>
                <a:ea typeface="Calibri" panose="020F0502020204030204" pitchFamily="34" charset="0"/>
                <a:cs typeface="Times New Roman"/>
              </a:rPr>
              <a:t>dependent var</a:t>
            </a:r>
            <a:r>
              <a:rPr lang="en-IE" sz="1800" dirty="0">
                <a:effectLst/>
                <a:latin typeface="Calibri"/>
                <a:ea typeface="Calibri" panose="020F0502020204030204" pitchFamily="34" charset="0"/>
                <a:cs typeface="Times New Roman"/>
              </a:rPr>
              <a:t> </a:t>
            </a:r>
            <a:r>
              <a:rPr lang="en-IE" dirty="0">
                <a:latin typeface="Calibri"/>
                <a:ea typeface="Calibri" panose="020F0502020204030204" pitchFamily="34" charset="0"/>
                <a:cs typeface="Times New Roman"/>
              </a:rPr>
              <a:t>correlates </a:t>
            </a:r>
            <a:r>
              <a:rPr lang="en-IE" sz="1800" dirty="0">
                <a:effectLst/>
                <a:latin typeface="Calibri"/>
                <a:ea typeface="Calibri" panose="020F0502020204030204" pitchFamily="34" charset="0"/>
                <a:cs typeface="Times New Roman"/>
              </a:rPr>
              <a:t>to an </a:t>
            </a:r>
            <a:r>
              <a:rPr lang="en-IE" sz="1800" dirty="0">
                <a:solidFill>
                  <a:srgbClr val="FF0000"/>
                </a:solidFill>
                <a:effectLst/>
                <a:latin typeface="Calibri"/>
                <a:ea typeface="Calibri" panose="020F0502020204030204" pitchFamily="34" charset="0"/>
                <a:cs typeface="Times New Roman"/>
              </a:rPr>
              <a:t>ordinal/interval </a:t>
            </a:r>
            <a:r>
              <a:rPr lang="en-IE" sz="1800" dirty="0">
                <a:solidFill>
                  <a:srgbClr val="00B050"/>
                </a:solidFill>
                <a:effectLst/>
                <a:latin typeface="Calibri"/>
                <a:ea typeface="Calibri" panose="020F0502020204030204" pitchFamily="34" charset="0"/>
                <a:cs typeface="Times New Roman"/>
              </a:rPr>
              <a:t>independent variable)</a:t>
            </a:r>
            <a:endParaRPr lang="en-GB" dirty="0">
              <a:latin typeface="Calibri"/>
              <a:cs typeface="Times New Roman"/>
            </a:endParaRP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dirty="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dirty="0"/>
          </a:p>
        </p:txBody>
      </p:sp>
    </p:spTree>
    <p:extLst>
      <p:ext uri="{BB962C8B-B14F-4D97-AF65-F5344CB8AC3E}">
        <p14:creationId xmlns:p14="http://schemas.microsoft.com/office/powerpoint/2010/main" val="32494612"/>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11834</TotalTime>
  <Words>546</Words>
  <Application>Microsoft Office PowerPoint</Application>
  <PresentationFormat>Widescreen</PresentationFormat>
  <Paragraphs>24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Herts Theme</vt:lpstr>
      <vt:lpstr>Research Question –  Tutorial Presentation for Feedback Date:  </vt:lpstr>
      <vt:lpstr>PowerPoint Presentation</vt:lpstr>
      <vt:lpstr>This dataset is interesting to us because (one sentence) it shows how, over the years, technological advancements in medical care have affected the average length of stay at a hospital.   Our  Independent variable is: Subject                     This  Independent variable datatype is (select one): Nominal.  Our Dependent variable is: Value                    This Dependent variable datatype is  (select one): Ordinal </vt:lpstr>
      <vt:lpstr>  Template2:Interval/Ordinal vs Nominal. data “Is there a difference in the mean of  hospital stay between acute care and childbirth care?”  Null hypothesis (H0): There is no difference in the mean of the hospital stay between acute care and childbirth care.  Alt hypothesis (H1):  There is a difference in the mean of the hospital stay between acute care and childbirth care.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Ankit Joshi</cp:lastModifiedBy>
  <cp:revision>237</cp:revision>
  <dcterms:created xsi:type="dcterms:W3CDTF">2019-10-01T08:37:56Z</dcterms:created>
  <dcterms:modified xsi:type="dcterms:W3CDTF">2024-11-20T23:00:47Z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