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7" r:id="rId10"/>
    <p:sldId id="268" r:id="rId11"/>
    <p:sldId id="269" r:id="rId12"/>
    <p:sldId id="265" r:id="rId13"/>
    <p:sldId id="270" r:id="rId14"/>
    <p:sldId id="271" r:id="rId15"/>
    <p:sldId id="266" r:id="rId16"/>
  </p:sldIdLst>
  <p:sldSz cx="18288000" cy="10287000"/>
  <p:notesSz cx="6858000" cy="9144000"/>
  <p:embeddedFontLst>
    <p:embeddedFont>
      <p:font typeface="FZYaoTi" panose="02010601030101010101" pitchFamily="2" charset="-122"/>
      <p:regular r:id="rId18"/>
    </p:embeddedFont>
    <p:embeddedFont>
      <p:font typeface="72 Monospace" panose="020B0509030603020204" pitchFamily="49" charset="0"/>
      <p:regular r:id="rId19"/>
      <p:bold r:id="rId20"/>
    </p:embeddedFont>
    <p:embeddedFont>
      <p:font typeface="Clear Sans Regular Bold" panose="020B0604020202020204" charset="0"/>
      <p:regular r:id="rId21"/>
    </p:embeddedFont>
    <p:embeddedFont>
      <p:font typeface="Georgia" panose="02040502050405020303" pitchFamily="18"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E5FF"/>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73146" autoAdjust="0"/>
  </p:normalViewPr>
  <p:slideViewPr>
    <p:cSldViewPr>
      <p:cViewPr varScale="1">
        <p:scale>
          <a:sx n="31" d="100"/>
          <a:sy n="31" d="100"/>
        </p:scale>
        <p:origin x="107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CBEAE-2334-40BC-8F5E-0E1725A31EE8}"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IN"/>
        </a:p>
      </dgm:t>
    </dgm:pt>
    <dgm:pt modelId="{04C83541-5A03-417F-B093-09D6DE2723A3}">
      <dgm:prSet phldrT="[Text]"/>
      <dgm:spPr/>
      <dgm:t>
        <a:bodyPr/>
        <a:lstStyle/>
        <a:p>
          <a:r>
            <a:rPr lang="en-IN" dirty="0"/>
            <a:t>Project Recap</a:t>
          </a:r>
        </a:p>
      </dgm:t>
    </dgm:pt>
    <dgm:pt modelId="{ACA7ADAB-CF46-4A3F-AB85-CE4E3F3BB802}" type="parTrans" cxnId="{7B59503C-6F17-465B-8B85-5FCE26D4CDE7}">
      <dgm:prSet/>
      <dgm:spPr/>
      <dgm:t>
        <a:bodyPr/>
        <a:lstStyle/>
        <a:p>
          <a:endParaRPr lang="en-IN"/>
        </a:p>
      </dgm:t>
    </dgm:pt>
    <dgm:pt modelId="{13E2788A-E6BC-4FAB-A7BB-7D9E18F3C0C3}" type="sibTrans" cxnId="{7B59503C-6F17-465B-8B85-5FCE26D4CDE7}">
      <dgm:prSet/>
      <dgm:spPr/>
      <dgm:t>
        <a:bodyPr/>
        <a:lstStyle/>
        <a:p>
          <a:endParaRPr lang="en-IN"/>
        </a:p>
      </dgm:t>
    </dgm:pt>
    <dgm:pt modelId="{08992682-67BF-4B08-962C-D66588D3177A}">
      <dgm:prSet phldrT="[Text]"/>
      <dgm:spPr/>
      <dgm:t>
        <a:bodyPr/>
        <a:lstStyle/>
        <a:p>
          <a:r>
            <a:rPr lang="en-IN" dirty="0"/>
            <a:t>Problem</a:t>
          </a:r>
        </a:p>
      </dgm:t>
    </dgm:pt>
    <dgm:pt modelId="{8F657CFA-3B44-4906-8765-46F0E8821AFE}" type="parTrans" cxnId="{31AADECA-14A7-42AD-80C7-3E4F89E05340}">
      <dgm:prSet/>
      <dgm:spPr/>
      <dgm:t>
        <a:bodyPr/>
        <a:lstStyle/>
        <a:p>
          <a:endParaRPr lang="en-IN"/>
        </a:p>
      </dgm:t>
    </dgm:pt>
    <dgm:pt modelId="{D9810221-5333-4ED7-B967-367C4D77432E}" type="sibTrans" cxnId="{31AADECA-14A7-42AD-80C7-3E4F89E05340}">
      <dgm:prSet/>
      <dgm:spPr/>
      <dgm:t>
        <a:bodyPr/>
        <a:lstStyle/>
        <a:p>
          <a:endParaRPr lang="en-IN"/>
        </a:p>
      </dgm:t>
    </dgm:pt>
    <dgm:pt modelId="{665A25C2-A30E-4A09-BEC8-2A41812F514B}">
      <dgm:prSet phldrT="[Text]"/>
      <dgm:spPr/>
      <dgm:t>
        <a:bodyPr/>
        <a:lstStyle/>
        <a:p>
          <a:r>
            <a:rPr lang="en-IN" dirty="0"/>
            <a:t>The Analytics Team</a:t>
          </a:r>
        </a:p>
      </dgm:t>
    </dgm:pt>
    <dgm:pt modelId="{F19834A4-1AFD-43BD-AB44-1BC142F73783}" type="parTrans" cxnId="{72B3FF4F-87AD-433C-B77E-A0FCC39635CD}">
      <dgm:prSet/>
      <dgm:spPr/>
      <dgm:t>
        <a:bodyPr/>
        <a:lstStyle/>
        <a:p>
          <a:endParaRPr lang="en-IN"/>
        </a:p>
      </dgm:t>
    </dgm:pt>
    <dgm:pt modelId="{969178AE-E5B4-428E-A463-0972E3F805BE}" type="sibTrans" cxnId="{72B3FF4F-87AD-433C-B77E-A0FCC39635CD}">
      <dgm:prSet/>
      <dgm:spPr/>
      <dgm:t>
        <a:bodyPr/>
        <a:lstStyle/>
        <a:p>
          <a:endParaRPr lang="en-IN"/>
        </a:p>
      </dgm:t>
    </dgm:pt>
    <dgm:pt modelId="{0BC2A75B-3EA7-42F4-95BD-658EAF72E1F9}">
      <dgm:prSet/>
      <dgm:spPr/>
      <dgm:t>
        <a:bodyPr/>
        <a:lstStyle/>
        <a:p>
          <a:r>
            <a:rPr lang="en-IN" dirty="0"/>
            <a:t>Process</a:t>
          </a:r>
        </a:p>
      </dgm:t>
    </dgm:pt>
    <dgm:pt modelId="{BEBDDBC3-7C43-47DA-8E41-461808526447}" type="parTrans" cxnId="{AA50176A-36FB-4FE9-9919-578F87D449B3}">
      <dgm:prSet/>
      <dgm:spPr/>
      <dgm:t>
        <a:bodyPr/>
        <a:lstStyle/>
        <a:p>
          <a:endParaRPr lang="en-IN"/>
        </a:p>
      </dgm:t>
    </dgm:pt>
    <dgm:pt modelId="{624E91B2-62A4-4454-BD4B-E60CFC9059F9}" type="sibTrans" cxnId="{AA50176A-36FB-4FE9-9919-578F87D449B3}">
      <dgm:prSet/>
      <dgm:spPr/>
      <dgm:t>
        <a:bodyPr/>
        <a:lstStyle/>
        <a:p>
          <a:endParaRPr lang="en-IN"/>
        </a:p>
      </dgm:t>
    </dgm:pt>
    <dgm:pt modelId="{40FCA28B-373E-4FA0-9191-EEC83CB4E99F}">
      <dgm:prSet/>
      <dgm:spPr/>
      <dgm:t>
        <a:bodyPr/>
        <a:lstStyle/>
        <a:p>
          <a:r>
            <a:rPr lang="en-IN" dirty="0"/>
            <a:t>Insights</a:t>
          </a:r>
        </a:p>
      </dgm:t>
    </dgm:pt>
    <dgm:pt modelId="{A80B05EB-EF61-4EEF-8B94-06BDCD719F07}" type="parTrans" cxnId="{5C084786-BDDB-4647-B2D4-53BB9ADD7B3B}">
      <dgm:prSet/>
      <dgm:spPr/>
      <dgm:t>
        <a:bodyPr/>
        <a:lstStyle/>
        <a:p>
          <a:endParaRPr lang="en-IN"/>
        </a:p>
      </dgm:t>
    </dgm:pt>
    <dgm:pt modelId="{38BEDDF1-FFD8-4CA0-98F5-F4C7492A6D11}" type="sibTrans" cxnId="{5C084786-BDDB-4647-B2D4-53BB9ADD7B3B}">
      <dgm:prSet/>
      <dgm:spPr/>
      <dgm:t>
        <a:bodyPr/>
        <a:lstStyle/>
        <a:p>
          <a:endParaRPr lang="en-IN"/>
        </a:p>
      </dgm:t>
    </dgm:pt>
    <dgm:pt modelId="{5947D8A9-3901-455F-9B70-4CBF6FEE1F43}">
      <dgm:prSet/>
      <dgm:spPr/>
      <dgm:t>
        <a:bodyPr/>
        <a:lstStyle/>
        <a:p>
          <a:r>
            <a:rPr lang="en-IN" dirty="0"/>
            <a:t>Summary</a:t>
          </a:r>
        </a:p>
      </dgm:t>
    </dgm:pt>
    <dgm:pt modelId="{A8A8D9B3-F0A6-4B3D-B759-B012E2E9DEBE}" type="parTrans" cxnId="{1C9D08B6-304E-4761-A72A-02BC39638159}">
      <dgm:prSet/>
      <dgm:spPr/>
      <dgm:t>
        <a:bodyPr/>
        <a:lstStyle/>
        <a:p>
          <a:endParaRPr lang="en-IN"/>
        </a:p>
      </dgm:t>
    </dgm:pt>
    <dgm:pt modelId="{225A4595-55D1-4FCA-BDC0-5D137DEFAAFB}" type="sibTrans" cxnId="{1C9D08B6-304E-4761-A72A-02BC39638159}">
      <dgm:prSet/>
      <dgm:spPr/>
      <dgm:t>
        <a:bodyPr/>
        <a:lstStyle/>
        <a:p>
          <a:endParaRPr lang="en-IN"/>
        </a:p>
      </dgm:t>
    </dgm:pt>
    <dgm:pt modelId="{03446067-BFBC-4E59-963D-ADE25B57286C}" type="pres">
      <dgm:prSet presAssocID="{F0ACBEAE-2334-40BC-8F5E-0E1725A31EE8}" presName="linear" presStyleCnt="0">
        <dgm:presLayoutVars>
          <dgm:dir/>
          <dgm:animLvl val="lvl"/>
          <dgm:resizeHandles val="exact"/>
        </dgm:presLayoutVars>
      </dgm:prSet>
      <dgm:spPr/>
    </dgm:pt>
    <dgm:pt modelId="{5920BC2B-EB8E-4EF7-90DA-0DFB7B05E2B1}" type="pres">
      <dgm:prSet presAssocID="{04C83541-5A03-417F-B093-09D6DE2723A3}" presName="parentLin" presStyleCnt="0"/>
      <dgm:spPr/>
    </dgm:pt>
    <dgm:pt modelId="{440E73FC-8FA1-4DFA-884F-DDF9BF3F1392}" type="pres">
      <dgm:prSet presAssocID="{04C83541-5A03-417F-B093-09D6DE2723A3}" presName="parentLeftMargin" presStyleLbl="node1" presStyleIdx="0" presStyleCnt="6"/>
      <dgm:spPr/>
    </dgm:pt>
    <dgm:pt modelId="{E00AEB3B-29BD-4AC4-B775-247D9040DA42}" type="pres">
      <dgm:prSet presAssocID="{04C83541-5A03-417F-B093-09D6DE2723A3}" presName="parentText" presStyleLbl="node1" presStyleIdx="0" presStyleCnt="6">
        <dgm:presLayoutVars>
          <dgm:chMax val="0"/>
          <dgm:bulletEnabled val="1"/>
        </dgm:presLayoutVars>
      </dgm:prSet>
      <dgm:spPr/>
    </dgm:pt>
    <dgm:pt modelId="{5AB46C81-74DF-476F-9E5C-786325D5F019}" type="pres">
      <dgm:prSet presAssocID="{04C83541-5A03-417F-B093-09D6DE2723A3}" presName="negativeSpace" presStyleCnt="0"/>
      <dgm:spPr/>
    </dgm:pt>
    <dgm:pt modelId="{709617BC-86DE-416E-9472-E93CE57F4D24}" type="pres">
      <dgm:prSet presAssocID="{04C83541-5A03-417F-B093-09D6DE2723A3}" presName="childText" presStyleLbl="conFgAcc1" presStyleIdx="0" presStyleCnt="6">
        <dgm:presLayoutVars>
          <dgm:bulletEnabled val="1"/>
        </dgm:presLayoutVars>
      </dgm:prSet>
      <dgm:spPr/>
    </dgm:pt>
    <dgm:pt modelId="{A4FDBB8C-4AB2-4BBC-B51F-D0A104633656}" type="pres">
      <dgm:prSet presAssocID="{13E2788A-E6BC-4FAB-A7BB-7D9E18F3C0C3}" presName="spaceBetweenRectangles" presStyleCnt="0"/>
      <dgm:spPr/>
    </dgm:pt>
    <dgm:pt modelId="{11FBE68B-0454-49D1-87A4-10614D6BF6F0}" type="pres">
      <dgm:prSet presAssocID="{08992682-67BF-4B08-962C-D66588D3177A}" presName="parentLin" presStyleCnt="0"/>
      <dgm:spPr/>
    </dgm:pt>
    <dgm:pt modelId="{9C355A25-F4C3-492C-BBC2-5FA3CC60E985}" type="pres">
      <dgm:prSet presAssocID="{08992682-67BF-4B08-962C-D66588D3177A}" presName="parentLeftMargin" presStyleLbl="node1" presStyleIdx="0" presStyleCnt="6"/>
      <dgm:spPr/>
    </dgm:pt>
    <dgm:pt modelId="{EA80D0C9-7ED7-493A-B3DD-E7C885359433}" type="pres">
      <dgm:prSet presAssocID="{08992682-67BF-4B08-962C-D66588D3177A}" presName="parentText" presStyleLbl="node1" presStyleIdx="1" presStyleCnt="6">
        <dgm:presLayoutVars>
          <dgm:chMax val="0"/>
          <dgm:bulletEnabled val="1"/>
        </dgm:presLayoutVars>
      </dgm:prSet>
      <dgm:spPr/>
    </dgm:pt>
    <dgm:pt modelId="{785414AC-5C79-4B5D-A0B8-08605658A660}" type="pres">
      <dgm:prSet presAssocID="{08992682-67BF-4B08-962C-D66588D3177A}" presName="negativeSpace" presStyleCnt="0"/>
      <dgm:spPr/>
    </dgm:pt>
    <dgm:pt modelId="{1E7CCB6C-8CEE-4397-83CE-534A5E647988}" type="pres">
      <dgm:prSet presAssocID="{08992682-67BF-4B08-962C-D66588D3177A}" presName="childText" presStyleLbl="conFgAcc1" presStyleIdx="1" presStyleCnt="6">
        <dgm:presLayoutVars>
          <dgm:bulletEnabled val="1"/>
        </dgm:presLayoutVars>
      </dgm:prSet>
      <dgm:spPr/>
    </dgm:pt>
    <dgm:pt modelId="{1D7962E5-4253-472A-B835-8BFCE922CC7A}" type="pres">
      <dgm:prSet presAssocID="{D9810221-5333-4ED7-B967-367C4D77432E}" presName="spaceBetweenRectangles" presStyleCnt="0"/>
      <dgm:spPr/>
    </dgm:pt>
    <dgm:pt modelId="{EF996D2C-7C4B-45C9-9DF0-96C1CE6954A0}" type="pres">
      <dgm:prSet presAssocID="{665A25C2-A30E-4A09-BEC8-2A41812F514B}" presName="parentLin" presStyleCnt="0"/>
      <dgm:spPr/>
    </dgm:pt>
    <dgm:pt modelId="{900E89BE-83C5-4C1E-B9AB-045D866E2A09}" type="pres">
      <dgm:prSet presAssocID="{665A25C2-A30E-4A09-BEC8-2A41812F514B}" presName="parentLeftMargin" presStyleLbl="node1" presStyleIdx="1" presStyleCnt="6"/>
      <dgm:spPr/>
    </dgm:pt>
    <dgm:pt modelId="{E1BC7074-E82D-4A5F-97A7-16D0BB6598AC}" type="pres">
      <dgm:prSet presAssocID="{665A25C2-A30E-4A09-BEC8-2A41812F514B}" presName="parentText" presStyleLbl="node1" presStyleIdx="2" presStyleCnt="6">
        <dgm:presLayoutVars>
          <dgm:chMax val="0"/>
          <dgm:bulletEnabled val="1"/>
        </dgm:presLayoutVars>
      </dgm:prSet>
      <dgm:spPr/>
    </dgm:pt>
    <dgm:pt modelId="{807D90C8-6CD6-4862-979F-0C54B813D5EA}" type="pres">
      <dgm:prSet presAssocID="{665A25C2-A30E-4A09-BEC8-2A41812F514B}" presName="negativeSpace" presStyleCnt="0"/>
      <dgm:spPr/>
    </dgm:pt>
    <dgm:pt modelId="{138C808D-FA14-44D7-A5A1-EF753B2F72E8}" type="pres">
      <dgm:prSet presAssocID="{665A25C2-A30E-4A09-BEC8-2A41812F514B}" presName="childText" presStyleLbl="conFgAcc1" presStyleIdx="2" presStyleCnt="6">
        <dgm:presLayoutVars>
          <dgm:bulletEnabled val="1"/>
        </dgm:presLayoutVars>
      </dgm:prSet>
      <dgm:spPr/>
    </dgm:pt>
    <dgm:pt modelId="{6CE1D08B-A2EB-4479-9B35-1EC9324A2C7F}" type="pres">
      <dgm:prSet presAssocID="{969178AE-E5B4-428E-A463-0972E3F805BE}" presName="spaceBetweenRectangles" presStyleCnt="0"/>
      <dgm:spPr/>
    </dgm:pt>
    <dgm:pt modelId="{418503BA-5E1E-45CD-A23F-55ABBB72BB87}" type="pres">
      <dgm:prSet presAssocID="{0BC2A75B-3EA7-42F4-95BD-658EAF72E1F9}" presName="parentLin" presStyleCnt="0"/>
      <dgm:spPr/>
    </dgm:pt>
    <dgm:pt modelId="{C6587C44-E3CC-44B5-BABA-F1DA2E96E18C}" type="pres">
      <dgm:prSet presAssocID="{0BC2A75B-3EA7-42F4-95BD-658EAF72E1F9}" presName="parentLeftMargin" presStyleLbl="node1" presStyleIdx="2" presStyleCnt="6"/>
      <dgm:spPr/>
    </dgm:pt>
    <dgm:pt modelId="{84175746-F097-4272-92E5-DA10C3146A5B}" type="pres">
      <dgm:prSet presAssocID="{0BC2A75B-3EA7-42F4-95BD-658EAF72E1F9}" presName="parentText" presStyleLbl="node1" presStyleIdx="3" presStyleCnt="6">
        <dgm:presLayoutVars>
          <dgm:chMax val="0"/>
          <dgm:bulletEnabled val="1"/>
        </dgm:presLayoutVars>
      </dgm:prSet>
      <dgm:spPr/>
    </dgm:pt>
    <dgm:pt modelId="{320AE28C-531D-46AD-8D32-D55392FE4AC1}" type="pres">
      <dgm:prSet presAssocID="{0BC2A75B-3EA7-42F4-95BD-658EAF72E1F9}" presName="negativeSpace" presStyleCnt="0"/>
      <dgm:spPr/>
    </dgm:pt>
    <dgm:pt modelId="{11F9E73B-352B-47D1-B04A-E5017DA47C51}" type="pres">
      <dgm:prSet presAssocID="{0BC2A75B-3EA7-42F4-95BD-658EAF72E1F9}" presName="childText" presStyleLbl="conFgAcc1" presStyleIdx="3" presStyleCnt="6">
        <dgm:presLayoutVars>
          <dgm:bulletEnabled val="1"/>
        </dgm:presLayoutVars>
      </dgm:prSet>
      <dgm:spPr/>
    </dgm:pt>
    <dgm:pt modelId="{3AA43980-6D95-4C50-BA6F-7F7DC4355CDB}" type="pres">
      <dgm:prSet presAssocID="{624E91B2-62A4-4454-BD4B-E60CFC9059F9}" presName="spaceBetweenRectangles" presStyleCnt="0"/>
      <dgm:spPr/>
    </dgm:pt>
    <dgm:pt modelId="{24860555-1F3B-4A71-9E01-B5BF4DE3B805}" type="pres">
      <dgm:prSet presAssocID="{40FCA28B-373E-4FA0-9191-EEC83CB4E99F}" presName="parentLin" presStyleCnt="0"/>
      <dgm:spPr/>
    </dgm:pt>
    <dgm:pt modelId="{E9D659E8-6768-4257-A9DC-6C975AFF9974}" type="pres">
      <dgm:prSet presAssocID="{40FCA28B-373E-4FA0-9191-EEC83CB4E99F}" presName="parentLeftMargin" presStyleLbl="node1" presStyleIdx="3" presStyleCnt="6"/>
      <dgm:spPr/>
    </dgm:pt>
    <dgm:pt modelId="{6B2E9F13-578A-407F-81F1-291A4EC7D4EA}" type="pres">
      <dgm:prSet presAssocID="{40FCA28B-373E-4FA0-9191-EEC83CB4E99F}" presName="parentText" presStyleLbl="node1" presStyleIdx="4" presStyleCnt="6">
        <dgm:presLayoutVars>
          <dgm:chMax val="0"/>
          <dgm:bulletEnabled val="1"/>
        </dgm:presLayoutVars>
      </dgm:prSet>
      <dgm:spPr/>
    </dgm:pt>
    <dgm:pt modelId="{D46F868E-0F48-4469-896B-8D0A6AC4FCED}" type="pres">
      <dgm:prSet presAssocID="{40FCA28B-373E-4FA0-9191-EEC83CB4E99F}" presName="negativeSpace" presStyleCnt="0"/>
      <dgm:spPr/>
    </dgm:pt>
    <dgm:pt modelId="{6A9F5F03-065F-4F55-91BF-D4628F4EAFB6}" type="pres">
      <dgm:prSet presAssocID="{40FCA28B-373E-4FA0-9191-EEC83CB4E99F}" presName="childText" presStyleLbl="conFgAcc1" presStyleIdx="4" presStyleCnt="6">
        <dgm:presLayoutVars>
          <dgm:bulletEnabled val="1"/>
        </dgm:presLayoutVars>
      </dgm:prSet>
      <dgm:spPr/>
    </dgm:pt>
    <dgm:pt modelId="{DCFFDD13-2F74-40A4-BC3F-52A4C2B266EE}" type="pres">
      <dgm:prSet presAssocID="{38BEDDF1-FFD8-4CA0-98F5-F4C7492A6D11}" presName="spaceBetweenRectangles" presStyleCnt="0"/>
      <dgm:spPr/>
    </dgm:pt>
    <dgm:pt modelId="{33547B3F-391B-4E2A-BC4D-9AC3DD807BD9}" type="pres">
      <dgm:prSet presAssocID="{5947D8A9-3901-455F-9B70-4CBF6FEE1F43}" presName="parentLin" presStyleCnt="0"/>
      <dgm:spPr/>
    </dgm:pt>
    <dgm:pt modelId="{DCDF9C28-9315-4404-A366-4517879E0C2D}" type="pres">
      <dgm:prSet presAssocID="{5947D8A9-3901-455F-9B70-4CBF6FEE1F43}" presName="parentLeftMargin" presStyleLbl="node1" presStyleIdx="4" presStyleCnt="6"/>
      <dgm:spPr/>
    </dgm:pt>
    <dgm:pt modelId="{6B1F5461-7D35-4F8D-9F84-BE2FEE780499}" type="pres">
      <dgm:prSet presAssocID="{5947D8A9-3901-455F-9B70-4CBF6FEE1F43}" presName="parentText" presStyleLbl="node1" presStyleIdx="5" presStyleCnt="6">
        <dgm:presLayoutVars>
          <dgm:chMax val="0"/>
          <dgm:bulletEnabled val="1"/>
        </dgm:presLayoutVars>
      </dgm:prSet>
      <dgm:spPr/>
    </dgm:pt>
    <dgm:pt modelId="{8E0BC730-8388-42A8-AD0D-755CCCD6E126}" type="pres">
      <dgm:prSet presAssocID="{5947D8A9-3901-455F-9B70-4CBF6FEE1F43}" presName="negativeSpace" presStyleCnt="0"/>
      <dgm:spPr/>
    </dgm:pt>
    <dgm:pt modelId="{0BBCE35A-4546-4369-81F2-525284561C29}" type="pres">
      <dgm:prSet presAssocID="{5947D8A9-3901-455F-9B70-4CBF6FEE1F43}" presName="childText" presStyleLbl="conFgAcc1" presStyleIdx="5" presStyleCnt="6">
        <dgm:presLayoutVars>
          <dgm:bulletEnabled val="1"/>
        </dgm:presLayoutVars>
      </dgm:prSet>
      <dgm:spPr/>
    </dgm:pt>
  </dgm:ptLst>
  <dgm:cxnLst>
    <dgm:cxn modelId="{B64BE223-CC71-42E0-A451-7AFAEF4020A3}" type="presOf" srcId="{0BC2A75B-3EA7-42F4-95BD-658EAF72E1F9}" destId="{84175746-F097-4272-92E5-DA10C3146A5B}" srcOrd="1" destOrd="0" presId="urn:microsoft.com/office/officeart/2005/8/layout/list1"/>
    <dgm:cxn modelId="{372D2D35-FFED-4520-BBDF-3681F372378A}" type="presOf" srcId="{08992682-67BF-4B08-962C-D66588D3177A}" destId="{9C355A25-F4C3-492C-BBC2-5FA3CC60E985}" srcOrd="0" destOrd="0" presId="urn:microsoft.com/office/officeart/2005/8/layout/list1"/>
    <dgm:cxn modelId="{7B59503C-6F17-465B-8B85-5FCE26D4CDE7}" srcId="{F0ACBEAE-2334-40BC-8F5E-0E1725A31EE8}" destId="{04C83541-5A03-417F-B093-09D6DE2723A3}" srcOrd="0" destOrd="0" parTransId="{ACA7ADAB-CF46-4A3F-AB85-CE4E3F3BB802}" sibTransId="{13E2788A-E6BC-4FAB-A7BB-7D9E18F3C0C3}"/>
    <dgm:cxn modelId="{3EE8E33C-A95E-4269-A4BC-9930BBD6ED5C}" type="presOf" srcId="{5947D8A9-3901-455F-9B70-4CBF6FEE1F43}" destId="{DCDF9C28-9315-4404-A366-4517879E0C2D}" srcOrd="0" destOrd="0" presId="urn:microsoft.com/office/officeart/2005/8/layout/list1"/>
    <dgm:cxn modelId="{2DE5CC5C-85D0-4C0B-AA46-3BE38FDA8FCC}" type="presOf" srcId="{04C83541-5A03-417F-B093-09D6DE2723A3}" destId="{440E73FC-8FA1-4DFA-884F-DDF9BF3F1392}" srcOrd="0" destOrd="0" presId="urn:microsoft.com/office/officeart/2005/8/layout/list1"/>
    <dgm:cxn modelId="{787F1965-9167-4506-A7AB-F4B8D80665A1}" type="presOf" srcId="{08992682-67BF-4B08-962C-D66588D3177A}" destId="{EA80D0C9-7ED7-493A-B3DD-E7C885359433}" srcOrd="1" destOrd="0" presId="urn:microsoft.com/office/officeart/2005/8/layout/list1"/>
    <dgm:cxn modelId="{AA50176A-36FB-4FE9-9919-578F87D449B3}" srcId="{F0ACBEAE-2334-40BC-8F5E-0E1725A31EE8}" destId="{0BC2A75B-3EA7-42F4-95BD-658EAF72E1F9}" srcOrd="3" destOrd="0" parTransId="{BEBDDBC3-7C43-47DA-8E41-461808526447}" sibTransId="{624E91B2-62A4-4454-BD4B-E60CFC9059F9}"/>
    <dgm:cxn modelId="{72B3FF4F-87AD-433C-B77E-A0FCC39635CD}" srcId="{F0ACBEAE-2334-40BC-8F5E-0E1725A31EE8}" destId="{665A25C2-A30E-4A09-BEC8-2A41812F514B}" srcOrd="2" destOrd="0" parTransId="{F19834A4-1AFD-43BD-AB44-1BC142F73783}" sibTransId="{969178AE-E5B4-428E-A463-0972E3F805BE}"/>
    <dgm:cxn modelId="{C9610375-EC17-499A-BA58-C7E5C5F93165}" type="presOf" srcId="{0BC2A75B-3EA7-42F4-95BD-658EAF72E1F9}" destId="{C6587C44-E3CC-44B5-BABA-F1DA2E96E18C}" srcOrd="0" destOrd="0" presId="urn:microsoft.com/office/officeart/2005/8/layout/list1"/>
    <dgm:cxn modelId="{30A64E81-A829-4717-BB44-CA7844509021}" type="presOf" srcId="{40FCA28B-373E-4FA0-9191-EEC83CB4E99F}" destId="{E9D659E8-6768-4257-A9DC-6C975AFF9974}" srcOrd="0" destOrd="0" presId="urn:microsoft.com/office/officeart/2005/8/layout/list1"/>
    <dgm:cxn modelId="{5C084786-BDDB-4647-B2D4-53BB9ADD7B3B}" srcId="{F0ACBEAE-2334-40BC-8F5E-0E1725A31EE8}" destId="{40FCA28B-373E-4FA0-9191-EEC83CB4E99F}" srcOrd="4" destOrd="0" parTransId="{A80B05EB-EF61-4EEF-8B94-06BDCD719F07}" sibTransId="{38BEDDF1-FFD8-4CA0-98F5-F4C7492A6D11}"/>
    <dgm:cxn modelId="{CD014F8C-C8DF-476D-95CA-EB7FFF6F86D2}" type="presOf" srcId="{40FCA28B-373E-4FA0-9191-EEC83CB4E99F}" destId="{6B2E9F13-578A-407F-81F1-291A4EC7D4EA}" srcOrd="1" destOrd="0" presId="urn:microsoft.com/office/officeart/2005/8/layout/list1"/>
    <dgm:cxn modelId="{6F426EB4-1EB3-462A-9883-12EC5B607274}" type="presOf" srcId="{5947D8A9-3901-455F-9B70-4CBF6FEE1F43}" destId="{6B1F5461-7D35-4F8D-9F84-BE2FEE780499}" srcOrd="1" destOrd="0" presId="urn:microsoft.com/office/officeart/2005/8/layout/list1"/>
    <dgm:cxn modelId="{1C9D08B6-304E-4761-A72A-02BC39638159}" srcId="{F0ACBEAE-2334-40BC-8F5E-0E1725A31EE8}" destId="{5947D8A9-3901-455F-9B70-4CBF6FEE1F43}" srcOrd="5" destOrd="0" parTransId="{A8A8D9B3-F0A6-4B3D-B759-B012E2E9DEBE}" sibTransId="{225A4595-55D1-4FCA-BDC0-5D137DEFAAFB}"/>
    <dgm:cxn modelId="{31AADECA-14A7-42AD-80C7-3E4F89E05340}" srcId="{F0ACBEAE-2334-40BC-8F5E-0E1725A31EE8}" destId="{08992682-67BF-4B08-962C-D66588D3177A}" srcOrd="1" destOrd="0" parTransId="{8F657CFA-3B44-4906-8765-46F0E8821AFE}" sibTransId="{D9810221-5333-4ED7-B967-367C4D77432E}"/>
    <dgm:cxn modelId="{6B7400DC-1168-464A-B708-BD5D241155CA}" type="presOf" srcId="{665A25C2-A30E-4A09-BEC8-2A41812F514B}" destId="{900E89BE-83C5-4C1E-B9AB-045D866E2A09}" srcOrd="0" destOrd="0" presId="urn:microsoft.com/office/officeart/2005/8/layout/list1"/>
    <dgm:cxn modelId="{9061BEE8-0431-4705-AA6E-747021CC7C0A}" type="presOf" srcId="{F0ACBEAE-2334-40BC-8F5E-0E1725A31EE8}" destId="{03446067-BFBC-4E59-963D-ADE25B57286C}" srcOrd="0" destOrd="0" presId="urn:microsoft.com/office/officeart/2005/8/layout/list1"/>
    <dgm:cxn modelId="{41B447EC-4688-4D65-B6D0-D0F26639AE21}" type="presOf" srcId="{04C83541-5A03-417F-B093-09D6DE2723A3}" destId="{E00AEB3B-29BD-4AC4-B775-247D9040DA42}" srcOrd="1" destOrd="0" presId="urn:microsoft.com/office/officeart/2005/8/layout/list1"/>
    <dgm:cxn modelId="{638516EE-0EF6-447B-9C44-1D455C2BA7E2}" type="presOf" srcId="{665A25C2-A30E-4A09-BEC8-2A41812F514B}" destId="{E1BC7074-E82D-4A5F-97A7-16D0BB6598AC}" srcOrd="1" destOrd="0" presId="urn:microsoft.com/office/officeart/2005/8/layout/list1"/>
    <dgm:cxn modelId="{E4BD1C53-BCB5-4804-A43E-343CB57D04E5}" type="presParOf" srcId="{03446067-BFBC-4E59-963D-ADE25B57286C}" destId="{5920BC2B-EB8E-4EF7-90DA-0DFB7B05E2B1}" srcOrd="0" destOrd="0" presId="urn:microsoft.com/office/officeart/2005/8/layout/list1"/>
    <dgm:cxn modelId="{69233FC3-431F-4A67-A0F0-568A45F7B965}" type="presParOf" srcId="{5920BC2B-EB8E-4EF7-90DA-0DFB7B05E2B1}" destId="{440E73FC-8FA1-4DFA-884F-DDF9BF3F1392}" srcOrd="0" destOrd="0" presId="urn:microsoft.com/office/officeart/2005/8/layout/list1"/>
    <dgm:cxn modelId="{68988D4C-FE37-4D80-AF5D-2B914866FB23}" type="presParOf" srcId="{5920BC2B-EB8E-4EF7-90DA-0DFB7B05E2B1}" destId="{E00AEB3B-29BD-4AC4-B775-247D9040DA42}" srcOrd="1" destOrd="0" presId="urn:microsoft.com/office/officeart/2005/8/layout/list1"/>
    <dgm:cxn modelId="{3BA423CE-B4FF-4172-9FE3-7E9D1BFF0BC6}" type="presParOf" srcId="{03446067-BFBC-4E59-963D-ADE25B57286C}" destId="{5AB46C81-74DF-476F-9E5C-786325D5F019}" srcOrd="1" destOrd="0" presId="urn:microsoft.com/office/officeart/2005/8/layout/list1"/>
    <dgm:cxn modelId="{6FA80131-F661-4EDB-88ED-21C906D1F5E2}" type="presParOf" srcId="{03446067-BFBC-4E59-963D-ADE25B57286C}" destId="{709617BC-86DE-416E-9472-E93CE57F4D24}" srcOrd="2" destOrd="0" presId="urn:microsoft.com/office/officeart/2005/8/layout/list1"/>
    <dgm:cxn modelId="{DB6307E3-D2EC-48E3-9C67-15B30643FC98}" type="presParOf" srcId="{03446067-BFBC-4E59-963D-ADE25B57286C}" destId="{A4FDBB8C-4AB2-4BBC-B51F-D0A104633656}" srcOrd="3" destOrd="0" presId="urn:microsoft.com/office/officeart/2005/8/layout/list1"/>
    <dgm:cxn modelId="{7E089448-5996-43DC-9556-04BE48F7147B}" type="presParOf" srcId="{03446067-BFBC-4E59-963D-ADE25B57286C}" destId="{11FBE68B-0454-49D1-87A4-10614D6BF6F0}" srcOrd="4" destOrd="0" presId="urn:microsoft.com/office/officeart/2005/8/layout/list1"/>
    <dgm:cxn modelId="{342420DB-606C-4089-B5B4-D1B145E5E017}" type="presParOf" srcId="{11FBE68B-0454-49D1-87A4-10614D6BF6F0}" destId="{9C355A25-F4C3-492C-BBC2-5FA3CC60E985}" srcOrd="0" destOrd="0" presId="urn:microsoft.com/office/officeart/2005/8/layout/list1"/>
    <dgm:cxn modelId="{9AE50DD4-6C61-4EC1-96A9-AE676961A030}" type="presParOf" srcId="{11FBE68B-0454-49D1-87A4-10614D6BF6F0}" destId="{EA80D0C9-7ED7-493A-B3DD-E7C885359433}" srcOrd="1" destOrd="0" presId="urn:microsoft.com/office/officeart/2005/8/layout/list1"/>
    <dgm:cxn modelId="{CB9FD079-BEC3-4FDD-BB19-F942B09AF28B}" type="presParOf" srcId="{03446067-BFBC-4E59-963D-ADE25B57286C}" destId="{785414AC-5C79-4B5D-A0B8-08605658A660}" srcOrd="5" destOrd="0" presId="urn:microsoft.com/office/officeart/2005/8/layout/list1"/>
    <dgm:cxn modelId="{0044DDF0-A2F2-4A3E-BF36-EE3FE358CFDB}" type="presParOf" srcId="{03446067-BFBC-4E59-963D-ADE25B57286C}" destId="{1E7CCB6C-8CEE-4397-83CE-534A5E647988}" srcOrd="6" destOrd="0" presId="urn:microsoft.com/office/officeart/2005/8/layout/list1"/>
    <dgm:cxn modelId="{7AA30B44-B360-490F-A4C1-BA9465748A0B}" type="presParOf" srcId="{03446067-BFBC-4E59-963D-ADE25B57286C}" destId="{1D7962E5-4253-472A-B835-8BFCE922CC7A}" srcOrd="7" destOrd="0" presId="urn:microsoft.com/office/officeart/2005/8/layout/list1"/>
    <dgm:cxn modelId="{2FC178DB-E5D1-408B-9C8D-7D2FA386064B}" type="presParOf" srcId="{03446067-BFBC-4E59-963D-ADE25B57286C}" destId="{EF996D2C-7C4B-45C9-9DF0-96C1CE6954A0}" srcOrd="8" destOrd="0" presId="urn:microsoft.com/office/officeart/2005/8/layout/list1"/>
    <dgm:cxn modelId="{077CA45B-0A29-4406-9A62-0E311DD70CCC}" type="presParOf" srcId="{EF996D2C-7C4B-45C9-9DF0-96C1CE6954A0}" destId="{900E89BE-83C5-4C1E-B9AB-045D866E2A09}" srcOrd="0" destOrd="0" presId="urn:microsoft.com/office/officeart/2005/8/layout/list1"/>
    <dgm:cxn modelId="{A0A90102-C16E-409E-8C73-CA0328986425}" type="presParOf" srcId="{EF996D2C-7C4B-45C9-9DF0-96C1CE6954A0}" destId="{E1BC7074-E82D-4A5F-97A7-16D0BB6598AC}" srcOrd="1" destOrd="0" presId="urn:microsoft.com/office/officeart/2005/8/layout/list1"/>
    <dgm:cxn modelId="{C4A324B1-095F-4C78-8FAA-61478EE891BD}" type="presParOf" srcId="{03446067-BFBC-4E59-963D-ADE25B57286C}" destId="{807D90C8-6CD6-4862-979F-0C54B813D5EA}" srcOrd="9" destOrd="0" presId="urn:microsoft.com/office/officeart/2005/8/layout/list1"/>
    <dgm:cxn modelId="{32B44CB7-D34F-4136-8EB5-9BB661C1B660}" type="presParOf" srcId="{03446067-BFBC-4E59-963D-ADE25B57286C}" destId="{138C808D-FA14-44D7-A5A1-EF753B2F72E8}" srcOrd="10" destOrd="0" presId="urn:microsoft.com/office/officeart/2005/8/layout/list1"/>
    <dgm:cxn modelId="{5C74882A-C414-4D4E-989A-D87132F1303F}" type="presParOf" srcId="{03446067-BFBC-4E59-963D-ADE25B57286C}" destId="{6CE1D08B-A2EB-4479-9B35-1EC9324A2C7F}" srcOrd="11" destOrd="0" presId="urn:microsoft.com/office/officeart/2005/8/layout/list1"/>
    <dgm:cxn modelId="{485E0366-17C4-4A48-A487-C232384C0D1E}" type="presParOf" srcId="{03446067-BFBC-4E59-963D-ADE25B57286C}" destId="{418503BA-5E1E-45CD-A23F-55ABBB72BB87}" srcOrd="12" destOrd="0" presId="urn:microsoft.com/office/officeart/2005/8/layout/list1"/>
    <dgm:cxn modelId="{7A22AC94-9742-45DA-8AA2-6CD1FED946B1}" type="presParOf" srcId="{418503BA-5E1E-45CD-A23F-55ABBB72BB87}" destId="{C6587C44-E3CC-44B5-BABA-F1DA2E96E18C}" srcOrd="0" destOrd="0" presId="urn:microsoft.com/office/officeart/2005/8/layout/list1"/>
    <dgm:cxn modelId="{C70E7EF9-8322-4878-91D4-2DA06228880D}" type="presParOf" srcId="{418503BA-5E1E-45CD-A23F-55ABBB72BB87}" destId="{84175746-F097-4272-92E5-DA10C3146A5B}" srcOrd="1" destOrd="0" presId="urn:microsoft.com/office/officeart/2005/8/layout/list1"/>
    <dgm:cxn modelId="{3C071875-362F-4AA9-8D55-CD19E119DDED}" type="presParOf" srcId="{03446067-BFBC-4E59-963D-ADE25B57286C}" destId="{320AE28C-531D-46AD-8D32-D55392FE4AC1}" srcOrd="13" destOrd="0" presId="urn:microsoft.com/office/officeart/2005/8/layout/list1"/>
    <dgm:cxn modelId="{163C6B8A-021E-48FC-A39A-A1EAFFBA1931}" type="presParOf" srcId="{03446067-BFBC-4E59-963D-ADE25B57286C}" destId="{11F9E73B-352B-47D1-B04A-E5017DA47C51}" srcOrd="14" destOrd="0" presId="urn:microsoft.com/office/officeart/2005/8/layout/list1"/>
    <dgm:cxn modelId="{880E92F3-FDD6-4F9C-A527-ECF7F99781E2}" type="presParOf" srcId="{03446067-BFBC-4E59-963D-ADE25B57286C}" destId="{3AA43980-6D95-4C50-BA6F-7F7DC4355CDB}" srcOrd="15" destOrd="0" presId="urn:microsoft.com/office/officeart/2005/8/layout/list1"/>
    <dgm:cxn modelId="{C33CB24A-F8FF-40AA-9AC7-5352F787F132}" type="presParOf" srcId="{03446067-BFBC-4E59-963D-ADE25B57286C}" destId="{24860555-1F3B-4A71-9E01-B5BF4DE3B805}" srcOrd="16" destOrd="0" presId="urn:microsoft.com/office/officeart/2005/8/layout/list1"/>
    <dgm:cxn modelId="{06DCA048-2119-437D-80D4-633EAACA1F90}" type="presParOf" srcId="{24860555-1F3B-4A71-9E01-B5BF4DE3B805}" destId="{E9D659E8-6768-4257-A9DC-6C975AFF9974}" srcOrd="0" destOrd="0" presId="urn:microsoft.com/office/officeart/2005/8/layout/list1"/>
    <dgm:cxn modelId="{6EE18529-3AAD-4EA6-8F6B-9A9B4DEE3429}" type="presParOf" srcId="{24860555-1F3B-4A71-9E01-B5BF4DE3B805}" destId="{6B2E9F13-578A-407F-81F1-291A4EC7D4EA}" srcOrd="1" destOrd="0" presId="urn:microsoft.com/office/officeart/2005/8/layout/list1"/>
    <dgm:cxn modelId="{8D1D9004-545B-4B89-BC65-4EE8FCEE9288}" type="presParOf" srcId="{03446067-BFBC-4E59-963D-ADE25B57286C}" destId="{D46F868E-0F48-4469-896B-8D0A6AC4FCED}" srcOrd="17" destOrd="0" presId="urn:microsoft.com/office/officeart/2005/8/layout/list1"/>
    <dgm:cxn modelId="{127193C2-F038-40C3-940F-0F3EA8F2C728}" type="presParOf" srcId="{03446067-BFBC-4E59-963D-ADE25B57286C}" destId="{6A9F5F03-065F-4F55-91BF-D4628F4EAFB6}" srcOrd="18" destOrd="0" presId="urn:microsoft.com/office/officeart/2005/8/layout/list1"/>
    <dgm:cxn modelId="{63B97172-4A6E-4219-A6B2-71A85655D901}" type="presParOf" srcId="{03446067-BFBC-4E59-963D-ADE25B57286C}" destId="{DCFFDD13-2F74-40A4-BC3F-52A4C2B266EE}" srcOrd="19" destOrd="0" presId="urn:microsoft.com/office/officeart/2005/8/layout/list1"/>
    <dgm:cxn modelId="{D8D95B44-9757-43BD-90E7-E9FBD5A7ACC3}" type="presParOf" srcId="{03446067-BFBC-4E59-963D-ADE25B57286C}" destId="{33547B3F-391B-4E2A-BC4D-9AC3DD807BD9}" srcOrd="20" destOrd="0" presId="urn:microsoft.com/office/officeart/2005/8/layout/list1"/>
    <dgm:cxn modelId="{10DE05D9-C2D6-4B7B-8FAA-E843394940F8}" type="presParOf" srcId="{33547B3F-391B-4E2A-BC4D-9AC3DD807BD9}" destId="{DCDF9C28-9315-4404-A366-4517879E0C2D}" srcOrd="0" destOrd="0" presId="urn:microsoft.com/office/officeart/2005/8/layout/list1"/>
    <dgm:cxn modelId="{F411C9EE-05DF-449F-AFC9-2A0D8FD0BD63}" type="presParOf" srcId="{33547B3F-391B-4E2A-BC4D-9AC3DD807BD9}" destId="{6B1F5461-7D35-4F8D-9F84-BE2FEE780499}" srcOrd="1" destOrd="0" presId="urn:microsoft.com/office/officeart/2005/8/layout/list1"/>
    <dgm:cxn modelId="{1D34F147-ED3D-43F8-9330-966FE486FD42}" type="presParOf" srcId="{03446067-BFBC-4E59-963D-ADE25B57286C}" destId="{8E0BC730-8388-42A8-AD0D-755CCCD6E126}" srcOrd="21" destOrd="0" presId="urn:microsoft.com/office/officeart/2005/8/layout/list1"/>
    <dgm:cxn modelId="{A6B47A63-7A7C-4120-B5AC-C69FD98279D8}" type="presParOf" srcId="{03446067-BFBC-4E59-963D-ADE25B57286C}" destId="{0BBCE35A-4546-4369-81F2-525284561C29}"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EEA1CB-0424-454F-89FE-88FD8D1EF422}" type="doc">
      <dgm:prSet loTypeId="urn:microsoft.com/office/officeart/2005/8/layout/default" loCatId="list" qsTypeId="urn:microsoft.com/office/officeart/2005/8/quickstyle/simple2" qsCatId="simple" csTypeId="urn:microsoft.com/office/officeart/2005/8/colors/accent4_1" csCatId="accent4" phldr="1"/>
      <dgm:spPr/>
      <dgm:t>
        <a:bodyPr/>
        <a:lstStyle/>
        <a:p>
          <a:endParaRPr lang="en-IN"/>
        </a:p>
      </dgm:t>
    </dgm:pt>
    <dgm:pt modelId="{7EFAF547-A6EA-4EC2-B9DC-9257236A4E46}">
      <dgm:prSet phldrT="[Text]"/>
      <dgm:spPr/>
      <dgm:t>
        <a:bodyPr/>
        <a:lstStyle/>
        <a:p>
          <a:r>
            <a:rPr lang="en-IN" dirty="0"/>
            <a:t>Audit of Big Data Practice</a:t>
          </a:r>
        </a:p>
      </dgm:t>
    </dgm:pt>
    <dgm:pt modelId="{00A1ABE4-2343-43BF-9E04-0CBEE159178C}" type="parTrans" cxnId="{4C016A0B-A3C0-49E4-B2F7-BB1510062273}">
      <dgm:prSet/>
      <dgm:spPr/>
      <dgm:t>
        <a:bodyPr/>
        <a:lstStyle/>
        <a:p>
          <a:endParaRPr lang="en-IN"/>
        </a:p>
      </dgm:t>
    </dgm:pt>
    <dgm:pt modelId="{1DD898C3-8141-4AF2-A2CC-2022B0BCD680}" type="sibTrans" cxnId="{4C016A0B-A3C0-49E4-B2F7-BB1510062273}">
      <dgm:prSet/>
      <dgm:spPr/>
      <dgm:t>
        <a:bodyPr/>
        <a:lstStyle/>
        <a:p>
          <a:endParaRPr lang="en-IN"/>
        </a:p>
      </dgm:t>
    </dgm:pt>
    <dgm:pt modelId="{792BEA91-569F-4D36-BCA1-0D7627ECC07C}">
      <dgm:prSet phldrT="[Text]"/>
      <dgm:spPr/>
      <dgm:t>
        <a:bodyPr/>
        <a:lstStyle/>
        <a:p>
          <a:r>
            <a:rPr lang="en-IN" dirty="0"/>
            <a:t>Recommendations for IPO</a:t>
          </a:r>
        </a:p>
      </dgm:t>
    </dgm:pt>
    <dgm:pt modelId="{0F75DBA7-B801-48B5-A3A4-A919C5544209}" type="parTrans" cxnId="{C18E5208-2D16-4EEA-A2BA-C58C1F6BF381}">
      <dgm:prSet/>
      <dgm:spPr/>
      <dgm:t>
        <a:bodyPr/>
        <a:lstStyle/>
        <a:p>
          <a:endParaRPr lang="en-IN"/>
        </a:p>
      </dgm:t>
    </dgm:pt>
    <dgm:pt modelId="{829B2C03-AAD0-454F-8201-63C3655F3D64}" type="sibTrans" cxnId="{C18E5208-2D16-4EEA-A2BA-C58C1F6BF381}">
      <dgm:prSet/>
      <dgm:spPr/>
      <dgm:t>
        <a:bodyPr/>
        <a:lstStyle/>
        <a:p>
          <a:endParaRPr lang="en-IN"/>
        </a:p>
      </dgm:t>
    </dgm:pt>
    <dgm:pt modelId="{8326E05C-D8A1-474D-ABFE-CDB4EE64ED7D}">
      <dgm:prSet phldrT="[Text]"/>
      <dgm:spPr/>
      <dgm:t>
        <a:bodyPr/>
        <a:lstStyle/>
        <a:p>
          <a:r>
            <a:rPr lang="en-IN" dirty="0"/>
            <a:t>Analysis of Top 5 content categories by popularity</a:t>
          </a:r>
        </a:p>
      </dgm:t>
    </dgm:pt>
    <dgm:pt modelId="{549B939D-1287-4BC0-83B5-30F43718DB50}" type="parTrans" cxnId="{B7CD55DA-9CE9-4316-A52A-954F9F03EFE8}">
      <dgm:prSet/>
      <dgm:spPr/>
      <dgm:t>
        <a:bodyPr/>
        <a:lstStyle/>
        <a:p>
          <a:endParaRPr lang="en-IN"/>
        </a:p>
      </dgm:t>
    </dgm:pt>
    <dgm:pt modelId="{B64EEB19-AAE7-4F77-A35D-EBCA1BA9D3C3}" type="sibTrans" cxnId="{B7CD55DA-9CE9-4316-A52A-954F9F03EFE8}">
      <dgm:prSet/>
      <dgm:spPr/>
      <dgm:t>
        <a:bodyPr/>
        <a:lstStyle/>
        <a:p>
          <a:endParaRPr lang="en-IN"/>
        </a:p>
      </dgm:t>
    </dgm:pt>
    <dgm:pt modelId="{C6F97FBE-F191-40C0-904D-EB15A7CDA317}" type="pres">
      <dgm:prSet presAssocID="{1CEEA1CB-0424-454F-89FE-88FD8D1EF422}" presName="diagram" presStyleCnt="0">
        <dgm:presLayoutVars>
          <dgm:dir/>
          <dgm:resizeHandles val="exact"/>
        </dgm:presLayoutVars>
      </dgm:prSet>
      <dgm:spPr/>
    </dgm:pt>
    <dgm:pt modelId="{F6474B6E-2E6B-4BE0-8999-3941CA1F6A31}" type="pres">
      <dgm:prSet presAssocID="{7EFAF547-A6EA-4EC2-B9DC-9257236A4E46}" presName="node" presStyleLbl="node1" presStyleIdx="0" presStyleCnt="3">
        <dgm:presLayoutVars>
          <dgm:bulletEnabled val="1"/>
        </dgm:presLayoutVars>
      </dgm:prSet>
      <dgm:spPr/>
    </dgm:pt>
    <dgm:pt modelId="{3CFE466F-B468-4CF3-80B8-D00EA26D134C}" type="pres">
      <dgm:prSet presAssocID="{1DD898C3-8141-4AF2-A2CC-2022B0BCD680}" presName="sibTrans" presStyleCnt="0"/>
      <dgm:spPr/>
    </dgm:pt>
    <dgm:pt modelId="{5F7580DF-E77C-4023-B9CE-D280BF44823C}" type="pres">
      <dgm:prSet presAssocID="{792BEA91-569F-4D36-BCA1-0D7627ECC07C}" presName="node" presStyleLbl="node1" presStyleIdx="1" presStyleCnt="3">
        <dgm:presLayoutVars>
          <dgm:bulletEnabled val="1"/>
        </dgm:presLayoutVars>
      </dgm:prSet>
      <dgm:spPr/>
    </dgm:pt>
    <dgm:pt modelId="{1D0932E9-A441-442A-8CCC-67B4EE1D1E8A}" type="pres">
      <dgm:prSet presAssocID="{829B2C03-AAD0-454F-8201-63C3655F3D64}" presName="sibTrans" presStyleCnt="0"/>
      <dgm:spPr/>
    </dgm:pt>
    <dgm:pt modelId="{F2589FB9-0120-4A11-931B-7589E38747C4}" type="pres">
      <dgm:prSet presAssocID="{8326E05C-D8A1-474D-ABFE-CDB4EE64ED7D}" presName="node" presStyleLbl="node1" presStyleIdx="2" presStyleCnt="3">
        <dgm:presLayoutVars>
          <dgm:bulletEnabled val="1"/>
        </dgm:presLayoutVars>
      </dgm:prSet>
      <dgm:spPr/>
    </dgm:pt>
  </dgm:ptLst>
  <dgm:cxnLst>
    <dgm:cxn modelId="{C18E5208-2D16-4EEA-A2BA-C58C1F6BF381}" srcId="{1CEEA1CB-0424-454F-89FE-88FD8D1EF422}" destId="{792BEA91-569F-4D36-BCA1-0D7627ECC07C}" srcOrd="1" destOrd="0" parTransId="{0F75DBA7-B801-48B5-A3A4-A919C5544209}" sibTransId="{829B2C03-AAD0-454F-8201-63C3655F3D64}"/>
    <dgm:cxn modelId="{4C016A0B-A3C0-49E4-B2F7-BB1510062273}" srcId="{1CEEA1CB-0424-454F-89FE-88FD8D1EF422}" destId="{7EFAF547-A6EA-4EC2-B9DC-9257236A4E46}" srcOrd="0" destOrd="0" parTransId="{00A1ABE4-2343-43BF-9E04-0CBEE159178C}" sibTransId="{1DD898C3-8141-4AF2-A2CC-2022B0BCD680}"/>
    <dgm:cxn modelId="{79F9AE31-46B1-4CCA-9DD0-C5D1A4152948}" type="presOf" srcId="{792BEA91-569F-4D36-BCA1-0D7627ECC07C}" destId="{5F7580DF-E77C-4023-B9CE-D280BF44823C}" srcOrd="0" destOrd="0" presId="urn:microsoft.com/office/officeart/2005/8/layout/default"/>
    <dgm:cxn modelId="{F1C25295-D5C3-4E33-8183-42003D86EF87}" type="presOf" srcId="{1CEEA1CB-0424-454F-89FE-88FD8D1EF422}" destId="{C6F97FBE-F191-40C0-904D-EB15A7CDA317}" srcOrd="0" destOrd="0" presId="urn:microsoft.com/office/officeart/2005/8/layout/default"/>
    <dgm:cxn modelId="{B7CD55DA-9CE9-4316-A52A-954F9F03EFE8}" srcId="{1CEEA1CB-0424-454F-89FE-88FD8D1EF422}" destId="{8326E05C-D8A1-474D-ABFE-CDB4EE64ED7D}" srcOrd="2" destOrd="0" parTransId="{549B939D-1287-4BC0-83B5-30F43718DB50}" sibTransId="{B64EEB19-AAE7-4F77-A35D-EBCA1BA9D3C3}"/>
    <dgm:cxn modelId="{9819E7DF-D027-4205-8E04-2A11DE52A16F}" type="presOf" srcId="{8326E05C-D8A1-474D-ABFE-CDB4EE64ED7D}" destId="{F2589FB9-0120-4A11-931B-7589E38747C4}" srcOrd="0" destOrd="0" presId="urn:microsoft.com/office/officeart/2005/8/layout/default"/>
    <dgm:cxn modelId="{2BC242E8-9511-4831-98B5-BF467C5F489B}" type="presOf" srcId="{7EFAF547-A6EA-4EC2-B9DC-9257236A4E46}" destId="{F6474B6E-2E6B-4BE0-8999-3941CA1F6A31}" srcOrd="0" destOrd="0" presId="urn:microsoft.com/office/officeart/2005/8/layout/default"/>
    <dgm:cxn modelId="{303AC147-3597-490E-B7D6-5EED5EB032DE}" type="presParOf" srcId="{C6F97FBE-F191-40C0-904D-EB15A7CDA317}" destId="{F6474B6E-2E6B-4BE0-8999-3941CA1F6A31}" srcOrd="0" destOrd="0" presId="urn:microsoft.com/office/officeart/2005/8/layout/default"/>
    <dgm:cxn modelId="{68346F62-F180-4347-B125-DCB0087947E8}" type="presParOf" srcId="{C6F97FBE-F191-40C0-904D-EB15A7CDA317}" destId="{3CFE466F-B468-4CF3-80B8-D00EA26D134C}" srcOrd="1" destOrd="0" presId="urn:microsoft.com/office/officeart/2005/8/layout/default"/>
    <dgm:cxn modelId="{C2946897-4940-4B37-97BE-87358EABE263}" type="presParOf" srcId="{C6F97FBE-F191-40C0-904D-EB15A7CDA317}" destId="{5F7580DF-E77C-4023-B9CE-D280BF44823C}" srcOrd="2" destOrd="0" presId="urn:microsoft.com/office/officeart/2005/8/layout/default"/>
    <dgm:cxn modelId="{97F63AAF-61E4-42B6-920C-784059E39326}" type="presParOf" srcId="{C6F97FBE-F191-40C0-904D-EB15A7CDA317}" destId="{1D0932E9-A441-442A-8CCC-67B4EE1D1E8A}" srcOrd="3" destOrd="0" presId="urn:microsoft.com/office/officeart/2005/8/layout/default"/>
    <dgm:cxn modelId="{4E829A8E-1617-4A81-9338-3E9E9A21856E}" type="presParOf" srcId="{C6F97FBE-F191-40C0-904D-EB15A7CDA317}" destId="{F2589FB9-0120-4A11-931B-7589E38747C4}"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617BC-86DE-416E-9472-E93CE57F4D24}">
      <dsp:nvSpPr>
        <dsp:cNvPr id="0" name=""/>
        <dsp:cNvSpPr/>
      </dsp:nvSpPr>
      <dsp:spPr>
        <a:xfrm>
          <a:off x="0" y="467610"/>
          <a:ext cx="11883324"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AEB3B-29BD-4AC4-B775-247D9040DA42}">
      <dsp:nvSpPr>
        <dsp:cNvPr id="0" name=""/>
        <dsp:cNvSpPr/>
      </dsp:nvSpPr>
      <dsp:spPr>
        <a:xfrm>
          <a:off x="594166" y="54330"/>
          <a:ext cx="8318326" cy="826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413" tIns="0" rIns="314413" bIns="0" numCol="1" spcCol="1270" anchor="ctr" anchorCtr="0">
          <a:noAutofit/>
        </a:bodyPr>
        <a:lstStyle/>
        <a:p>
          <a:pPr marL="0" lvl="0" indent="0" algn="l" defTabSz="1244600">
            <a:lnSpc>
              <a:spcPct val="90000"/>
            </a:lnSpc>
            <a:spcBef>
              <a:spcPct val="0"/>
            </a:spcBef>
            <a:spcAft>
              <a:spcPct val="35000"/>
            </a:spcAft>
            <a:buNone/>
          </a:pPr>
          <a:r>
            <a:rPr lang="en-IN" sz="2800" kern="1200" dirty="0"/>
            <a:t>Project Recap</a:t>
          </a:r>
        </a:p>
      </dsp:txBody>
      <dsp:txXfrm>
        <a:off x="634515" y="94679"/>
        <a:ext cx="8237628" cy="745862"/>
      </dsp:txXfrm>
    </dsp:sp>
    <dsp:sp modelId="{1E7CCB6C-8CEE-4397-83CE-534A5E647988}">
      <dsp:nvSpPr>
        <dsp:cNvPr id="0" name=""/>
        <dsp:cNvSpPr/>
      </dsp:nvSpPr>
      <dsp:spPr>
        <a:xfrm>
          <a:off x="0" y="1737690"/>
          <a:ext cx="11883324"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0D0C9-7ED7-493A-B3DD-E7C885359433}">
      <dsp:nvSpPr>
        <dsp:cNvPr id="0" name=""/>
        <dsp:cNvSpPr/>
      </dsp:nvSpPr>
      <dsp:spPr>
        <a:xfrm>
          <a:off x="594166" y="1324410"/>
          <a:ext cx="8318326" cy="826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413" tIns="0" rIns="314413" bIns="0" numCol="1" spcCol="1270" anchor="ctr" anchorCtr="0">
          <a:noAutofit/>
        </a:bodyPr>
        <a:lstStyle/>
        <a:p>
          <a:pPr marL="0" lvl="0" indent="0" algn="l" defTabSz="1244600">
            <a:lnSpc>
              <a:spcPct val="90000"/>
            </a:lnSpc>
            <a:spcBef>
              <a:spcPct val="0"/>
            </a:spcBef>
            <a:spcAft>
              <a:spcPct val="35000"/>
            </a:spcAft>
            <a:buNone/>
          </a:pPr>
          <a:r>
            <a:rPr lang="en-IN" sz="2800" kern="1200" dirty="0"/>
            <a:t>Problem</a:t>
          </a:r>
        </a:p>
      </dsp:txBody>
      <dsp:txXfrm>
        <a:off x="634515" y="1364759"/>
        <a:ext cx="8237628" cy="745862"/>
      </dsp:txXfrm>
    </dsp:sp>
    <dsp:sp modelId="{138C808D-FA14-44D7-A5A1-EF753B2F72E8}">
      <dsp:nvSpPr>
        <dsp:cNvPr id="0" name=""/>
        <dsp:cNvSpPr/>
      </dsp:nvSpPr>
      <dsp:spPr>
        <a:xfrm>
          <a:off x="0" y="3007770"/>
          <a:ext cx="11883324"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BC7074-E82D-4A5F-97A7-16D0BB6598AC}">
      <dsp:nvSpPr>
        <dsp:cNvPr id="0" name=""/>
        <dsp:cNvSpPr/>
      </dsp:nvSpPr>
      <dsp:spPr>
        <a:xfrm>
          <a:off x="594166" y="2594491"/>
          <a:ext cx="8318326" cy="826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413" tIns="0" rIns="314413" bIns="0" numCol="1" spcCol="1270" anchor="ctr" anchorCtr="0">
          <a:noAutofit/>
        </a:bodyPr>
        <a:lstStyle/>
        <a:p>
          <a:pPr marL="0" lvl="0" indent="0" algn="l" defTabSz="1244600">
            <a:lnSpc>
              <a:spcPct val="90000"/>
            </a:lnSpc>
            <a:spcBef>
              <a:spcPct val="0"/>
            </a:spcBef>
            <a:spcAft>
              <a:spcPct val="35000"/>
            </a:spcAft>
            <a:buNone/>
          </a:pPr>
          <a:r>
            <a:rPr lang="en-IN" sz="2800" kern="1200" dirty="0"/>
            <a:t>The Analytics Team</a:t>
          </a:r>
        </a:p>
      </dsp:txBody>
      <dsp:txXfrm>
        <a:off x="634515" y="2634840"/>
        <a:ext cx="8237628" cy="745862"/>
      </dsp:txXfrm>
    </dsp:sp>
    <dsp:sp modelId="{11F9E73B-352B-47D1-B04A-E5017DA47C51}">
      <dsp:nvSpPr>
        <dsp:cNvPr id="0" name=""/>
        <dsp:cNvSpPr/>
      </dsp:nvSpPr>
      <dsp:spPr>
        <a:xfrm>
          <a:off x="0" y="4277851"/>
          <a:ext cx="11883324"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175746-F097-4272-92E5-DA10C3146A5B}">
      <dsp:nvSpPr>
        <dsp:cNvPr id="0" name=""/>
        <dsp:cNvSpPr/>
      </dsp:nvSpPr>
      <dsp:spPr>
        <a:xfrm>
          <a:off x="594166" y="3864571"/>
          <a:ext cx="8318326" cy="826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413" tIns="0" rIns="314413" bIns="0" numCol="1" spcCol="1270" anchor="ctr" anchorCtr="0">
          <a:noAutofit/>
        </a:bodyPr>
        <a:lstStyle/>
        <a:p>
          <a:pPr marL="0" lvl="0" indent="0" algn="l" defTabSz="1244600">
            <a:lnSpc>
              <a:spcPct val="90000"/>
            </a:lnSpc>
            <a:spcBef>
              <a:spcPct val="0"/>
            </a:spcBef>
            <a:spcAft>
              <a:spcPct val="35000"/>
            </a:spcAft>
            <a:buNone/>
          </a:pPr>
          <a:r>
            <a:rPr lang="en-IN" sz="2800" kern="1200" dirty="0"/>
            <a:t>Process</a:t>
          </a:r>
        </a:p>
      </dsp:txBody>
      <dsp:txXfrm>
        <a:off x="634515" y="3904920"/>
        <a:ext cx="8237628" cy="745862"/>
      </dsp:txXfrm>
    </dsp:sp>
    <dsp:sp modelId="{6A9F5F03-065F-4F55-91BF-D4628F4EAFB6}">
      <dsp:nvSpPr>
        <dsp:cNvPr id="0" name=""/>
        <dsp:cNvSpPr/>
      </dsp:nvSpPr>
      <dsp:spPr>
        <a:xfrm>
          <a:off x="0" y="5547931"/>
          <a:ext cx="11883324"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2E9F13-578A-407F-81F1-291A4EC7D4EA}">
      <dsp:nvSpPr>
        <dsp:cNvPr id="0" name=""/>
        <dsp:cNvSpPr/>
      </dsp:nvSpPr>
      <dsp:spPr>
        <a:xfrm>
          <a:off x="594166" y="5134651"/>
          <a:ext cx="8318326" cy="826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413" tIns="0" rIns="314413" bIns="0" numCol="1" spcCol="1270" anchor="ctr" anchorCtr="0">
          <a:noAutofit/>
        </a:bodyPr>
        <a:lstStyle/>
        <a:p>
          <a:pPr marL="0" lvl="0" indent="0" algn="l" defTabSz="1244600">
            <a:lnSpc>
              <a:spcPct val="90000"/>
            </a:lnSpc>
            <a:spcBef>
              <a:spcPct val="0"/>
            </a:spcBef>
            <a:spcAft>
              <a:spcPct val="35000"/>
            </a:spcAft>
            <a:buNone/>
          </a:pPr>
          <a:r>
            <a:rPr lang="en-IN" sz="2800" kern="1200" dirty="0"/>
            <a:t>Insights</a:t>
          </a:r>
        </a:p>
      </dsp:txBody>
      <dsp:txXfrm>
        <a:off x="634515" y="5175000"/>
        <a:ext cx="8237628" cy="745862"/>
      </dsp:txXfrm>
    </dsp:sp>
    <dsp:sp modelId="{0BBCE35A-4546-4369-81F2-525284561C29}">
      <dsp:nvSpPr>
        <dsp:cNvPr id="0" name=""/>
        <dsp:cNvSpPr/>
      </dsp:nvSpPr>
      <dsp:spPr>
        <a:xfrm>
          <a:off x="0" y="6818011"/>
          <a:ext cx="11883324"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1F5461-7D35-4F8D-9F84-BE2FEE780499}">
      <dsp:nvSpPr>
        <dsp:cNvPr id="0" name=""/>
        <dsp:cNvSpPr/>
      </dsp:nvSpPr>
      <dsp:spPr>
        <a:xfrm>
          <a:off x="594166" y="6404731"/>
          <a:ext cx="8318326" cy="826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413" tIns="0" rIns="314413" bIns="0" numCol="1" spcCol="1270" anchor="ctr" anchorCtr="0">
          <a:noAutofit/>
        </a:bodyPr>
        <a:lstStyle/>
        <a:p>
          <a:pPr marL="0" lvl="0" indent="0" algn="l" defTabSz="1244600">
            <a:lnSpc>
              <a:spcPct val="90000"/>
            </a:lnSpc>
            <a:spcBef>
              <a:spcPct val="0"/>
            </a:spcBef>
            <a:spcAft>
              <a:spcPct val="35000"/>
            </a:spcAft>
            <a:buNone/>
          </a:pPr>
          <a:r>
            <a:rPr lang="en-IN" sz="2800" kern="1200" dirty="0"/>
            <a:t>Summary</a:t>
          </a:r>
        </a:p>
      </dsp:txBody>
      <dsp:txXfrm>
        <a:off x="634515" y="6445080"/>
        <a:ext cx="8237628"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74B6E-2E6B-4BE0-8999-3941CA1F6A31}">
      <dsp:nvSpPr>
        <dsp:cNvPr id="0" name=""/>
        <dsp:cNvSpPr/>
      </dsp:nvSpPr>
      <dsp:spPr>
        <a:xfrm>
          <a:off x="0" y="477689"/>
          <a:ext cx="3178236" cy="1906942"/>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Audit of Big Data Practice</a:t>
          </a:r>
        </a:p>
      </dsp:txBody>
      <dsp:txXfrm>
        <a:off x="0" y="477689"/>
        <a:ext cx="3178236" cy="1906942"/>
      </dsp:txXfrm>
    </dsp:sp>
    <dsp:sp modelId="{5F7580DF-E77C-4023-B9CE-D280BF44823C}">
      <dsp:nvSpPr>
        <dsp:cNvPr id="0" name=""/>
        <dsp:cNvSpPr/>
      </dsp:nvSpPr>
      <dsp:spPr>
        <a:xfrm>
          <a:off x="3496060" y="477689"/>
          <a:ext cx="3178236" cy="1906942"/>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Recommendations for IPO</a:t>
          </a:r>
        </a:p>
      </dsp:txBody>
      <dsp:txXfrm>
        <a:off x="3496060" y="477689"/>
        <a:ext cx="3178236" cy="1906942"/>
      </dsp:txXfrm>
    </dsp:sp>
    <dsp:sp modelId="{F2589FB9-0120-4A11-931B-7589E38747C4}">
      <dsp:nvSpPr>
        <dsp:cNvPr id="0" name=""/>
        <dsp:cNvSpPr/>
      </dsp:nvSpPr>
      <dsp:spPr>
        <a:xfrm>
          <a:off x="6992121" y="477689"/>
          <a:ext cx="3178236" cy="1906942"/>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Analysis of Top 5 content categories by popularity</a:t>
          </a:r>
        </a:p>
      </dsp:txBody>
      <dsp:txXfrm>
        <a:off x="6992121" y="477689"/>
        <a:ext cx="3178236" cy="19069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297703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58391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5.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11" Type="http://schemas.microsoft.com/office/2007/relationships/diagramDrawing" Target="../diagrams/drawing1.xml"/><Relationship Id="rId5" Type="http://schemas.openxmlformats.org/officeDocument/2006/relationships/image" Target="../media/image7.png"/><Relationship Id="rId10" Type="http://schemas.openxmlformats.org/officeDocument/2006/relationships/diagramColors" Target="../diagrams/colors1.xml"/><Relationship Id="rId4" Type="http://schemas.openxmlformats.org/officeDocument/2006/relationships/image" Target="../media/image6.sv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1.png"/><Relationship Id="rId7" Type="http://schemas.openxmlformats.org/officeDocument/2006/relationships/diagramData" Target="../diagrams/data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11" Type="http://schemas.microsoft.com/office/2007/relationships/diagramDrawing" Target="../diagrams/drawing2.xml"/><Relationship Id="rId5" Type="http://schemas.openxmlformats.org/officeDocument/2006/relationships/image" Target="../media/image9.png"/><Relationship Id="rId10" Type="http://schemas.openxmlformats.org/officeDocument/2006/relationships/diagramColors" Target="../diagrams/colors2.xml"/><Relationship Id="rId4" Type="http://schemas.openxmlformats.org/officeDocument/2006/relationships/image" Target="../media/image2.svg"/><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5" name="Rectangle: Rounded Corners 24">
            <a:extLst>
              <a:ext uri="{FF2B5EF4-FFF2-40B4-BE49-F238E27FC236}">
                <a16:creationId xmlns:a16="http://schemas.microsoft.com/office/drawing/2014/main" id="{E85CC238-65AF-6C30-C033-A919D4D21D92}"/>
              </a:ext>
            </a:extLst>
          </p:cNvPr>
          <p:cNvSpPr/>
          <p:nvPr/>
        </p:nvSpPr>
        <p:spPr>
          <a:xfrm>
            <a:off x="3968935" y="3352679"/>
            <a:ext cx="11974478" cy="2746380"/>
          </a:xfrm>
          <a:prstGeom prst="roundRect">
            <a:avLst/>
          </a:prstGeom>
          <a:solidFill>
            <a:srgbClr val="9BE5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1059"/>
              </a:lnSpc>
            </a:pPr>
            <a:r>
              <a:rPr lang="en-US" sz="8000" b="1" spc="-105" dirty="0">
                <a:solidFill>
                  <a:schemeClr val="accent5">
                    <a:lumMod val="50000"/>
                  </a:schemeClr>
                </a:solidFill>
                <a:latin typeface="Georgia" panose="02040502050405020303" pitchFamily="18" charset="0"/>
              </a:rPr>
              <a:t>Social Buzz </a:t>
            </a:r>
          </a:p>
          <a:p>
            <a:pPr algn="ctr">
              <a:lnSpc>
                <a:spcPts val="11059"/>
              </a:lnSpc>
            </a:pPr>
            <a:r>
              <a:rPr lang="en-US" sz="8000" b="1" spc="-105" dirty="0">
                <a:solidFill>
                  <a:schemeClr val="accent5">
                    <a:lumMod val="50000"/>
                  </a:schemeClr>
                </a:solidFill>
                <a:latin typeface="Georgia" panose="02040502050405020303" pitchFamily="18" charset="0"/>
              </a:rPr>
              <a:t>Data Analysis Project</a:t>
            </a:r>
          </a:p>
          <a:p>
            <a:pPr algn="ctr"/>
            <a:endParaRPr lang="en-IN" sz="1400" b="1" dirty="0">
              <a:solidFill>
                <a:schemeClr val="accent5">
                  <a:lumMod val="50000"/>
                </a:schemeClr>
              </a:solidFill>
              <a:latin typeface="Georgia" panose="020405020504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56CB99F7-3008-DBB1-5642-1D5976B68682}"/>
              </a:ext>
            </a:extLst>
          </p:cNvPr>
          <p:cNvSpPr txBox="1"/>
          <p:nvPr/>
        </p:nvSpPr>
        <p:spPr>
          <a:xfrm>
            <a:off x="2790806" y="3151182"/>
            <a:ext cx="5743162" cy="3970318"/>
          </a:xfrm>
          <a:prstGeom prst="rect">
            <a:avLst/>
          </a:prstGeom>
          <a:noFill/>
        </p:spPr>
        <p:txBody>
          <a:bodyPr wrap="square" rtlCol="0">
            <a:spAutoFit/>
          </a:bodyPr>
          <a:lstStyle/>
          <a:p>
            <a:pPr algn="just"/>
            <a:r>
              <a:rPr lang="en-US" sz="2800" dirty="0"/>
              <a:t>The graph displays the sum of sentiment scores over time, spanning from June 2020 to June 2021. There is a consistent trend in scores throughout the year, with a noticeable peak around May 2021 and a significant drop in June 2021. Overall, the sentiment scores remain relatively stable with minor fluctuations.</a:t>
            </a:r>
            <a:endParaRPr lang="en-IN" sz="2800" dirty="0"/>
          </a:p>
        </p:txBody>
      </p:sp>
      <p:pic>
        <p:nvPicPr>
          <p:cNvPr id="30" name="Picture 29">
            <a:extLst>
              <a:ext uri="{FF2B5EF4-FFF2-40B4-BE49-F238E27FC236}">
                <a16:creationId xmlns:a16="http://schemas.microsoft.com/office/drawing/2014/main" id="{70922C69-4EEC-26F5-AE0B-9C3178DBE942}"/>
              </a:ext>
            </a:extLst>
          </p:cNvPr>
          <p:cNvPicPr>
            <a:picLocks noChangeAspect="1"/>
          </p:cNvPicPr>
          <p:nvPr/>
        </p:nvPicPr>
        <p:blipFill>
          <a:blip r:embed="rId7"/>
          <a:stretch>
            <a:fillRect/>
          </a:stretch>
        </p:blipFill>
        <p:spPr>
          <a:xfrm>
            <a:off x="9011173" y="2134920"/>
            <a:ext cx="8229534" cy="6101205"/>
          </a:xfrm>
          <a:prstGeom prst="rect">
            <a:avLst/>
          </a:prstGeom>
        </p:spPr>
      </p:pic>
    </p:spTree>
    <p:extLst>
      <p:ext uri="{BB962C8B-B14F-4D97-AF65-F5344CB8AC3E}">
        <p14:creationId xmlns:p14="http://schemas.microsoft.com/office/powerpoint/2010/main" val="370010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56CB99F7-3008-DBB1-5642-1D5976B68682}"/>
              </a:ext>
            </a:extLst>
          </p:cNvPr>
          <p:cNvSpPr txBox="1"/>
          <p:nvPr/>
        </p:nvSpPr>
        <p:spPr>
          <a:xfrm>
            <a:off x="12573000" y="2077010"/>
            <a:ext cx="4972472" cy="5693866"/>
          </a:xfrm>
          <a:prstGeom prst="rect">
            <a:avLst/>
          </a:prstGeom>
          <a:noFill/>
        </p:spPr>
        <p:txBody>
          <a:bodyPr wrap="square" rtlCol="0">
            <a:spAutoFit/>
          </a:bodyPr>
          <a:lstStyle/>
          <a:p>
            <a:pPr algn="just"/>
            <a:r>
              <a:rPr lang="en-US" sz="2800" dirty="0"/>
              <a:t>The graph presents the count of sentiment scores categorized by different reaction types. The reaction types "indifferent" and "love" show the highest counts, indicating frequent use. Other reaction types, such as "want" and "disgust," have relatively lower counts, demonstrating less frequent engagement. Overall, the data reflects varying levels of user interaction across different emotional reactions.</a:t>
            </a:r>
            <a:endParaRPr lang="en-IN" sz="2800" dirty="0"/>
          </a:p>
        </p:txBody>
      </p:sp>
      <p:pic>
        <p:nvPicPr>
          <p:cNvPr id="28" name="Picture 27">
            <a:extLst>
              <a:ext uri="{FF2B5EF4-FFF2-40B4-BE49-F238E27FC236}">
                <a16:creationId xmlns:a16="http://schemas.microsoft.com/office/drawing/2014/main" id="{6DC353FE-33D4-BC13-BACA-4B3B103A3B9D}"/>
              </a:ext>
            </a:extLst>
          </p:cNvPr>
          <p:cNvPicPr>
            <a:picLocks noChangeAspect="1"/>
          </p:cNvPicPr>
          <p:nvPr/>
        </p:nvPicPr>
        <p:blipFill>
          <a:blip r:embed="rId7"/>
          <a:stretch>
            <a:fillRect/>
          </a:stretch>
        </p:blipFill>
        <p:spPr>
          <a:xfrm>
            <a:off x="2421838" y="1958500"/>
            <a:ext cx="9568634" cy="5681892"/>
          </a:xfrm>
          <a:prstGeom prst="rect">
            <a:avLst/>
          </a:prstGeom>
        </p:spPr>
      </p:pic>
    </p:spTree>
    <p:extLst>
      <p:ext uri="{BB962C8B-B14F-4D97-AF65-F5344CB8AC3E}">
        <p14:creationId xmlns:p14="http://schemas.microsoft.com/office/powerpoint/2010/main" val="405591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5F2F0098-554D-4BFE-FCAE-41760015CD0A}"/>
              </a:ext>
            </a:extLst>
          </p:cNvPr>
          <p:cNvSpPr txBox="1"/>
          <p:nvPr/>
        </p:nvSpPr>
        <p:spPr>
          <a:xfrm>
            <a:off x="10972800" y="1404574"/>
            <a:ext cx="6705600" cy="6986528"/>
          </a:xfrm>
          <a:prstGeom prst="rect">
            <a:avLst/>
          </a:prstGeom>
          <a:noFill/>
        </p:spPr>
        <p:txBody>
          <a:bodyPr wrap="square" rtlCol="0">
            <a:spAutoFit/>
          </a:bodyPr>
          <a:lstStyle/>
          <a:p>
            <a:pPr algn="just"/>
            <a:r>
              <a:rPr lang="en-US" sz="3200" dirty="0"/>
              <a:t>Social Buzz, a rapidly growing social media platform, has experienced exponential growth, amassing over 500 million active users per month. The company generates and processes a vast amount of unstructured data daily, requiring advanced technology and expertise to manage. To assist in their scaling process and prepare for an IPO, Social Buzz has engaged an advisory firm to provide an audit of their big data practices, recommendations for a successful IPO, and an analysis of their most popular content categories.</a:t>
            </a:r>
            <a:endParaRPr lang="en-IN"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CEF8B-D107-BA10-D580-823023092E06}"/>
              </a:ext>
            </a:extLst>
          </p:cNvPr>
          <p:cNvSpPr txBox="1"/>
          <p:nvPr/>
        </p:nvSpPr>
        <p:spPr>
          <a:xfrm>
            <a:off x="3810000" y="681007"/>
            <a:ext cx="10668000" cy="1200329"/>
          </a:xfrm>
          <a:prstGeom prst="rect">
            <a:avLst/>
          </a:prstGeom>
          <a:noFill/>
        </p:spPr>
        <p:txBody>
          <a:bodyPr wrap="square" rtlCol="0">
            <a:spAutoFit/>
          </a:bodyPr>
          <a:lstStyle/>
          <a:p>
            <a:pPr algn="ctr"/>
            <a:r>
              <a:rPr lang="en-IN" sz="7200" b="1" dirty="0"/>
              <a:t>Conclusion</a:t>
            </a:r>
          </a:p>
        </p:txBody>
      </p:sp>
      <p:sp>
        <p:nvSpPr>
          <p:cNvPr id="3" name="TextBox 2">
            <a:extLst>
              <a:ext uri="{FF2B5EF4-FFF2-40B4-BE49-F238E27FC236}">
                <a16:creationId xmlns:a16="http://schemas.microsoft.com/office/drawing/2014/main" id="{0D7DC118-25CF-120C-40F0-805854B2E015}"/>
              </a:ext>
            </a:extLst>
          </p:cNvPr>
          <p:cNvSpPr txBox="1"/>
          <p:nvPr/>
        </p:nvSpPr>
        <p:spPr>
          <a:xfrm>
            <a:off x="1143000" y="2628900"/>
            <a:ext cx="16306800" cy="6001643"/>
          </a:xfrm>
          <a:prstGeom prst="rect">
            <a:avLst/>
          </a:prstGeom>
          <a:noFill/>
        </p:spPr>
        <p:txBody>
          <a:bodyPr wrap="square" rtlCol="0">
            <a:spAutoFit/>
          </a:bodyPr>
          <a:lstStyle/>
          <a:p>
            <a:pPr algn="just"/>
            <a:r>
              <a:rPr lang="en-US" sz="3200" dirty="0"/>
              <a:t>The data and analysis reveal several key points about Social Buzz's user engagement and content performance:</a:t>
            </a:r>
          </a:p>
          <a:p>
            <a:pPr algn="just"/>
            <a:endParaRPr lang="en-US" sz="3200" dirty="0"/>
          </a:p>
          <a:p>
            <a:pPr algn="just">
              <a:buFont typeface="Arial" panose="020B0604020202020204" pitchFamily="34" charset="0"/>
              <a:buChar char="•"/>
            </a:pPr>
            <a:r>
              <a:rPr lang="en-US" sz="3200" b="1" dirty="0"/>
              <a:t>High Positive Engagement:</a:t>
            </a:r>
            <a:r>
              <a:rPr lang="en-US" sz="3200" dirty="0"/>
              <a:t> The platform sees a substantial amount of positive engagement across various content categories and types, suggesting a generally positive user experience.</a:t>
            </a:r>
          </a:p>
          <a:p>
            <a:pPr algn="just">
              <a:buFont typeface="Arial" panose="020B0604020202020204" pitchFamily="34" charset="0"/>
              <a:buChar char="•"/>
            </a:pPr>
            <a:endParaRPr lang="en-US" sz="3200" dirty="0"/>
          </a:p>
          <a:p>
            <a:pPr algn="just">
              <a:buFont typeface="Arial" panose="020B0604020202020204" pitchFamily="34" charset="0"/>
              <a:buChar char="•"/>
            </a:pPr>
            <a:r>
              <a:rPr lang="en-US" sz="3200" b="1" dirty="0"/>
              <a:t>Consistent User Interaction:</a:t>
            </a:r>
            <a:r>
              <a:rPr lang="en-US" sz="3200" dirty="0"/>
              <a:t> Sentiment scores are stable over time, indicating consistent user interaction and engagement.</a:t>
            </a:r>
          </a:p>
          <a:p>
            <a:pPr algn="just">
              <a:buFont typeface="Arial" panose="020B0604020202020204" pitchFamily="34" charset="0"/>
              <a:buChar char="•"/>
            </a:pPr>
            <a:endParaRPr lang="en-US" sz="3200" dirty="0"/>
          </a:p>
          <a:p>
            <a:pPr algn="just">
              <a:buFont typeface="Arial" panose="020B0604020202020204" pitchFamily="34" charset="0"/>
              <a:buChar char="•"/>
            </a:pPr>
            <a:r>
              <a:rPr lang="en-US" sz="3200" b="1" dirty="0"/>
              <a:t>Varied Emotional Reactions:</a:t>
            </a:r>
            <a:r>
              <a:rPr lang="en-US" sz="3200" dirty="0"/>
              <a:t> Different reaction types show varied levels of engagement, with certain reactions like "indifferent" and "love" being more popular.</a:t>
            </a:r>
          </a:p>
          <a:p>
            <a:pPr algn="just"/>
            <a:endParaRPr lang="en-IN" sz="3200" dirty="0"/>
          </a:p>
        </p:txBody>
      </p:sp>
    </p:spTree>
    <p:extLst>
      <p:ext uri="{BB962C8B-B14F-4D97-AF65-F5344CB8AC3E}">
        <p14:creationId xmlns:p14="http://schemas.microsoft.com/office/powerpoint/2010/main" val="91648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CEF8B-D107-BA10-D580-823023092E06}"/>
              </a:ext>
            </a:extLst>
          </p:cNvPr>
          <p:cNvSpPr txBox="1"/>
          <p:nvPr/>
        </p:nvSpPr>
        <p:spPr>
          <a:xfrm>
            <a:off x="3810000" y="681007"/>
            <a:ext cx="10668000" cy="1200329"/>
          </a:xfrm>
          <a:prstGeom prst="rect">
            <a:avLst/>
          </a:prstGeom>
          <a:noFill/>
        </p:spPr>
        <p:txBody>
          <a:bodyPr wrap="square" rtlCol="0">
            <a:spAutoFit/>
          </a:bodyPr>
          <a:lstStyle/>
          <a:p>
            <a:pPr algn="ctr"/>
            <a:r>
              <a:rPr lang="en-IN" sz="7200" b="1" dirty="0"/>
              <a:t>Recommendations</a:t>
            </a:r>
          </a:p>
        </p:txBody>
      </p:sp>
      <p:sp>
        <p:nvSpPr>
          <p:cNvPr id="3" name="TextBox 2">
            <a:extLst>
              <a:ext uri="{FF2B5EF4-FFF2-40B4-BE49-F238E27FC236}">
                <a16:creationId xmlns:a16="http://schemas.microsoft.com/office/drawing/2014/main" id="{0D7DC118-25CF-120C-40F0-805854B2E015}"/>
              </a:ext>
            </a:extLst>
          </p:cNvPr>
          <p:cNvSpPr txBox="1"/>
          <p:nvPr/>
        </p:nvSpPr>
        <p:spPr>
          <a:xfrm>
            <a:off x="1219200" y="2324100"/>
            <a:ext cx="16306800" cy="747897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3200" b="1" dirty="0"/>
              <a:t>Focus on Positive Content: </a:t>
            </a:r>
            <a:r>
              <a:rPr lang="en-US" altLang="en-US" sz="3200" dirty="0"/>
              <a:t>Leverage the high positive engagement by promoting and encouraging more content in categories that generate positive reactions, such as science, animals, and healthy eating.</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32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3200" b="1" dirty="0"/>
              <a:t>Address Negative Sentiment: </a:t>
            </a:r>
            <a:r>
              <a:rPr lang="en-US" altLang="en-US" sz="3200" dirty="0"/>
              <a:t>Investigate the reasons behind negative sentiments in certain categories to identify and mitigate potential issues, enhancing overall user satisfaction.</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32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3200" b="1" dirty="0"/>
              <a:t>Enhance Data Management Practices: </a:t>
            </a:r>
            <a:r>
              <a:rPr lang="en-US" altLang="en-US" sz="3200" dirty="0"/>
              <a:t>Continue to refine big data practices to efficiently manage the large volume of unstructured data, ensuring scalability and robust data analysis capabilities.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32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3200" b="1" dirty="0"/>
              <a:t>Prepare for IPO: </a:t>
            </a:r>
            <a:r>
              <a:rPr lang="en-US" altLang="en-US" sz="3200" dirty="0"/>
              <a:t>Utilize the insights from the data analysis to inform the IPO preparation process, highlighting the platform's strong user engagement and positive sentiment trends to attract potential investors. </a:t>
            </a:r>
          </a:p>
          <a:p>
            <a:pPr algn="just"/>
            <a:endParaRPr lang="en-IN" sz="3200" dirty="0"/>
          </a:p>
        </p:txBody>
      </p:sp>
    </p:spTree>
    <p:extLst>
      <p:ext uri="{BB962C8B-B14F-4D97-AF65-F5344CB8AC3E}">
        <p14:creationId xmlns:p14="http://schemas.microsoft.com/office/powerpoint/2010/main" val="62987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09800" y="396670"/>
            <a:ext cx="8673443"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FZYaoTi" panose="02010601030101010101" pitchFamily="2" charset="-122"/>
                <a:ea typeface="FZYaoTi" panose="02010601030101010101" pitchFamily="2" charset="-122"/>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4858225" y="3392472"/>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aphicFrame>
        <p:nvGraphicFramePr>
          <p:cNvPr id="22" name="Diagram 21">
            <a:extLst>
              <a:ext uri="{FF2B5EF4-FFF2-40B4-BE49-F238E27FC236}">
                <a16:creationId xmlns:a16="http://schemas.microsoft.com/office/drawing/2014/main" id="{18B4C0CF-7C14-13ED-370F-6132B8044102}"/>
              </a:ext>
            </a:extLst>
          </p:cNvPr>
          <p:cNvGraphicFramePr/>
          <p:nvPr>
            <p:extLst>
              <p:ext uri="{D42A27DB-BD31-4B8C-83A1-F6EECF244321}">
                <p14:modId xmlns:p14="http://schemas.microsoft.com/office/powerpoint/2010/main" val="3241724860"/>
              </p:ext>
            </p:extLst>
          </p:nvPr>
        </p:nvGraphicFramePr>
        <p:xfrm>
          <a:off x="2209800" y="2137558"/>
          <a:ext cx="11883324" cy="75779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2655304" cy="6371748"/>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716040" y="1909668"/>
            <a:ext cx="6453903" cy="6467663"/>
          </a:xfrm>
          <a:prstGeom prst="rect">
            <a:avLst/>
          </a:prstGeom>
        </p:spPr>
      </p:pic>
      <p:sp>
        <p:nvSpPr>
          <p:cNvPr id="33" name="TextBox 33"/>
          <p:cNvSpPr txBox="1"/>
          <p:nvPr/>
        </p:nvSpPr>
        <p:spPr>
          <a:xfrm>
            <a:off x="1748091" y="3817088"/>
            <a:ext cx="4481973" cy="2462213"/>
          </a:xfrm>
          <a:prstGeom prst="rect">
            <a:avLst/>
          </a:prstGeom>
        </p:spPr>
        <p:txBody>
          <a:bodyPr lIns="0" tIns="0" rIns="0" bIns="0" rtlCol="0" anchor="t">
            <a:spAutoFit/>
          </a:bodyPr>
          <a:lstStyle/>
          <a:p>
            <a:pPr algn="ctr">
              <a:lnSpc>
                <a:spcPts val="9600"/>
              </a:lnSpc>
            </a:pPr>
            <a:r>
              <a:rPr lang="en-US" sz="8800" b="1" spc="-80" dirty="0">
                <a:solidFill>
                  <a:srgbClr val="FFFFFF"/>
                </a:solidFill>
                <a:latin typeface="Georgia" panose="02040502050405020303" pitchFamily="18" charset="0"/>
              </a:rPr>
              <a:t>Project Recap</a:t>
            </a:r>
          </a:p>
        </p:txBody>
      </p:sp>
      <p:sp>
        <p:nvSpPr>
          <p:cNvPr id="37" name="TextBox 36">
            <a:extLst>
              <a:ext uri="{FF2B5EF4-FFF2-40B4-BE49-F238E27FC236}">
                <a16:creationId xmlns:a16="http://schemas.microsoft.com/office/drawing/2014/main" id="{D6FEFED6-754D-E418-3F86-103EC7981FBE}"/>
              </a:ext>
            </a:extLst>
          </p:cNvPr>
          <p:cNvSpPr txBox="1"/>
          <p:nvPr/>
        </p:nvSpPr>
        <p:spPr>
          <a:xfrm>
            <a:off x="8398967" y="2166038"/>
            <a:ext cx="6574448" cy="120032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Arial" panose="020B0604020202020204" pitchFamily="34" charset="0"/>
              </a:rPr>
              <a:t>Social Buzz</a:t>
            </a:r>
          </a:p>
          <a:p>
            <a:pPr marL="0" marR="0" lvl="0" indent="0" algn="ctr" defTabSz="914400" rtl="0" eaLnBrk="0" fontAlgn="base" latinLnBrk="0" hangingPunct="0">
              <a:lnSpc>
                <a:spcPct val="100000"/>
              </a:lnSpc>
              <a:spcBef>
                <a:spcPct val="0"/>
              </a:spcBef>
              <a:spcAft>
                <a:spcPct val="0"/>
              </a:spcAft>
              <a:buClrTx/>
              <a:buSzTx/>
              <a:tabLst/>
            </a:pPr>
            <a:r>
              <a:rPr kumimoji="0" lang="en-US" altLang="en-US" sz="3200" b="0" i="1" u="none" strike="noStrike" cap="none" normalizeH="0" baseline="0" dirty="0">
                <a:ln>
                  <a:noFill/>
                </a:ln>
                <a:solidFill>
                  <a:schemeClr val="tx1"/>
                </a:solidFill>
                <a:effectLst/>
                <a:latin typeface="Arial" panose="020B0604020202020204" pitchFamily="34" charset="0"/>
              </a:rPr>
              <a:t>Social media &amp; content creation </a:t>
            </a:r>
          </a:p>
        </p:txBody>
      </p:sp>
      <p:sp>
        <p:nvSpPr>
          <p:cNvPr id="38" name="TextBox 37">
            <a:extLst>
              <a:ext uri="{FF2B5EF4-FFF2-40B4-BE49-F238E27FC236}">
                <a16:creationId xmlns:a16="http://schemas.microsoft.com/office/drawing/2014/main" id="{B062F702-7E19-FAEE-4192-A3F5537B72F0}"/>
              </a:ext>
            </a:extLst>
          </p:cNvPr>
          <p:cNvSpPr txBox="1"/>
          <p:nvPr/>
        </p:nvSpPr>
        <p:spPr>
          <a:xfrm>
            <a:off x="7169944" y="3377630"/>
            <a:ext cx="10204993" cy="378565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72 Monospace" panose="020B0509030603020204" pitchFamily="49" charset="0"/>
                <a:cs typeface="72 Monospace" panose="020B0509030603020204" pitchFamily="49" charset="0"/>
              </a:rPr>
              <a:t>Founded by former engineers from a large social media conglomerate.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72 Monospace" panose="020B0509030603020204" pitchFamily="49" charset="0"/>
              <a:cs typeface="72 Monospace" panose="020B050903060302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72 Monospace" panose="020B0509030603020204" pitchFamily="49" charset="0"/>
                <a:cs typeface="72 Monospace" panose="020B0509030603020204" pitchFamily="49" charset="0"/>
              </a:rPr>
              <a:t>Emphasizes anonymous content with over 100 reaction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72 Monospace" panose="020B0509030603020204" pitchFamily="49" charset="0"/>
              <a:cs typeface="72 Monospace" panose="020B050903060302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72 Monospace" panose="020B0509030603020204" pitchFamily="49" charset="0"/>
                <a:cs typeface="72 Monospace" panose="020B0509030603020204" pitchFamily="49" charset="0"/>
              </a:rPr>
              <a:t>Over 500 million active users monthly.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72 Monospace" panose="020B0509030603020204" pitchFamily="49" charset="0"/>
              <a:cs typeface="72 Monospace" panose="020B050903060302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72 Monospace" panose="020B0509030603020204" pitchFamily="49" charset="0"/>
                <a:cs typeface="72 Monospace" panose="020B0509030603020204" pitchFamily="49" charset="0"/>
              </a:rPr>
              <a:t>Rapid growth, requiring assistance for scaling and IPO preparation. </a:t>
            </a:r>
          </a:p>
        </p:txBody>
      </p:sp>
      <p:graphicFrame>
        <p:nvGraphicFramePr>
          <p:cNvPr id="41" name="Diagram 40">
            <a:extLst>
              <a:ext uri="{FF2B5EF4-FFF2-40B4-BE49-F238E27FC236}">
                <a16:creationId xmlns:a16="http://schemas.microsoft.com/office/drawing/2014/main" id="{4BB45041-8FC4-9409-DB5F-BD8D5989E4F9}"/>
              </a:ext>
            </a:extLst>
          </p:cNvPr>
          <p:cNvGraphicFramePr/>
          <p:nvPr>
            <p:extLst>
              <p:ext uri="{D42A27DB-BD31-4B8C-83A1-F6EECF244321}">
                <p14:modId xmlns:p14="http://schemas.microsoft.com/office/powerpoint/2010/main" val="3329855465"/>
              </p:ext>
            </p:extLst>
          </p:nvPr>
        </p:nvGraphicFramePr>
        <p:xfrm>
          <a:off x="6951509" y="6685072"/>
          <a:ext cx="10170358" cy="2862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10820400"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76811" y="81264"/>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53733" y="1028700"/>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Rectangle: Rounded Corners 21">
            <a:extLst>
              <a:ext uri="{FF2B5EF4-FFF2-40B4-BE49-F238E27FC236}">
                <a16:creationId xmlns:a16="http://schemas.microsoft.com/office/drawing/2014/main" id="{12316A12-D339-25C8-9299-CFE145CF6941}"/>
              </a:ext>
            </a:extLst>
          </p:cNvPr>
          <p:cNvSpPr/>
          <p:nvPr/>
        </p:nvSpPr>
        <p:spPr>
          <a:xfrm>
            <a:off x="838200" y="3656185"/>
            <a:ext cx="9448800" cy="285891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BFD84126-E4C0-F1BB-114E-452408F9CF80}"/>
              </a:ext>
            </a:extLst>
          </p:cNvPr>
          <p:cNvSpPr/>
          <p:nvPr/>
        </p:nvSpPr>
        <p:spPr>
          <a:xfrm>
            <a:off x="787349" y="6895392"/>
            <a:ext cx="9448800" cy="285891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BFB9F79-6126-C02D-99A3-A151746AE302}"/>
              </a:ext>
            </a:extLst>
          </p:cNvPr>
          <p:cNvSpPr txBox="1"/>
          <p:nvPr/>
        </p:nvSpPr>
        <p:spPr>
          <a:xfrm>
            <a:off x="1235254" y="3959889"/>
            <a:ext cx="8552989" cy="2400657"/>
          </a:xfrm>
          <a:prstGeom prst="rect">
            <a:avLst/>
          </a:prstGeom>
          <a:noFill/>
        </p:spPr>
        <p:txBody>
          <a:bodyPr wrap="square" rtlCol="0">
            <a:spAutoFit/>
          </a:bodyPr>
          <a:lstStyle/>
          <a:p>
            <a:pPr algn="ctr"/>
            <a:r>
              <a:rPr lang="en-US" sz="3600" b="1" dirty="0"/>
              <a:t>Challenges Faced by Social Buzz</a:t>
            </a:r>
          </a:p>
          <a:p>
            <a:pPr>
              <a:buFont typeface="Arial" panose="020B0604020202020204" pitchFamily="34" charset="0"/>
              <a:buChar char="•"/>
            </a:pPr>
            <a:r>
              <a:rPr lang="en-US" sz="2400" dirty="0"/>
              <a:t>Managing massive, unstructured data from 100,000+ daily content pieces.</a:t>
            </a:r>
          </a:p>
          <a:p>
            <a:pPr>
              <a:buFont typeface="Arial" panose="020B0604020202020204" pitchFamily="34" charset="0"/>
              <a:buChar char="•"/>
            </a:pPr>
            <a:r>
              <a:rPr lang="en-US" sz="2400" dirty="0"/>
              <a:t>Lack of internal resources for effective scaling.</a:t>
            </a:r>
          </a:p>
          <a:p>
            <a:pPr>
              <a:buFont typeface="Arial" panose="020B0604020202020204" pitchFamily="34" charset="0"/>
              <a:buChar char="•"/>
            </a:pPr>
            <a:r>
              <a:rPr lang="en-US" sz="2400" dirty="0"/>
              <a:t>Need for guidance on data best practices and IPO preparation.</a:t>
            </a:r>
          </a:p>
          <a:p>
            <a:endParaRPr lang="en-IN" dirty="0"/>
          </a:p>
        </p:txBody>
      </p:sp>
      <p:sp>
        <p:nvSpPr>
          <p:cNvPr id="25" name="TextBox 24">
            <a:extLst>
              <a:ext uri="{FF2B5EF4-FFF2-40B4-BE49-F238E27FC236}">
                <a16:creationId xmlns:a16="http://schemas.microsoft.com/office/drawing/2014/main" id="{B58E16AF-38BB-FBD4-37E0-7BAF00AB37E1}"/>
              </a:ext>
            </a:extLst>
          </p:cNvPr>
          <p:cNvSpPr txBox="1"/>
          <p:nvPr/>
        </p:nvSpPr>
        <p:spPr>
          <a:xfrm>
            <a:off x="1349266" y="7305578"/>
            <a:ext cx="8552989" cy="2031325"/>
          </a:xfrm>
          <a:prstGeom prst="rect">
            <a:avLst/>
          </a:prstGeom>
          <a:noFill/>
        </p:spPr>
        <p:txBody>
          <a:bodyPr wrap="square" rtlCol="0">
            <a:spAutoFit/>
          </a:bodyPr>
          <a:lstStyle/>
          <a:p>
            <a:pPr algn="ctr"/>
            <a:r>
              <a:rPr lang="en-US" sz="3600" b="1" dirty="0"/>
              <a:t>Specific Needs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Expertise in big data management.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Efficient scaling strategies.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Smooth IPO execution.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65FD855B-551A-2F86-24B8-387C8F08E661}"/>
              </a:ext>
            </a:extLst>
          </p:cNvPr>
          <p:cNvSpPr txBox="1"/>
          <p:nvPr/>
        </p:nvSpPr>
        <p:spPr>
          <a:xfrm>
            <a:off x="14097000" y="1409700"/>
            <a:ext cx="3684277" cy="1138773"/>
          </a:xfrm>
          <a:prstGeom prst="rect">
            <a:avLst/>
          </a:prstGeom>
          <a:noFill/>
        </p:spPr>
        <p:txBody>
          <a:bodyPr wrap="square" rtlCol="0">
            <a:spAutoFit/>
          </a:bodyPr>
          <a:lstStyle/>
          <a:p>
            <a:r>
              <a:rPr lang="en-IN" sz="4000" b="1" dirty="0"/>
              <a:t>Andrew Fleming</a:t>
            </a:r>
          </a:p>
          <a:p>
            <a:r>
              <a:rPr lang="en-IN" sz="2800" i="1" dirty="0"/>
              <a:t>Chief Technical Architect</a:t>
            </a:r>
          </a:p>
        </p:txBody>
      </p:sp>
      <p:sp>
        <p:nvSpPr>
          <p:cNvPr id="33" name="TextBox 32">
            <a:extLst>
              <a:ext uri="{FF2B5EF4-FFF2-40B4-BE49-F238E27FC236}">
                <a16:creationId xmlns:a16="http://schemas.microsoft.com/office/drawing/2014/main" id="{31A1466F-4B84-5CCC-1A12-B66CB00D2BCF}"/>
              </a:ext>
            </a:extLst>
          </p:cNvPr>
          <p:cNvSpPr txBox="1"/>
          <p:nvPr/>
        </p:nvSpPr>
        <p:spPr>
          <a:xfrm>
            <a:off x="14249399" y="4494227"/>
            <a:ext cx="3886201" cy="1138773"/>
          </a:xfrm>
          <a:prstGeom prst="rect">
            <a:avLst/>
          </a:prstGeom>
          <a:noFill/>
        </p:spPr>
        <p:txBody>
          <a:bodyPr wrap="square" rtlCol="0">
            <a:spAutoFit/>
          </a:bodyPr>
          <a:lstStyle/>
          <a:p>
            <a:r>
              <a:rPr lang="en-IN" sz="4000" b="1" dirty="0"/>
              <a:t>Marcus </a:t>
            </a:r>
            <a:r>
              <a:rPr lang="en-IN" sz="4000" b="1" dirty="0" err="1"/>
              <a:t>Rompton</a:t>
            </a:r>
            <a:endParaRPr lang="en-IN" sz="4000" b="1" dirty="0"/>
          </a:p>
          <a:p>
            <a:r>
              <a:rPr lang="en-IN" sz="2800" i="1" dirty="0"/>
              <a:t>Senior Principal</a:t>
            </a:r>
          </a:p>
        </p:txBody>
      </p:sp>
      <p:sp>
        <p:nvSpPr>
          <p:cNvPr id="34" name="TextBox 33">
            <a:extLst>
              <a:ext uri="{FF2B5EF4-FFF2-40B4-BE49-F238E27FC236}">
                <a16:creationId xmlns:a16="http://schemas.microsoft.com/office/drawing/2014/main" id="{AEC4E692-571C-FB0C-9706-1AA42FE48B5B}"/>
              </a:ext>
            </a:extLst>
          </p:cNvPr>
          <p:cNvSpPr txBox="1"/>
          <p:nvPr/>
        </p:nvSpPr>
        <p:spPr>
          <a:xfrm>
            <a:off x="14249399" y="7421293"/>
            <a:ext cx="3684277" cy="1138773"/>
          </a:xfrm>
          <a:prstGeom prst="rect">
            <a:avLst/>
          </a:prstGeom>
          <a:noFill/>
        </p:spPr>
        <p:txBody>
          <a:bodyPr wrap="square" rtlCol="0">
            <a:spAutoFit/>
          </a:bodyPr>
          <a:lstStyle/>
          <a:p>
            <a:r>
              <a:rPr lang="en-IN" sz="4000" b="1" dirty="0"/>
              <a:t>Piyusha Sayal</a:t>
            </a:r>
          </a:p>
          <a:p>
            <a:r>
              <a:rPr lang="en-IN" sz="2800" i="1"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31D7285-1A0A-186A-FC69-BC77525E1C5A}"/>
              </a:ext>
            </a:extLst>
          </p:cNvPr>
          <p:cNvSpPr txBox="1"/>
          <p:nvPr/>
        </p:nvSpPr>
        <p:spPr>
          <a:xfrm>
            <a:off x="3965347" y="1372359"/>
            <a:ext cx="4645253" cy="707886"/>
          </a:xfrm>
          <a:prstGeom prst="rect">
            <a:avLst/>
          </a:prstGeom>
          <a:noFill/>
        </p:spPr>
        <p:txBody>
          <a:bodyPr wrap="square" rtlCol="0">
            <a:spAutoFit/>
          </a:bodyPr>
          <a:lstStyle/>
          <a:p>
            <a:r>
              <a:rPr lang="en-IN" sz="4000" dirty="0">
                <a:solidFill>
                  <a:schemeClr val="bg1"/>
                </a:solidFill>
              </a:rPr>
              <a:t>Data Understanding</a:t>
            </a:r>
          </a:p>
        </p:txBody>
      </p:sp>
      <p:sp>
        <p:nvSpPr>
          <p:cNvPr id="42" name="TextBox 41">
            <a:extLst>
              <a:ext uri="{FF2B5EF4-FFF2-40B4-BE49-F238E27FC236}">
                <a16:creationId xmlns:a16="http://schemas.microsoft.com/office/drawing/2014/main" id="{B048BDEF-9856-27DF-3995-9D77772BC5F3}"/>
              </a:ext>
            </a:extLst>
          </p:cNvPr>
          <p:cNvSpPr txBox="1"/>
          <p:nvPr/>
        </p:nvSpPr>
        <p:spPr>
          <a:xfrm>
            <a:off x="5842577" y="3039029"/>
            <a:ext cx="4645253" cy="707886"/>
          </a:xfrm>
          <a:prstGeom prst="rect">
            <a:avLst/>
          </a:prstGeom>
          <a:noFill/>
        </p:spPr>
        <p:txBody>
          <a:bodyPr wrap="square" rtlCol="0">
            <a:spAutoFit/>
          </a:bodyPr>
          <a:lstStyle/>
          <a:p>
            <a:r>
              <a:rPr lang="en-IN" sz="4000" dirty="0">
                <a:solidFill>
                  <a:schemeClr val="bg1"/>
                </a:solidFill>
              </a:rPr>
              <a:t>Data Cleaning</a:t>
            </a:r>
          </a:p>
        </p:txBody>
      </p:sp>
      <p:sp>
        <p:nvSpPr>
          <p:cNvPr id="43" name="TextBox 42">
            <a:extLst>
              <a:ext uri="{FF2B5EF4-FFF2-40B4-BE49-F238E27FC236}">
                <a16:creationId xmlns:a16="http://schemas.microsoft.com/office/drawing/2014/main" id="{7ACCCED9-2B45-7EAC-F822-2B3769312736}"/>
              </a:ext>
            </a:extLst>
          </p:cNvPr>
          <p:cNvSpPr txBox="1"/>
          <p:nvPr/>
        </p:nvSpPr>
        <p:spPr>
          <a:xfrm>
            <a:off x="7660976" y="4605252"/>
            <a:ext cx="4645253" cy="707886"/>
          </a:xfrm>
          <a:prstGeom prst="rect">
            <a:avLst/>
          </a:prstGeom>
          <a:noFill/>
        </p:spPr>
        <p:txBody>
          <a:bodyPr wrap="square" rtlCol="0">
            <a:spAutoFit/>
          </a:bodyPr>
          <a:lstStyle/>
          <a:p>
            <a:r>
              <a:rPr lang="en-IN" sz="4000" dirty="0">
                <a:solidFill>
                  <a:schemeClr val="bg1"/>
                </a:solidFill>
              </a:rPr>
              <a:t>Data Modeling</a:t>
            </a:r>
          </a:p>
        </p:txBody>
      </p:sp>
      <p:sp>
        <p:nvSpPr>
          <p:cNvPr id="44" name="TextBox 43">
            <a:extLst>
              <a:ext uri="{FF2B5EF4-FFF2-40B4-BE49-F238E27FC236}">
                <a16:creationId xmlns:a16="http://schemas.microsoft.com/office/drawing/2014/main" id="{9531BA12-95A5-BA66-DF16-16B7CCF15E63}"/>
              </a:ext>
            </a:extLst>
          </p:cNvPr>
          <p:cNvSpPr txBox="1"/>
          <p:nvPr/>
        </p:nvSpPr>
        <p:spPr>
          <a:xfrm>
            <a:off x="9511611" y="6187140"/>
            <a:ext cx="4645253" cy="707886"/>
          </a:xfrm>
          <a:prstGeom prst="rect">
            <a:avLst/>
          </a:prstGeom>
          <a:noFill/>
        </p:spPr>
        <p:txBody>
          <a:bodyPr wrap="square" rtlCol="0">
            <a:spAutoFit/>
          </a:bodyPr>
          <a:lstStyle/>
          <a:p>
            <a:r>
              <a:rPr lang="en-IN" sz="4000" dirty="0">
                <a:solidFill>
                  <a:schemeClr val="bg1"/>
                </a:solidFill>
              </a:rPr>
              <a:t>Data Analysis</a:t>
            </a:r>
          </a:p>
        </p:txBody>
      </p:sp>
      <p:sp>
        <p:nvSpPr>
          <p:cNvPr id="45" name="TextBox 44">
            <a:extLst>
              <a:ext uri="{FF2B5EF4-FFF2-40B4-BE49-F238E27FC236}">
                <a16:creationId xmlns:a16="http://schemas.microsoft.com/office/drawing/2014/main" id="{E201AE39-B7B0-0C35-6501-CF1153C8EAF7}"/>
              </a:ext>
            </a:extLst>
          </p:cNvPr>
          <p:cNvSpPr txBox="1"/>
          <p:nvPr/>
        </p:nvSpPr>
        <p:spPr>
          <a:xfrm>
            <a:off x="11386399" y="7827643"/>
            <a:ext cx="4645253" cy="707886"/>
          </a:xfrm>
          <a:prstGeom prst="rect">
            <a:avLst/>
          </a:prstGeom>
          <a:noFill/>
        </p:spPr>
        <p:txBody>
          <a:bodyPr wrap="square" rtlCol="0">
            <a:spAutoFit/>
          </a:bodyPr>
          <a:lstStyle/>
          <a:p>
            <a:r>
              <a:rPr lang="en-IN" sz="40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07139541-08EA-5360-C4C7-A3CA6F207C2A}"/>
              </a:ext>
            </a:extLst>
          </p:cNvPr>
          <p:cNvSpPr txBox="1"/>
          <p:nvPr/>
        </p:nvSpPr>
        <p:spPr>
          <a:xfrm>
            <a:off x="1219200" y="3543300"/>
            <a:ext cx="4445629" cy="2468368"/>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000000"/>
                </a:solidFill>
                <a:effectLst/>
                <a:uLnTx/>
                <a:uFillTx/>
                <a:latin typeface="Arial"/>
                <a:cs typeface="Arial"/>
                <a:sym typeface="Arial"/>
              </a:rPr>
              <a:t>16</a:t>
            </a: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lang="en-US" sz="4400" kern="0" dirty="0">
                <a:solidFill>
                  <a:srgbClr val="000000"/>
                </a:solidFill>
                <a:latin typeface="Arial"/>
                <a:cs typeface="Arial"/>
                <a:sym typeface="Arial"/>
              </a:rPr>
              <a:t>Unique Category</a:t>
            </a:r>
            <a:endParaRPr kumimoji="0" lang="en-US" sz="4400" b="0" i="0" u="none" strike="noStrike" kern="0" cap="none" spc="0" normalizeH="0" baseline="0" noProof="0" dirty="0">
              <a:ln>
                <a:noFill/>
              </a:ln>
              <a:solidFill>
                <a:srgbClr val="000000"/>
              </a:solidFill>
              <a:effectLst/>
              <a:uLnTx/>
              <a:uFillTx/>
              <a:latin typeface="Arial"/>
              <a:cs typeface="Arial"/>
              <a:sym typeface="Arial"/>
            </a:endParaRPr>
          </a:p>
          <a:p>
            <a:endParaRPr lang="en-IN" sz="4400" dirty="0"/>
          </a:p>
        </p:txBody>
      </p:sp>
      <p:sp>
        <p:nvSpPr>
          <p:cNvPr id="15" name="TextBox 14">
            <a:extLst>
              <a:ext uri="{FF2B5EF4-FFF2-40B4-BE49-F238E27FC236}">
                <a16:creationId xmlns:a16="http://schemas.microsoft.com/office/drawing/2014/main" id="{9EB565E3-2080-CC58-7467-C820D16DD8BC}"/>
              </a:ext>
            </a:extLst>
          </p:cNvPr>
          <p:cNvSpPr txBox="1"/>
          <p:nvPr/>
        </p:nvSpPr>
        <p:spPr>
          <a:xfrm>
            <a:off x="6535477" y="3543300"/>
            <a:ext cx="4445629" cy="252909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000000"/>
                </a:solidFill>
                <a:effectLst/>
                <a:uLnTx/>
                <a:uFillTx/>
                <a:latin typeface="Arial"/>
                <a:cs typeface="Arial"/>
                <a:sym typeface="Arial"/>
              </a:rPr>
              <a:t>1897</a:t>
            </a: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lang="en-US" sz="4400" kern="0" dirty="0">
                <a:solidFill>
                  <a:srgbClr val="000000"/>
                </a:solidFill>
                <a:latin typeface="Arial"/>
                <a:cs typeface="Arial"/>
                <a:sym typeface="Arial"/>
              </a:rPr>
              <a:t>Reactions to ‘Animal’ Posts</a:t>
            </a:r>
          </a:p>
        </p:txBody>
      </p:sp>
      <p:sp>
        <p:nvSpPr>
          <p:cNvPr id="16" name="TextBox 15">
            <a:extLst>
              <a:ext uri="{FF2B5EF4-FFF2-40B4-BE49-F238E27FC236}">
                <a16:creationId xmlns:a16="http://schemas.microsoft.com/office/drawing/2014/main" id="{CC5433C6-6C86-E0B5-F04C-50B2B80F74BE}"/>
              </a:ext>
            </a:extLst>
          </p:cNvPr>
          <p:cNvSpPr txBox="1"/>
          <p:nvPr/>
        </p:nvSpPr>
        <p:spPr>
          <a:xfrm>
            <a:off x="12206170" y="3543300"/>
            <a:ext cx="4445629" cy="2455224"/>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000000"/>
                </a:solidFill>
                <a:effectLst/>
                <a:uLnTx/>
                <a:uFillTx/>
                <a:latin typeface="Arial"/>
                <a:cs typeface="Arial"/>
                <a:sym typeface="Arial"/>
              </a:rPr>
              <a:t>MAY</a:t>
            </a:r>
            <a:endParaRPr lang="en-US" sz="4400" b="1" kern="0" dirty="0">
              <a:solidFill>
                <a:srgbClr val="000000"/>
              </a:solidFill>
              <a:latin typeface="Arial"/>
              <a:cs typeface="Arial"/>
              <a:sym typeface="Arial"/>
            </a:endParaRP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lang="en-US" sz="4400" kern="0" dirty="0">
                <a:solidFill>
                  <a:srgbClr val="000000"/>
                </a:solidFill>
                <a:latin typeface="Arial"/>
                <a:cs typeface="Arial"/>
                <a:sym typeface="Arial"/>
              </a:rPr>
              <a:t>The 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91680" y="8742204"/>
            <a:ext cx="2578632" cy="3280770"/>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DEB5B54-363D-C63C-6BC5-3F4625C78B5C}"/>
              </a:ext>
            </a:extLst>
          </p:cNvPr>
          <p:cNvPicPr>
            <a:picLocks noChangeAspect="1"/>
          </p:cNvPicPr>
          <p:nvPr/>
        </p:nvPicPr>
        <p:blipFill>
          <a:blip r:embed="rId7"/>
          <a:stretch>
            <a:fillRect/>
          </a:stretch>
        </p:blipFill>
        <p:spPr>
          <a:xfrm>
            <a:off x="4545019" y="441360"/>
            <a:ext cx="10635672" cy="6425432"/>
          </a:xfrm>
          <a:prstGeom prst="rect">
            <a:avLst/>
          </a:prstGeom>
        </p:spPr>
      </p:pic>
      <p:sp>
        <p:nvSpPr>
          <p:cNvPr id="29" name="TextBox 28">
            <a:extLst>
              <a:ext uri="{FF2B5EF4-FFF2-40B4-BE49-F238E27FC236}">
                <a16:creationId xmlns:a16="http://schemas.microsoft.com/office/drawing/2014/main" id="{90665988-42C2-2DF0-404F-25E3843843A8}"/>
              </a:ext>
            </a:extLst>
          </p:cNvPr>
          <p:cNvSpPr txBox="1"/>
          <p:nvPr/>
        </p:nvSpPr>
        <p:spPr>
          <a:xfrm>
            <a:off x="3470991" y="7138918"/>
            <a:ext cx="13792200" cy="2246769"/>
          </a:xfrm>
          <a:prstGeom prst="rect">
            <a:avLst/>
          </a:prstGeom>
          <a:noFill/>
        </p:spPr>
        <p:txBody>
          <a:bodyPr wrap="square" rtlCol="0">
            <a:spAutoFit/>
          </a:bodyPr>
          <a:lstStyle/>
          <a:p>
            <a:r>
              <a:rPr lang="en-US" sz="2800" dirty="0"/>
              <a:t>The graph displays the number of posts categorized by sentiment (negative, neutral, positive) across various content categories. Positive sentiment posts consistently dominate across all categories, with categories such as science, animals, and healthy eating showing the highest counts. Negative and neutral sentiments are relatively lower in comparison but still present a significant proportion of posts in each category.</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28" name="Picture 27">
            <a:extLst>
              <a:ext uri="{FF2B5EF4-FFF2-40B4-BE49-F238E27FC236}">
                <a16:creationId xmlns:a16="http://schemas.microsoft.com/office/drawing/2014/main" id="{CA747B71-19B5-A9B2-FA78-C5E4AA29067A}"/>
              </a:ext>
            </a:extLst>
          </p:cNvPr>
          <p:cNvPicPr>
            <a:picLocks noChangeAspect="1"/>
          </p:cNvPicPr>
          <p:nvPr/>
        </p:nvPicPr>
        <p:blipFill>
          <a:blip r:embed="rId7"/>
          <a:stretch>
            <a:fillRect/>
          </a:stretch>
        </p:blipFill>
        <p:spPr>
          <a:xfrm>
            <a:off x="2398022" y="17318"/>
            <a:ext cx="15889978" cy="6686834"/>
          </a:xfrm>
          <a:prstGeom prst="rect">
            <a:avLst/>
          </a:prstGeom>
        </p:spPr>
      </p:pic>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56CB99F7-3008-DBB1-5642-1D5976B68682}"/>
              </a:ext>
            </a:extLst>
          </p:cNvPr>
          <p:cNvSpPr txBox="1"/>
          <p:nvPr/>
        </p:nvSpPr>
        <p:spPr>
          <a:xfrm>
            <a:off x="3400838" y="6974184"/>
            <a:ext cx="14380441" cy="2246769"/>
          </a:xfrm>
          <a:prstGeom prst="rect">
            <a:avLst/>
          </a:prstGeom>
          <a:noFill/>
        </p:spPr>
        <p:txBody>
          <a:bodyPr wrap="square" rtlCol="0">
            <a:spAutoFit/>
          </a:bodyPr>
          <a:lstStyle/>
          <a:p>
            <a:pPr algn="just"/>
            <a:r>
              <a:rPr lang="en-US" sz="2800" dirty="0"/>
              <a:t>The graph illustrates the distribution of sentiment (negative, neutral, positive) across different content types (audio, GIF, photo, video). Positive sentiment posts are the most prevalent for all content types, with photos and videos having the highest number of positive posts. Negative sentiments are the second most common, followed by neutral sentiments, which have the lowest counts across all content types.</a:t>
            </a:r>
            <a:endParaRPr lang="en-IN" sz="2800" dirty="0"/>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354</TotalTime>
  <Words>786</Words>
  <Application>Microsoft Office PowerPoint</Application>
  <PresentationFormat>Custom</PresentationFormat>
  <Paragraphs>106</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Graphik Regular</vt:lpstr>
      <vt:lpstr>FZYaoTi</vt:lpstr>
      <vt:lpstr>Georgia</vt:lpstr>
      <vt:lpstr>Clear Sans Regular Bold</vt:lpstr>
      <vt:lpstr>Arial</vt:lpstr>
      <vt:lpstr>Calibri</vt:lpstr>
      <vt:lpstr>72 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Piyusha Sayal</cp:lastModifiedBy>
  <cp:revision>10</cp:revision>
  <dcterms:created xsi:type="dcterms:W3CDTF">2006-08-16T00:00:00Z</dcterms:created>
  <dcterms:modified xsi:type="dcterms:W3CDTF">2024-06-22T03:24:56Z</dcterms:modified>
  <dc:identifier>DAEhDyfaYKE</dc:identifier>
</cp:coreProperties>
</file>