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3C8E-748A-E92A-9A07-78F7B06E8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5DFEA-B1EA-F9F1-B237-6BC65067E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18413-6F3B-9012-B724-F828662D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825D-35E4-4713-96EB-E3D4BDAE894F}" type="datetimeFigureOut">
              <a:rPr lang="en-US" smtClean="0"/>
              <a:t>13-Feb-25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885D5-F9F5-4C58-1CD3-0FEA41E8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BBCC7-EB47-C703-EF1A-F82130BC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59CB-4745-4D72-BDE2-2BB2B993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84500"/>
      </p:ext>
    </p:extLst>
  </p:cSld>
  <p:clrMapOvr>
    <a:masterClrMapping/>
  </p:clrMapOvr>
  <p:transition spd="slow">
    <p:randomBar dir="vert"/>
    <p:sndAc>
      <p:stSnd>
        <p:snd r:embed="rId1" name="camera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E5F9-DD8C-6949-019B-6EBB57AC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EC2CB-8D07-0AAD-6F76-B3633DB0C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431A9-37FA-210F-0A72-39BBC8E6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825D-35E4-4713-96EB-E3D4BDAE894F}" type="datetimeFigureOut">
              <a:rPr lang="en-US" smtClean="0"/>
              <a:t>13-Feb-25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D67AA-B618-FB74-2FD9-8DAB98FF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8524A-F136-0EA9-567A-45CDE1CA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59CB-4745-4D72-BDE2-2BB2B993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2786"/>
      </p:ext>
    </p:extLst>
  </p:cSld>
  <p:clrMapOvr>
    <a:masterClrMapping/>
  </p:clrMapOvr>
  <p:transition spd="slow">
    <p:randomBar dir="vert"/>
    <p:sndAc>
      <p:stSnd>
        <p:snd r:embed="rId1" name="camera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F2EAFB-4610-565E-E9FB-58DCF95E1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81596-8AD5-6520-7B38-2A9E5B558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41FB5-833A-DEA5-B9E4-7B002EC0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825D-35E4-4713-96EB-E3D4BDAE894F}" type="datetimeFigureOut">
              <a:rPr lang="en-US" smtClean="0"/>
              <a:t>13-Feb-25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DDFA3-7250-45EA-8E5F-F6ED48C6E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B3506-168D-073D-3018-3532A512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59CB-4745-4D72-BDE2-2BB2B993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74606"/>
      </p:ext>
    </p:extLst>
  </p:cSld>
  <p:clrMapOvr>
    <a:masterClrMapping/>
  </p:clrMapOvr>
  <p:transition spd="slow">
    <p:randomBar dir="vert"/>
    <p:sndAc>
      <p:stSnd>
        <p:snd r:embed="rId1" name="camera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68247-856B-3920-8F87-178F5F1D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BE8C1-9121-E744-4373-0635A5250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B89C9-7429-97E5-881D-E461F342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825D-35E4-4713-96EB-E3D4BDAE894F}" type="datetimeFigureOut">
              <a:rPr lang="en-US" smtClean="0"/>
              <a:t>13-Feb-25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7EABC-0F02-3AD6-9AD4-0B982E38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8CD01-32F8-0EC6-8359-6EFC6938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59CB-4745-4D72-BDE2-2BB2B993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29112"/>
      </p:ext>
    </p:extLst>
  </p:cSld>
  <p:clrMapOvr>
    <a:masterClrMapping/>
  </p:clrMapOvr>
  <p:transition spd="slow">
    <p:randomBar dir="vert"/>
    <p:sndAc>
      <p:stSnd>
        <p:snd r:embed="rId1" name="camera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D354-4CD3-1209-BC09-433C17D4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38189-DDD2-7969-8127-F6AF59D1A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6C6FB-5DA7-36A6-E601-CB065DD8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825D-35E4-4713-96EB-E3D4BDAE894F}" type="datetimeFigureOut">
              <a:rPr lang="en-US" smtClean="0"/>
              <a:t>13-Feb-25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08B01-0453-6AA6-0CE0-2F3BDF42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C9FF8-EB0E-7929-181B-EA5FEAB3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59CB-4745-4D72-BDE2-2BB2B993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59852"/>
      </p:ext>
    </p:extLst>
  </p:cSld>
  <p:clrMapOvr>
    <a:masterClrMapping/>
  </p:clrMapOvr>
  <p:transition spd="slow">
    <p:randomBar dir="vert"/>
    <p:sndAc>
      <p:stSnd>
        <p:snd r:embed="rId1" name="camera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6480-9B01-FA11-D72F-189CFD08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2329E-88BA-06C4-579E-3BB5EA5D5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8FA04-94D1-5126-EA25-EA978CECD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81208-656D-C8E3-F671-AD66EC58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825D-35E4-4713-96EB-E3D4BDAE894F}" type="datetimeFigureOut">
              <a:rPr lang="en-US" smtClean="0"/>
              <a:t>13-Feb-25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8C60C-E96C-14BB-4D26-2B89B8EE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3C1AA-46D4-49AE-2AB8-D947EF03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59CB-4745-4D72-BDE2-2BB2B993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16937"/>
      </p:ext>
    </p:extLst>
  </p:cSld>
  <p:clrMapOvr>
    <a:masterClrMapping/>
  </p:clrMapOvr>
  <p:transition spd="slow">
    <p:randomBar dir="vert"/>
    <p:sndAc>
      <p:stSnd>
        <p:snd r:embed="rId1" name="camera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5D84-997E-812E-B19B-7133404D5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6BCA4-CFF0-AE48-B544-9E0512C5A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6AD5B-1C07-E805-04A6-90F43D18B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2B5FF-712B-C17F-8AC8-9179F0D5D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DEE7C9-30CC-26D2-EE06-287CBEE90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BDE3B4-37B5-C819-01F3-CEABCF46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825D-35E4-4713-96EB-E3D4BDAE894F}" type="datetimeFigureOut">
              <a:rPr lang="en-US" smtClean="0"/>
              <a:t>13-Feb-25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DADB26-4E0E-F842-2112-9A2FFE05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9822B-B89D-B6E4-CFA8-88C78CD8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59CB-4745-4D72-BDE2-2BB2B993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6433"/>
      </p:ext>
    </p:extLst>
  </p:cSld>
  <p:clrMapOvr>
    <a:masterClrMapping/>
  </p:clrMapOvr>
  <p:transition spd="slow">
    <p:randomBar dir="vert"/>
    <p:sndAc>
      <p:stSnd>
        <p:snd r:embed="rId1" name="camera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3558-CF43-E27C-91ED-B09E47C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95C40-8F17-757B-DE50-5E3212B5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825D-35E4-4713-96EB-E3D4BDAE894F}" type="datetimeFigureOut">
              <a:rPr lang="en-US" smtClean="0"/>
              <a:t>13-Feb-25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27A19-60A1-706E-CE25-B4F15C8B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DA27B-23AB-E9D3-DF1C-42A4AB88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59CB-4745-4D72-BDE2-2BB2B993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38025"/>
      </p:ext>
    </p:extLst>
  </p:cSld>
  <p:clrMapOvr>
    <a:masterClrMapping/>
  </p:clrMapOvr>
  <p:transition spd="slow">
    <p:randomBar dir="vert"/>
    <p:sndAc>
      <p:stSnd>
        <p:snd r:embed="rId1" name="camera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F3BF83-96DD-E733-40B5-9039B9D3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825D-35E4-4713-96EB-E3D4BDAE894F}" type="datetimeFigureOut">
              <a:rPr lang="en-US" smtClean="0"/>
              <a:t>13-Feb-25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633D3-A6CC-27B5-004A-15D38163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CF447-86D7-DA94-7D93-4DDA123D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59CB-4745-4D72-BDE2-2BB2B993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16997"/>
      </p:ext>
    </p:extLst>
  </p:cSld>
  <p:clrMapOvr>
    <a:masterClrMapping/>
  </p:clrMapOvr>
  <p:transition spd="slow">
    <p:randomBar dir="vert"/>
    <p:sndAc>
      <p:stSnd>
        <p:snd r:embed="rId1" name="camera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D380-2442-DB42-41AD-D86EA02F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B3C36-F28A-4589-A3D3-58A5A27EC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0DEEE-985A-B864-498E-521D3F5AE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BEBC6-5825-9B76-F5A8-31C8397F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825D-35E4-4713-96EB-E3D4BDAE894F}" type="datetimeFigureOut">
              <a:rPr lang="en-US" smtClean="0"/>
              <a:t>13-Feb-25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DD2BD-E210-A153-3424-2B0D57BAD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29D27-3341-E194-A7C1-E4306E08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59CB-4745-4D72-BDE2-2BB2B993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95817"/>
      </p:ext>
    </p:extLst>
  </p:cSld>
  <p:clrMapOvr>
    <a:masterClrMapping/>
  </p:clrMapOvr>
  <p:transition spd="slow">
    <p:randomBar dir="vert"/>
    <p:sndAc>
      <p:stSnd>
        <p:snd r:embed="rId1" name="camera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B985-4F4D-26AC-4AD1-29B9A7AC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EC7B65-97C5-D9BD-279C-43DF70A75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36FB0-589D-EDE2-010F-447AA9F4C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B3F41-1B9D-BD37-D675-FF69E38C6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825D-35E4-4713-96EB-E3D4BDAE894F}" type="datetimeFigureOut">
              <a:rPr lang="en-US" smtClean="0"/>
              <a:t>13-Feb-25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595D9-BA58-C2A3-C220-EFF25E6F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42DB1-8930-2E53-DEC1-84E5E15B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59CB-4745-4D72-BDE2-2BB2B993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08822"/>
      </p:ext>
    </p:extLst>
  </p:cSld>
  <p:clrMapOvr>
    <a:masterClrMapping/>
  </p:clrMapOvr>
  <p:transition spd="slow">
    <p:randomBar dir="vert"/>
    <p:sndAc>
      <p:stSnd>
        <p:snd r:embed="rId1" name="camera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6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54FCC-60E2-9131-1975-E3BF755D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313A7-F579-C7DC-444F-31823DF53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7A89E-3398-46F9-70F4-D12ECD334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D825D-35E4-4713-96EB-E3D4BDAE894F}" type="datetimeFigureOut">
              <a:rPr lang="en-US" smtClean="0"/>
              <a:t>13-Feb-25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FC77E-6BA3-0FCA-3B8C-6D5F4E3AD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01BBB-98CD-B1DC-AA2A-F2018FBE5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059CB-4745-4D72-BDE2-2BB2B993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8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 dir="vert"/>
    <p:sndAc>
      <p:stSnd>
        <p:snd r:embed="rId13" name="camera.wav"/>
      </p:stSnd>
    </p:sndAc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6C4A83-189B-F271-F217-CBC1787E4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27076"/>
            <a:ext cx="7648575" cy="1206499"/>
          </a:xfrm>
          <a:solidFill>
            <a:schemeClr val="bg1">
              <a:alpha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5400" b="1" dirty="0">
                <a:latin typeface="Arial Black" panose="020B0A04020102020204" pitchFamily="34" charset="0"/>
              </a:rPr>
              <a:t>BlinkIt Sales Analysis</a:t>
            </a:r>
          </a:p>
        </p:txBody>
      </p:sp>
    </p:spTree>
    <p:extLst>
      <p:ext uri="{BB962C8B-B14F-4D97-AF65-F5344CB8AC3E}">
        <p14:creationId xmlns:p14="http://schemas.microsoft.com/office/powerpoint/2010/main" val="2539322292"/>
      </p:ext>
    </p:extLst>
  </p:cSld>
  <p:clrMapOvr>
    <a:masterClrMapping/>
  </p:clrMapOvr>
  <p:transition spd="slow">
    <p:randomBar dir="vert"/>
    <p:sndAc>
      <p:stSnd>
        <p:snd r:embed="rId2" name="camera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2CBBA4-0D57-52AB-E3CA-4019A7E5E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390524"/>
            <a:ext cx="7038975" cy="2724151"/>
          </a:xfrm>
          <a:solidFill>
            <a:schemeClr val="bg1">
              <a:alpha val="80000"/>
            </a:schemeClr>
          </a:solidFill>
        </p:spPr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Which outlet location generates the highest revenue?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- Outlets in Tier 2 generates the highest revenue </a:t>
            </a:r>
            <a:r>
              <a:rPr lang="en-US" sz="2000" b="1" dirty="0">
                <a:latin typeface="+mn-lt"/>
              </a:rPr>
              <a:t>($ 393.15K)</a:t>
            </a:r>
            <a:r>
              <a:rPr lang="en-US" sz="2000" dirty="0">
                <a:latin typeface="+mn-lt"/>
              </a:rPr>
              <a:t>.</a:t>
            </a:r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Which outlet size contributes the highest revenue?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- Medium outlet size contributes the highest revenue </a:t>
            </a:r>
            <a:r>
              <a:rPr lang="en-US" sz="2000" b="1" dirty="0">
                <a:latin typeface="+mn-lt"/>
              </a:rPr>
              <a:t>($ 377.18K)</a:t>
            </a:r>
            <a:r>
              <a:rPr lang="en-US" sz="2000" dirty="0">
                <a:latin typeface="+mn-lt"/>
              </a:rPr>
              <a:t>.</a:t>
            </a:r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Which outlet type contributes the highest revenue?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- Supermarket Type 1 contributes the highest revenue </a:t>
            </a:r>
            <a:r>
              <a:rPr lang="en-US" sz="2000" b="1" dirty="0">
                <a:latin typeface="+mn-lt"/>
              </a:rPr>
              <a:t>($ 787.5K)</a:t>
            </a:r>
            <a:r>
              <a:rPr lang="en-US" sz="20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111129"/>
      </p:ext>
    </p:extLst>
  </p:cSld>
  <p:clrMapOvr>
    <a:masterClrMapping/>
  </p:clrMapOvr>
  <p:transition spd="slow">
    <p:randomBar dir="vert"/>
    <p:sndAc>
      <p:stSnd>
        <p:snd r:embed="rId2" name="camera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AC9B2F-0774-862A-F7C6-E21D62226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784" y="400049"/>
            <a:ext cx="5198391" cy="995117"/>
          </a:xfrm>
          <a:solidFill>
            <a:schemeClr val="bg1">
              <a:alpha val="80000"/>
            </a:schemeClr>
          </a:solidFill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8D00F18-9446-0170-9242-5184227E9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2783" y="1603557"/>
            <a:ext cx="11268174" cy="1577794"/>
          </a:xfrm>
          <a:solidFill>
            <a:schemeClr val="bg1">
              <a:alpha val="80000"/>
            </a:schemeClr>
          </a:solidFill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We can observe that the highest sales come from Tier 2 cities, indicating a scope for business expansion in these areas. Additionally, attention should be given to Tier 3 cities, as they account for lower revenue.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Average sales are not very good, so they should be given priority.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We can observe that the average sales is almost same for all the outlets.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62618"/>
      </p:ext>
    </p:extLst>
  </p:cSld>
  <p:clrMapOvr>
    <a:masterClrMapping/>
  </p:clrMapOvr>
  <p:transition spd="slow">
    <p:randomBar dir="vert"/>
    <p:sndAc>
      <p:stSnd>
        <p:snd r:embed="rId2" name="camera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DB3B1A-FECB-375D-7544-595BEC6DD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255" y="185286"/>
            <a:ext cx="8916170" cy="1162017"/>
          </a:xfrm>
          <a:solidFill>
            <a:schemeClr val="bg1">
              <a:alpha val="80000"/>
            </a:schemeClr>
          </a:solidFill>
        </p:spPr>
        <p:txBody>
          <a:bodyPr>
            <a:normAutofit/>
          </a:bodyPr>
          <a:lstStyle/>
          <a:p>
            <a:r>
              <a:rPr lang="en-US" sz="6000" dirty="0">
                <a:latin typeface="Arial Black" panose="020B0A04020102020204" pitchFamily="34" charset="0"/>
              </a:rPr>
              <a:t>Dashboard Snapshot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139CDB-0DE5-BFF8-FCC0-F0C0EE765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55" y="1527141"/>
            <a:ext cx="11193823" cy="5145573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3524307"/>
      </p:ext>
    </p:extLst>
  </p:cSld>
  <p:clrMapOvr>
    <a:masterClrMapping/>
  </p:clrMapOvr>
  <p:transition spd="slow">
    <p:randomBar dir="vert"/>
    <p:sndAc>
      <p:stSnd>
        <p:snd r:embed="rId2" name="camera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9BDC2-C455-F2B3-B985-A4426ED1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075" y="946150"/>
            <a:ext cx="4676775" cy="1120775"/>
          </a:xfrm>
          <a:solidFill>
            <a:schemeClr val="bg1">
              <a:alpha val="80000"/>
            </a:schemeClr>
          </a:solidFill>
        </p:spPr>
        <p:txBody>
          <a:bodyPr>
            <a:normAutofit/>
          </a:bodyPr>
          <a:lstStyle/>
          <a:p>
            <a:r>
              <a:rPr lang="en-US" sz="6000" b="1" dirty="0"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85959483"/>
      </p:ext>
    </p:extLst>
  </p:cSld>
  <p:clrMapOvr>
    <a:masterClrMapping/>
  </p:clrMapOvr>
  <p:transition spd="slow">
    <p:randomBar dir="vert"/>
    <p:sndAc>
      <p:stSnd>
        <p:snd r:embed="rId2" name="camera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6412-B8CE-0851-8549-97B4F4685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875" y="484188"/>
            <a:ext cx="4476750" cy="1182687"/>
          </a:xfrm>
          <a:solidFill>
            <a:schemeClr val="bg1">
              <a:alpha val="80000"/>
            </a:schemeClr>
          </a:solidFill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E619E-3C89-9F6C-AFB2-A4B7DDDCC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4875" y="1992313"/>
            <a:ext cx="9144000" cy="998537"/>
          </a:xfrm>
          <a:solidFill>
            <a:schemeClr val="bg1">
              <a:alpha val="80000"/>
            </a:schemeClr>
          </a:solidFill>
        </p:spPr>
        <p:txBody>
          <a:bodyPr>
            <a:norm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To conduct a comprehensive analysis of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Blinkit’s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sales performance, customer satisfaction and inventory distribution to identify key insights and opportunities for optimization using various KPI’s and visualizations in Power BI.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9103891"/>
      </p:ext>
    </p:extLst>
  </p:cSld>
  <p:clrMapOvr>
    <a:masterClrMapping/>
  </p:clrMapOvr>
  <p:transition spd="slow">
    <p:randomBar dir="vert"/>
    <p:sndAc>
      <p:stSnd>
        <p:snd r:embed="rId2" name="camera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E04C-2D70-ECAE-D91B-BBF1A32B6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74850"/>
            <a:ext cx="7153275" cy="1873250"/>
          </a:xfrm>
          <a:solidFill>
            <a:schemeClr val="bg1">
              <a:alpha val="80000"/>
            </a:schemeClr>
          </a:solidFill>
        </p:spPr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Tools Used: Power BI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Techniques Used: Power Query Editor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	       	 DAX Expressions (SUM, COUNTROWS, AVERAGE)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		 Graphs Ans Charts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		 Filters and Slicers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 		 KPI Cards</a:t>
            </a:r>
          </a:p>
        </p:txBody>
      </p:sp>
    </p:spTree>
    <p:extLst>
      <p:ext uri="{BB962C8B-B14F-4D97-AF65-F5344CB8AC3E}">
        <p14:creationId xmlns:p14="http://schemas.microsoft.com/office/powerpoint/2010/main" val="2299448392"/>
      </p:ext>
    </p:extLst>
  </p:cSld>
  <p:clrMapOvr>
    <a:masterClrMapping/>
  </p:clrMapOvr>
  <p:transition spd="slow">
    <p:randomBar dir="vert"/>
    <p:sndAc>
      <p:stSnd>
        <p:snd r:embed="rId2" name="camera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F04EF-4B20-9990-3738-CB23B6AEE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187" y="179683"/>
            <a:ext cx="8700940" cy="1055229"/>
          </a:xfrm>
          <a:solidFill>
            <a:schemeClr val="bg1">
              <a:alpha val="80000"/>
            </a:schemeClr>
          </a:solidFill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Dataset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F65D4-85BE-8052-3E14-C14FBF646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187" y="1369113"/>
            <a:ext cx="10731434" cy="786827"/>
          </a:xfrm>
          <a:solidFill>
            <a:schemeClr val="bg1">
              <a:alpha val="80000"/>
            </a:schemeClr>
          </a:solidFill>
        </p:spPr>
        <p:txBody>
          <a:bodyPr>
            <a:no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 given data is of the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blinkit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company a renowned company that delivers food items , household items to the customers. The dataset is taken from Kaggle.com and it consists 8523 rows &amp; 12 columns.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CE4A1-F941-5BE1-D396-C2EE18B33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60" y="2290141"/>
            <a:ext cx="11946903" cy="4350389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39516693"/>
      </p:ext>
    </p:extLst>
  </p:cSld>
  <p:clrMapOvr>
    <a:masterClrMapping/>
  </p:clrMapOvr>
  <p:transition spd="slow">
    <p:randomBar dir="vert"/>
    <p:sndAc>
      <p:stSnd>
        <p:snd r:embed="rId2" name="camera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3F45-9BC3-D22A-2E6F-B8701B49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591267"/>
            <a:ext cx="9013723" cy="3774256"/>
          </a:xfrm>
          <a:solidFill>
            <a:schemeClr val="bg1">
              <a:alpha val="80000"/>
            </a:schemeClr>
          </a:solidFill>
        </p:spPr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Item Identifier: Unique Item code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Item Type: Category of items (Fruits and Vegetables, Frozen Food, …)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Outlet Establishment Year: The outlet was opened in which year.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Outlet Identifier: Unique Outlet code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Outlet Location Type: The outlet is located in a Tier 1, Tier 2, or Tier 3 city.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Outlet Size: Whether the outlet is small, large or medium in size.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Outlet Type: Whether the outlet is Supermarket Type1, Type2, Type3 or Grocery Store.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Item Visibility: What is the percentage of the item searched or shown on the page?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Item Weight: Weight of the item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Sales: Amount of the quantity sold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Rating: The rating given by customers to products (between 1 and 5).</a:t>
            </a:r>
          </a:p>
        </p:txBody>
      </p:sp>
    </p:spTree>
    <p:extLst>
      <p:ext uri="{BB962C8B-B14F-4D97-AF65-F5344CB8AC3E}">
        <p14:creationId xmlns:p14="http://schemas.microsoft.com/office/powerpoint/2010/main" val="3629404387"/>
      </p:ext>
    </p:extLst>
  </p:cSld>
  <p:clrMapOvr>
    <a:masterClrMapping/>
  </p:clrMapOvr>
  <p:transition spd="slow">
    <p:randomBar dir="vert"/>
    <p:sndAc>
      <p:stSnd>
        <p:snd r:embed="rId2" name="camera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CE0A3-F1F4-4164-1FB0-8EA8B9277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768" y="267264"/>
            <a:ext cx="6253316" cy="1095478"/>
          </a:xfrm>
          <a:solidFill>
            <a:schemeClr val="bg1">
              <a:alpha val="80000"/>
            </a:schemeClr>
          </a:solidFill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Data 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76890-B5B7-923B-118D-008F27F61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768" y="1527431"/>
            <a:ext cx="9144000" cy="1095478"/>
          </a:xfrm>
          <a:solidFill>
            <a:schemeClr val="bg1">
              <a:alpha val="80000"/>
            </a:schemeClr>
          </a:solidFill>
        </p:spPr>
        <p:txBody>
          <a:bodyPr/>
          <a:lstStyle/>
          <a:p>
            <a:pPr marL="285750" marR="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Replaced “reg” values with “regular” and replaced “low fat” with “Low Fat”.</a:t>
            </a:r>
          </a:p>
          <a:p>
            <a:pPr marL="285750" marR="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There were some missing values in “Item Weight” column. So removed those missing 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83153"/>
      </p:ext>
    </p:extLst>
  </p:cSld>
  <p:clrMapOvr>
    <a:masterClrMapping/>
  </p:clrMapOvr>
  <p:transition spd="slow">
    <p:randomBar dir="vert"/>
    <p:sndAc>
      <p:stSnd>
        <p:snd r:embed="rId2" name="camera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D0B389-4408-16DA-E036-38303EE2B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332" y="356435"/>
            <a:ext cx="7942868" cy="1053265"/>
          </a:xfrm>
          <a:solidFill>
            <a:schemeClr val="bg1">
              <a:alpha val="80000"/>
            </a:schemeClr>
          </a:solidFill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KPI Requirements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9991710-00D9-0332-A537-97B5C68A5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332" y="1670999"/>
            <a:ext cx="6848475" cy="2167576"/>
          </a:xfrm>
          <a:solidFill>
            <a:schemeClr val="bg1">
              <a:alpha val="80000"/>
            </a:schemeClr>
          </a:solidFill>
        </p:spPr>
        <p:txBody>
          <a:bodyPr/>
          <a:lstStyle/>
          <a:p>
            <a:pPr marL="285750" marR="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Total Sales: The overall revenue generated from all items sold</a:t>
            </a:r>
          </a:p>
          <a:p>
            <a:pPr marL="285750" marR="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Average Sales: The Average revenue per sales</a:t>
            </a:r>
          </a:p>
          <a:p>
            <a:pPr marL="285750" marR="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Number of items: The total count of different items sold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Average rating: The average customer rating for items sold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4663559"/>
      </p:ext>
    </p:extLst>
  </p:cSld>
  <p:clrMapOvr>
    <a:masterClrMapping/>
  </p:clrMapOvr>
  <p:transition spd="slow">
    <p:randomBar dir="vert"/>
    <p:sndAc>
      <p:stSnd>
        <p:snd r:embed="rId2" name="camera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A933-ABC6-C113-0826-364E94C5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72500" cy="1768475"/>
          </a:xfrm>
          <a:solidFill>
            <a:schemeClr val="bg1">
              <a:alpha val="80000"/>
            </a:schemeClr>
          </a:solidFill>
        </p:spPr>
        <p:txBody>
          <a:bodyPr>
            <a:noAutofit/>
          </a:bodyPr>
          <a:lstStyle/>
          <a:p>
            <a:r>
              <a:rPr lang="en-US" sz="6000" b="1" dirty="0">
                <a:latin typeface="Arial Black" panose="020B0A04020102020204" pitchFamily="34" charset="0"/>
              </a:rPr>
              <a:t>Recommended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FABBB-906B-F817-2B32-53E2AC02C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5050"/>
            <a:ext cx="8020050" cy="2057400"/>
          </a:xfrm>
          <a:solidFill>
            <a:schemeClr val="bg1">
              <a:alpha val="80000"/>
            </a:schemeClr>
          </a:solidFill>
        </p:spPr>
        <p:txBody>
          <a:bodyPr/>
          <a:lstStyle/>
          <a:p>
            <a:r>
              <a:rPr lang="en-US" sz="2000" dirty="0"/>
              <a:t>What are the Total Sales, Average Order, Average Rating of the Company?</a:t>
            </a:r>
          </a:p>
          <a:p>
            <a:r>
              <a:rPr lang="en-US" sz="2000" dirty="0"/>
              <a:t>Which are top 5 selling Item Type?</a:t>
            </a:r>
          </a:p>
          <a:p>
            <a:r>
              <a:rPr lang="en-US" sz="2000" dirty="0"/>
              <a:t>Which outlet location generates the highest revenue?</a:t>
            </a:r>
          </a:p>
          <a:p>
            <a:r>
              <a:rPr lang="en-US" sz="2000" dirty="0"/>
              <a:t>Which outlet size contributes the highest revenue?</a:t>
            </a:r>
          </a:p>
          <a:p>
            <a:r>
              <a:rPr lang="en-US" sz="2000" dirty="0"/>
              <a:t>Which outlet type contributes the highest revenue?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773666"/>
      </p:ext>
    </p:extLst>
  </p:cSld>
  <p:clrMapOvr>
    <a:masterClrMapping/>
  </p:clrMapOvr>
  <p:transition spd="slow">
    <p:randomBar dir="vert"/>
    <p:sndAc>
      <p:stSnd>
        <p:snd r:embed="rId2" name="camera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A6BF-7DBB-B36A-A522-609F7A43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924550" cy="1092200"/>
          </a:xfrm>
          <a:solidFill>
            <a:schemeClr val="bg1">
              <a:alpha val="80000"/>
            </a:schemeClr>
          </a:solidFill>
        </p:spPr>
        <p:txBody>
          <a:bodyPr>
            <a:normAutofit/>
          </a:bodyPr>
          <a:lstStyle/>
          <a:p>
            <a:r>
              <a:rPr lang="en-US" sz="6000" b="1" dirty="0">
                <a:latin typeface="Arial Black" panose="020B0A04020102020204" pitchFamily="34" charset="0"/>
              </a:rPr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652F8-A43C-DD47-9AC4-5C11B0082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39100" cy="4351338"/>
          </a:xfrm>
          <a:solidFill>
            <a:schemeClr val="bg1">
              <a:alpha val="8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What are the Total Sales, Average Order, Average Rating of the Company?</a:t>
            </a:r>
          </a:p>
          <a:p>
            <a:pPr marL="0" indent="0">
              <a:buNone/>
            </a:pPr>
            <a:r>
              <a:rPr lang="en-US" sz="2200" dirty="0"/>
              <a:t>- The total sales of the company is </a:t>
            </a:r>
            <a:r>
              <a:rPr lang="en-US" sz="2200" b="1" dirty="0"/>
              <a:t>$ 997.16K</a:t>
            </a:r>
            <a:r>
              <a:rPr lang="en-US" sz="2200" dirty="0"/>
              <a:t>. </a:t>
            </a:r>
          </a:p>
          <a:p>
            <a:pPr marL="0" indent="0">
              <a:buNone/>
            </a:pPr>
            <a:r>
              <a:rPr lang="en-US" sz="2200" dirty="0"/>
              <a:t>- The Average order of the company is </a:t>
            </a:r>
            <a:r>
              <a:rPr lang="en-US" sz="2200" b="1" dirty="0"/>
              <a:t>$ 141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/>
              <a:t>- The Average rating of the company is </a:t>
            </a:r>
            <a:r>
              <a:rPr lang="en-US" sz="2200" b="1" dirty="0"/>
              <a:t>3.9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sz="2200" dirty="0"/>
              <a:t>Which are top 5 selling Item Type?</a:t>
            </a:r>
          </a:p>
          <a:p>
            <a:pPr>
              <a:buFontTx/>
              <a:buChar char="-"/>
            </a:pPr>
            <a:r>
              <a:rPr lang="en-US" sz="2200" dirty="0"/>
              <a:t>The top 5 selling item types are as follows:</a:t>
            </a:r>
          </a:p>
          <a:p>
            <a:pPr marL="457200" indent="-457200">
              <a:buAutoNum type="alphaLcParenR"/>
            </a:pPr>
            <a:r>
              <a:rPr lang="en-US" sz="2200" dirty="0"/>
              <a:t>Fruits and Vegetables</a:t>
            </a:r>
          </a:p>
          <a:p>
            <a:pPr marL="457200" indent="-457200">
              <a:buAutoNum type="alphaLcParenR"/>
            </a:pPr>
            <a:r>
              <a:rPr lang="en-US" sz="2200" dirty="0"/>
              <a:t>Snack Foods</a:t>
            </a:r>
          </a:p>
          <a:p>
            <a:pPr marL="457200" indent="-457200">
              <a:buAutoNum type="alphaLcParenR"/>
            </a:pPr>
            <a:r>
              <a:rPr lang="en-US" sz="2200" dirty="0"/>
              <a:t>Household</a:t>
            </a:r>
          </a:p>
          <a:p>
            <a:pPr marL="457200" indent="-457200">
              <a:buAutoNum type="alphaLcParenR"/>
            </a:pPr>
            <a:r>
              <a:rPr lang="en-US" sz="2200" dirty="0"/>
              <a:t>Frozen Foods</a:t>
            </a:r>
          </a:p>
          <a:p>
            <a:pPr marL="457200" indent="-457200">
              <a:buAutoNum type="alphaLcParenR"/>
            </a:pPr>
            <a:r>
              <a:rPr lang="en-US" sz="2200" dirty="0"/>
              <a:t>Dairy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32529"/>
      </p:ext>
    </p:extLst>
  </p:cSld>
  <p:clrMapOvr>
    <a:masterClrMapping/>
  </p:clrMapOvr>
  <p:transition spd="slow">
    <p:randomBar dir="vert"/>
    <p:sndAc>
      <p:stSnd>
        <p:snd r:embed="rId2" name="camera.wav"/>
      </p:stSnd>
    </p:sndAc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621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Office Theme</vt:lpstr>
      <vt:lpstr>BlinkIt Sales Analysis</vt:lpstr>
      <vt:lpstr>Objective</vt:lpstr>
      <vt:lpstr>Tools Used: Power BI Techniques Used: Power Query Editor           DAX Expressions (SUM, COUNTROWS, AVERAGE)    Graphs Ans Charts    Filters and Slicers     KPI Cards</vt:lpstr>
      <vt:lpstr>Dataset Description</vt:lpstr>
      <vt:lpstr>Item Identifier: Unique Item code Item Type: Category of items (Fruits and Vegetables, Frozen Food, …) Outlet Establishment Year: The outlet was opened in which year. Outlet Identifier: Unique Outlet code Outlet Location Type: The outlet is located in a Tier 1, Tier 2, or Tier 3 city. Outlet Size: Whether the outlet is small, large or medium in size. Outlet Type: Whether the outlet is Supermarket Type1, Type2, Type3 or Grocery Store. Item Visibility: What is the percentage of the item searched or shown on the page? Item Weight: Weight of the item Sales: Amount of the quantity sold Rating: The rating given by customers to products (between 1 and 5).</vt:lpstr>
      <vt:lpstr>Data Cleaning</vt:lpstr>
      <vt:lpstr>KPI Requirements</vt:lpstr>
      <vt:lpstr>Recommended Data Analysis</vt:lpstr>
      <vt:lpstr>Data Analysis</vt:lpstr>
      <vt:lpstr>Which outlet location generates the highest revenue? - Outlets in Tier 2 generates the highest revenue ($ 393.15K).  Which outlet size contributes the highest revenue? - Medium outlet size contributes the highest revenue ($ 377.18K).  Which outlet type contributes the highest revenue? - Supermarket Type 1 contributes the highest revenue ($ 787.5K).</vt:lpstr>
      <vt:lpstr>Conclusion</vt:lpstr>
      <vt:lpstr>Dashboard Snapshot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Jadhav</dc:creator>
  <cp:lastModifiedBy>Piyush Jadhav</cp:lastModifiedBy>
  <cp:revision>3</cp:revision>
  <dcterms:created xsi:type="dcterms:W3CDTF">2025-02-10T15:23:35Z</dcterms:created>
  <dcterms:modified xsi:type="dcterms:W3CDTF">2025-02-13T15:26:30Z</dcterms:modified>
</cp:coreProperties>
</file>