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933C-3844-D407-FE4A-D0424E6D5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B5F73-9F5C-DD5C-B2D3-8FAD081B6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05FB8-08EF-035B-2290-406F19CE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A15CA-AE28-4E55-9801-6E70A284BCCC}" type="datetimeFigureOut">
              <a:rPr lang="en-US" smtClean="0"/>
              <a:t>27-Jan-25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D249A-926C-A738-C729-19FCE799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5A15A-11AB-8B9A-AE25-156BC0746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1123-2E44-4488-94A0-2E307E18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96643"/>
      </p:ext>
    </p:extLst>
  </p:cSld>
  <p:clrMapOvr>
    <a:masterClrMapping/>
  </p:clrMapOvr>
  <p:transition spd="slow">
    <p:cover/>
    <p:sndAc>
      <p:stSnd>
        <p:snd r:embed="rId1" name="chimes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C3A2-CD26-358F-D85D-B8109BD0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773A9-9A0D-CC98-9F56-BBE6FC8B9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4E975-BDDB-3847-9AEF-35853C4D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A15CA-AE28-4E55-9801-6E70A284BCCC}" type="datetimeFigureOut">
              <a:rPr lang="en-US" smtClean="0"/>
              <a:t>27-Jan-25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9CBA3-E6C5-DBAE-DD33-0FE7443B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BC6DD-2DFF-4989-90D1-1FDE3EF8B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1123-2E44-4488-94A0-2E307E18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87357"/>
      </p:ext>
    </p:extLst>
  </p:cSld>
  <p:clrMapOvr>
    <a:masterClrMapping/>
  </p:clrMapOvr>
  <p:transition spd="slow">
    <p:cover/>
    <p:sndAc>
      <p:stSnd>
        <p:snd r:embed="rId1" name="chimes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91A5E4-A291-084B-82DB-FC015778A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0EB3D-4A3F-CF19-3130-43F8ADF8C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8F994-83AA-9D0A-B110-149CC25C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A15CA-AE28-4E55-9801-6E70A284BCCC}" type="datetimeFigureOut">
              <a:rPr lang="en-US" smtClean="0"/>
              <a:t>27-Jan-25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F9BED-6B4A-4609-6690-3BDB0864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7C399-F1EF-C700-A48E-9058C68D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1123-2E44-4488-94A0-2E307E18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462522"/>
      </p:ext>
    </p:extLst>
  </p:cSld>
  <p:clrMapOvr>
    <a:masterClrMapping/>
  </p:clrMapOvr>
  <p:transition spd="slow">
    <p:cover/>
    <p:sndAc>
      <p:stSnd>
        <p:snd r:embed="rId1" name="chimes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BEE4-23C1-5BA5-131B-D77BF24F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D52BF-DDDE-5DF7-A36F-CBA8C21CB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7BFDA-1B96-5DC2-A836-10FBC32D9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A15CA-AE28-4E55-9801-6E70A284BCCC}" type="datetimeFigureOut">
              <a:rPr lang="en-US" smtClean="0"/>
              <a:t>27-Jan-25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55917-9B8D-1CD3-9DD9-E69B316C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A6459-BE09-065A-AD41-0E9DAFCD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1123-2E44-4488-94A0-2E307E18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84784"/>
      </p:ext>
    </p:extLst>
  </p:cSld>
  <p:clrMapOvr>
    <a:masterClrMapping/>
  </p:clrMapOvr>
  <p:transition spd="slow">
    <p:cover/>
    <p:sndAc>
      <p:stSnd>
        <p:snd r:embed="rId1" name="chimes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0372-E4D8-CD2E-E1E9-618D90AF6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CD8CD-35C4-4323-6AF7-DACCF6961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41EAD-1B71-760B-4309-9954D76A2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A15CA-AE28-4E55-9801-6E70A284BCCC}" type="datetimeFigureOut">
              <a:rPr lang="en-US" smtClean="0"/>
              <a:t>27-Jan-25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12717-A453-E045-9999-35AE0AFF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F7C9-E7D7-639D-4E8B-6E7FEFEE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1123-2E44-4488-94A0-2E307E18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97384"/>
      </p:ext>
    </p:extLst>
  </p:cSld>
  <p:clrMapOvr>
    <a:masterClrMapping/>
  </p:clrMapOvr>
  <p:transition spd="slow">
    <p:cover/>
    <p:sndAc>
      <p:stSnd>
        <p:snd r:embed="rId1" name="chimes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C0400-5584-44C4-79B9-9ED5AFF11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01004-6DF7-E7F5-C7F1-63E916F06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C8127-E10B-329D-832F-63411E212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509C8-85AF-F263-3770-ECA7AFD8F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A15CA-AE28-4E55-9801-6E70A284BCCC}" type="datetimeFigureOut">
              <a:rPr lang="en-US" smtClean="0"/>
              <a:t>27-Jan-25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8A3B6-3DF9-AB5F-47DC-E1C7EC94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787AF-DF42-867D-D2C7-845C22FA8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1123-2E44-4488-94A0-2E307E18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83602"/>
      </p:ext>
    </p:extLst>
  </p:cSld>
  <p:clrMapOvr>
    <a:masterClrMapping/>
  </p:clrMapOvr>
  <p:transition spd="slow">
    <p:cover/>
    <p:sndAc>
      <p:stSnd>
        <p:snd r:embed="rId1" name="chimes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B7E7-EBB1-E168-0F07-7569D642E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40903-79FE-B203-E331-2DBA3DF34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08A95-1E4F-D1A0-F693-2DFF3E50A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EB468F-F3C8-5409-B8A5-CC75A92B4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94E46-2E24-BDC3-F22F-0E26FF36F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D43DE-19A6-759F-C2CB-FF6F8AD76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A15CA-AE28-4E55-9801-6E70A284BCCC}" type="datetimeFigureOut">
              <a:rPr lang="en-US" smtClean="0"/>
              <a:t>27-Jan-25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846289-6B40-89FD-522A-FAB922D0A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9ADA4D-FF20-6433-DA0E-6F7AC953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1123-2E44-4488-94A0-2E307E18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46694"/>
      </p:ext>
    </p:extLst>
  </p:cSld>
  <p:clrMapOvr>
    <a:masterClrMapping/>
  </p:clrMapOvr>
  <p:transition spd="slow">
    <p:cover/>
    <p:sndAc>
      <p:stSnd>
        <p:snd r:embed="rId1" name="chimes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E400-7DC7-F386-5F31-D8DBB704A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DA5CB1-40B7-9F5F-ED69-FE4C19594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A15CA-AE28-4E55-9801-6E70A284BCCC}" type="datetimeFigureOut">
              <a:rPr lang="en-US" smtClean="0"/>
              <a:t>27-Jan-25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2D150-C911-7579-FC44-94F72C7D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39CE2-2CB0-6091-4E06-3225A774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1123-2E44-4488-94A0-2E307E18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86367"/>
      </p:ext>
    </p:extLst>
  </p:cSld>
  <p:clrMapOvr>
    <a:masterClrMapping/>
  </p:clrMapOvr>
  <p:transition spd="slow">
    <p:cover/>
    <p:sndAc>
      <p:stSnd>
        <p:snd r:embed="rId1" name="chimes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D8B11-94C1-04BD-ADB9-C7D833FC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A15CA-AE28-4E55-9801-6E70A284BCCC}" type="datetimeFigureOut">
              <a:rPr lang="en-US" smtClean="0"/>
              <a:t>27-Jan-25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35E556-33F2-00D7-E662-FEFB782E7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7519D-5935-F343-A061-D8E237107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1123-2E44-4488-94A0-2E307E18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06028"/>
      </p:ext>
    </p:extLst>
  </p:cSld>
  <p:clrMapOvr>
    <a:masterClrMapping/>
  </p:clrMapOvr>
  <p:transition spd="slow">
    <p:cover/>
    <p:sndAc>
      <p:stSnd>
        <p:snd r:embed="rId1" name="chimes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8286-7831-EE5B-8FFA-77B830D1F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88831-7298-7054-2FCC-F72C9CB5B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9CFDF-EB43-6224-9F95-15888E1DC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EFC20-8E93-49D9-E2E4-75AB0869F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A15CA-AE28-4E55-9801-6E70A284BCCC}" type="datetimeFigureOut">
              <a:rPr lang="en-US" smtClean="0"/>
              <a:t>27-Jan-25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10D32-C66E-7B95-E985-12EB3D61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952BB-DBCB-7A0F-310A-313CD494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1123-2E44-4488-94A0-2E307E18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36727"/>
      </p:ext>
    </p:extLst>
  </p:cSld>
  <p:clrMapOvr>
    <a:masterClrMapping/>
  </p:clrMapOvr>
  <p:transition spd="slow">
    <p:cover/>
    <p:sndAc>
      <p:stSnd>
        <p:snd r:embed="rId1" name="chimes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9A14-EA74-343B-D627-216C4CAA0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B1264-1FEB-F5D1-7AA0-21F496746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8C24B-C8AA-56EB-56D0-4C76BDAE8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EBF63-38B0-0B46-EA0D-1F8C2E3B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A15CA-AE28-4E55-9801-6E70A284BCCC}" type="datetimeFigureOut">
              <a:rPr lang="en-US" smtClean="0"/>
              <a:t>27-Jan-25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6B2E3-9FA2-F1F4-C0AE-054B58A3D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C888F-6D96-D1AD-1F97-4A4482A9A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1123-2E44-4488-94A0-2E307E18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49311"/>
      </p:ext>
    </p:extLst>
  </p:cSld>
  <p:clrMapOvr>
    <a:masterClrMapping/>
  </p:clrMapOvr>
  <p:transition spd="slow">
    <p:cover/>
    <p:sndAc>
      <p:stSnd>
        <p:snd r:embed="rId1" name="chimes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93000"/>
            <a:lum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4700"/>
                    </a14:imgEffect>
                    <a14:imgEffect>
                      <a14:saturation sat="86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B404CF-102F-465A-72DA-94882778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03200-92EC-7901-DD26-8B6BB1F39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4B431-F84A-9EB8-4652-B5A134118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A15CA-AE28-4E55-9801-6E70A284BCCC}" type="datetimeFigureOut">
              <a:rPr lang="en-US" smtClean="0"/>
              <a:t>27-Jan-25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3919-064F-4C36-CED4-9033BFDD8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31849-9B4D-04CE-0B32-B17B3EC71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71123-2E44-4488-94A0-2E307E18E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3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  <p:sndAc>
      <p:stSnd>
        <p:snd r:embed="rId13" name="chimes.wav"/>
      </p:stSnd>
    </p:sndAc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68F9E-A3AB-80FB-3943-9B4E7465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1571625"/>
            <a:ext cx="7077075" cy="3019425"/>
          </a:xfrm>
          <a:effectLst>
            <a:glow rad="101600">
              <a:schemeClr val="accent2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rial Black" panose="020B0A04020102020204" pitchFamily="34" charset="0"/>
              </a:rPr>
              <a:t>Coffee Shop Sales Analysis</a:t>
            </a:r>
          </a:p>
        </p:txBody>
      </p:sp>
    </p:spTree>
    <p:extLst>
      <p:ext uri="{BB962C8B-B14F-4D97-AF65-F5344CB8AC3E}">
        <p14:creationId xmlns:p14="http://schemas.microsoft.com/office/powerpoint/2010/main" val="3568090147"/>
      </p:ext>
    </p:extLst>
  </p:cSld>
  <p:clrMapOvr>
    <a:masterClrMapping/>
  </p:clrMapOvr>
  <p:transition spd="slow">
    <p:cover/>
    <p:sndAc>
      <p:stSnd>
        <p:snd r:embed="rId2" name="chimes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A33D69-93D6-E4AF-5D5E-A407E8076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499" y="1495424"/>
            <a:ext cx="7652601" cy="74471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+mn-lt"/>
              </a:rPr>
              <a:t>What is the total sales revenue for each month?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B661FB3-DABB-867E-3ED0-6787754A3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2622026"/>
            <a:ext cx="6943725" cy="274055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- 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Sales revenue for each month is as follows:</a:t>
            </a:r>
            <a:b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</a:b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January – $ 81,677.14</a:t>
            </a:r>
            <a:b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February – $ 76,145.19</a:t>
            </a:r>
            <a:b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March – $ 98,834.68</a:t>
            </a:r>
            <a:b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April – $ 1,18,941.08</a:t>
            </a:r>
            <a:b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May – $ 1,56,4727.76</a:t>
            </a:r>
            <a:b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June – $ 1,66,485.88</a:t>
            </a:r>
            <a:b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</a:b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451204"/>
      </p:ext>
    </p:extLst>
  </p:cSld>
  <p:clrMapOvr>
    <a:masterClrMapping/>
  </p:clrMapOvr>
  <p:transition spd="slow">
    <p:cover/>
    <p:sndAc>
      <p:stSnd>
        <p:snd r:embed="rId2" name="chimes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F6E40BE-D02E-47AA-04F8-CA87A7D8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681038"/>
            <a:ext cx="7429500" cy="100965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  <a:latin typeface="+mn-lt"/>
              </a:rPr>
              <a:t>How do sales vary across different store locations?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F92630-97F6-8311-AC26-01E746BF9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2" y="1690689"/>
            <a:ext cx="7200898" cy="4486274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“Hell’s Kitchen” with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store_id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8 contributes   ($ 2,36,511.17) maximum sales to the coffee shop.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“Astoria” with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store_id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3 is contributes           ($ 2,32,243.91) second maximum sales to the coffee shop.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“Lower Manhattan: with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store_id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: 5 contributes ($ 2,30,057.25) least sales to the coffee shop.</a:t>
            </a:r>
          </a:p>
        </p:txBody>
      </p:sp>
    </p:spTree>
    <p:extLst>
      <p:ext uri="{BB962C8B-B14F-4D97-AF65-F5344CB8AC3E}">
        <p14:creationId xmlns:p14="http://schemas.microsoft.com/office/powerpoint/2010/main" val="3712890043"/>
      </p:ext>
    </p:extLst>
  </p:cSld>
  <p:clrMapOvr>
    <a:masterClrMapping/>
  </p:clrMapOvr>
  <p:transition spd="slow">
    <p:cover/>
    <p:sndAc>
      <p:stSnd>
        <p:snd r:embed="rId2" name="chimes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4019-2D17-368F-4D93-933D1F19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669303"/>
            <a:ext cx="7038975" cy="102138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</a:rPr>
              <a:t>What is the average price/order per person?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25E87-213B-F6DF-1DBF-695A006E4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16100"/>
            <a:ext cx="6953250" cy="144145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average price per person is $ 4.69.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average order per person is 1.4.</a:t>
            </a:r>
          </a:p>
        </p:txBody>
      </p:sp>
    </p:spTree>
    <p:extLst>
      <p:ext uri="{BB962C8B-B14F-4D97-AF65-F5344CB8AC3E}">
        <p14:creationId xmlns:p14="http://schemas.microsoft.com/office/powerpoint/2010/main" val="1723415278"/>
      </p:ext>
    </p:extLst>
  </p:cSld>
  <p:clrMapOvr>
    <a:masterClrMapping/>
  </p:clrMapOvr>
  <p:transition spd="slow">
    <p:cover/>
    <p:sndAc>
      <p:stSnd>
        <p:snd r:embed="rId2" name="chimes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AEF0-2FB2-ADFC-EDFE-B7B9C78BF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65125"/>
            <a:ext cx="7210425" cy="146367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</a:rPr>
              <a:t>Which products are the bestselling in terms of quantity and revenue?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84337-4DA5-45EA-903C-03434AB42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828800"/>
            <a:ext cx="7210425" cy="4351338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top 5 best selling products are as follows:</a:t>
            </a:r>
          </a:p>
          <a:p>
            <a:pPr marL="514350" indent="-514350">
              <a:buAutoNum type="arabicParenR"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Barista Espresso generating highest revenue ($ 91,406.20)</a:t>
            </a:r>
          </a:p>
          <a:p>
            <a:pPr marL="514350" indent="-514350">
              <a:buAutoNum type="arabicParenR"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Brewed Chai Tea ($ 77,081.95)</a:t>
            </a:r>
          </a:p>
          <a:p>
            <a:pPr marL="514350" indent="-514350">
              <a:buAutoNum type="arabicParenR"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Hot Chocolate ($ 72,416.00)</a:t>
            </a:r>
          </a:p>
          <a:p>
            <a:pPr marL="514350" indent="-514350">
              <a:buAutoNum type="arabicParenR"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Gourmet Brewed Coffee ($ 70,034.60)</a:t>
            </a:r>
          </a:p>
          <a:p>
            <a:pPr marL="514350" indent="-514350">
              <a:buAutoNum type="arabicParenR"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Brewed Black Tea ($ 47,932.00)</a:t>
            </a:r>
          </a:p>
        </p:txBody>
      </p:sp>
    </p:spTree>
    <p:extLst>
      <p:ext uri="{BB962C8B-B14F-4D97-AF65-F5344CB8AC3E}">
        <p14:creationId xmlns:p14="http://schemas.microsoft.com/office/powerpoint/2010/main" val="1382526553"/>
      </p:ext>
    </p:extLst>
  </p:cSld>
  <p:clrMapOvr>
    <a:masterClrMapping/>
  </p:clrMapOvr>
  <p:transition spd="slow">
    <p:cover/>
    <p:sndAc>
      <p:stSnd>
        <p:snd r:embed="rId2" name="chimes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6FB18-0757-9EF6-BCEF-1C8C9BFF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346075"/>
            <a:ext cx="6229350" cy="1325563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 Black" panose="020B0A04020102020204" pitchFamily="34" charset="0"/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CC2C3-B4A8-22D2-E8D3-EE47789BB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1787525"/>
            <a:ext cx="7715250" cy="4351338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We can observe that “Coffee” is the highest selling product which contributes for around (39%) of sales followed by “Tea” which contributes (28%).</a:t>
            </a:r>
          </a:p>
          <a:p>
            <a:r>
              <a:rPr lang="en-US" dirty="0">
                <a:solidFill>
                  <a:schemeClr val="accent4"/>
                </a:solidFill>
              </a:rPr>
              <a:t>Least sold products are “Packaged Chocolate”, “Loose Tea” &amp; “Flavors”.</a:t>
            </a:r>
          </a:p>
          <a:p>
            <a:r>
              <a:rPr lang="en-US" dirty="0">
                <a:solidFill>
                  <a:schemeClr val="accent4"/>
                </a:solidFill>
              </a:rPr>
              <a:t>Around (31%) people order in “Regular” size cup. </a:t>
            </a:r>
          </a:p>
          <a:p>
            <a:r>
              <a:rPr lang="en-US" dirty="0">
                <a:solidFill>
                  <a:schemeClr val="accent4"/>
                </a:solidFill>
              </a:rPr>
              <a:t>The total footfall of the shop </a:t>
            </a:r>
            <a:r>
              <a:rPr lang="en-US" dirty="0" err="1">
                <a:solidFill>
                  <a:schemeClr val="accent4"/>
                </a:solidFill>
              </a:rPr>
              <a:t>i.e</a:t>
            </a:r>
            <a:r>
              <a:rPr lang="en-US" dirty="0">
                <a:solidFill>
                  <a:schemeClr val="accent4"/>
                </a:solidFill>
              </a:rPr>
              <a:t> the number of customers visited the store are 1,49,116.</a:t>
            </a:r>
          </a:p>
        </p:txBody>
      </p:sp>
    </p:spTree>
    <p:extLst>
      <p:ext uri="{BB962C8B-B14F-4D97-AF65-F5344CB8AC3E}">
        <p14:creationId xmlns:p14="http://schemas.microsoft.com/office/powerpoint/2010/main" val="2569974234"/>
      </p:ext>
    </p:extLst>
  </p:cSld>
  <p:clrMapOvr>
    <a:masterClrMapping/>
  </p:clrMapOvr>
  <p:transition spd="slow">
    <p:cover/>
    <p:sndAc>
      <p:stSnd>
        <p:snd r:embed="rId2" name="chimes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DE97-C315-6834-A2B9-524F4801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374650"/>
            <a:ext cx="6419850" cy="892175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chemeClr val="bg1"/>
                </a:solidFill>
                <a:latin typeface="Arial Black" panose="020B0A04020102020204" pitchFamily="34" charset="0"/>
              </a:rPr>
              <a:t>Dashboard: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52A16E-4961-0E6F-D8EB-B36908683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49" y="1457325"/>
            <a:ext cx="11594676" cy="5026025"/>
          </a:xfrm>
          <a:prstGeom prst="rect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79944560"/>
      </p:ext>
    </p:extLst>
  </p:cSld>
  <p:clrMapOvr>
    <a:masterClrMapping/>
  </p:clrMapOvr>
  <p:transition spd="slow">
    <p:cover/>
    <p:sndAc>
      <p:stSnd>
        <p:snd r:embed="rId2" name="chimes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4FB4F4-5C73-8167-88F9-9A321AC8C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536575"/>
            <a:ext cx="7324725" cy="5197475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Arial Black" panose="020B0A04020102020204" pitchFamily="34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401842267"/>
      </p:ext>
    </p:extLst>
  </p:cSld>
  <p:clrMapOvr>
    <a:masterClrMapping/>
  </p:clrMapOvr>
  <p:transition spd="slow">
    <p:cover/>
    <p:sndAc>
      <p:stSnd>
        <p:snd r:embed="rId2" name="chimes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544B-9AB6-643A-72A2-98D78EB75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5950" y="911225"/>
            <a:ext cx="4886325" cy="137795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06193-94DD-7F42-5C80-95C63176B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176" y="2905125"/>
            <a:ext cx="7610474" cy="27432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The main objective of this project is to analyze the retail sales data to gain actionable insights that will enhance the performance of the coffee shop.</a:t>
            </a:r>
          </a:p>
        </p:txBody>
      </p:sp>
    </p:spTree>
    <p:extLst>
      <p:ext uri="{BB962C8B-B14F-4D97-AF65-F5344CB8AC3E}">
        <p14:creationId xmlns:p14="http://schemas.microsoft.com/office/powerpoint/2010/main" val="2497939216"/>
      </p:ext>
    </p:extLst>
  </p:cSld>
  <p:clrMapOvr>
    <a:masterClrMapping/>
  </p:clrMapOvr>
  <p:transition spd="slow">
    <p:cover/>
    <p:sndAc>
      <p:stSnd>
        <p:snd r:embed="rId2" name="chimes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630E-DF1A-C17C-DBA4-AB3736CDE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V="1">
            <a:off x="1524000" y="742950"/>
            <a:ext cx="6953250" cy="37941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accent4"/>
                </a:solidFill>
              </a:rPr>
            </a:b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9A4E22-CD12-8ADD-A7DD-4C5332428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2316162"/>
            <a:ext cx="7162801" cy="235108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Tools Used: </a:t>
            </a:r>
            <a:r>
              <a:rPr lang="en-US" sz="2800" dirty="0">
                <a:solidFill>
                  <a:schemeClr val="accent4"/>
                </a:solidFill>
                <a:latin typeface="+mn-lt"/>
              </a:rPr>
              <a:t>MS Excel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Techniques Used: </a:t>
            </a:r>
            <a:r>
              <a:rPr lang="en-US" sz="2800" dirty="0">
                <a:solidFill>
                  <a:schemeClr val="accent4"/>
                </a:solidFill>
                <a:latin typeface="+mn-lt"/>
              </a:rPr>
              <a:t>Data Cleansing, </a:t>
            </a:r>
          </a:p>
          <a:p>
            <a:r>
              <a:rPr lang="en-US" sz="2800" dirty="0">
                <a:solidFill>
                  <a:schemeClr val="accent4"/>
                </a:solidFill>
                <a:latin typeface="+mn-lt"/>
              </a:rPr>
              <a:t>                                          Data Visualization, </a:t>
            </a:r>
          </a:p>
          <a:p>
            <a:r>
              <a:rPr lang="en-US" sz="2800" dirty="0">
                <a:solidFill>
                  <a:schemeClr val="accent4"/>
                </a:solidFill>
                <a:latin typeface="+mn-lt"/>
              </a:rPr>
              <a:t>		         Pivot Tables, </a:t>
            </a:r>
          </a:p>
          <a:p>
            <a:r>
              <a:rPr lang="en-US" sz="2800" dirty="0">
                <a:solidFill>
                  <a:schemeClr val="accent4"/>
                </a:solidFill>
                <a:latin typeface="+mn-lt"/>
              </a:rPr>
              <a:t>			         Graphs and Charts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56813332"/>
      </p:ext>
    </p:extLst>
  </p:cSld>
  <p:clrMapOvr>
    <a:masterClrMapping/>
  </p:clrMapOvr>
  <p:transition spd="slow">
    <p:cover/>
    <p:sndAc>
      <p:stSnd>
        <p:snd r:embed="rId2" name="chimes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38D3-6BE7-10F3-47FC-8F03050D1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242" y="466628"/>
            <a:ext cx="7469958" cy="119249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 Black" panose="020B0A04020102020204" pitchFamily="34" charset="0"/>
              </a:rPr>
              <a:t>Dataset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81F03-EDD3-4874-19A3-C226BE1D2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242" y="1783165"/>
            <a:ext cx="8001000" cy="969337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The data is taken from the website Kaggle.com. The coffee shop data consists of 1,49,116 rows and 11 columns. The dataset is as follows: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8DF81B-FC2A-D391-91EE-FA114A21C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42" y="2876550"/>
            <a:ext cx="11736371" cy="3714750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accent2">
                <a:lumMod val="5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341433"/>
      </p:ext>
    </p:extLst>
  </p:cSld>
  <p:clrMapOvr>
    <a:masterClrMapping/>
  </p:clrMapOvr>
  <p:transition spd="slow">
    <p:cover/>
    <p:sndAc>
      <p:stSnd>
        <p:snd r:embed="rId2" name="chimes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44D8A-7A15-8586-3BC0-B6C8E3E96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225" y="265113"/>
            <a:ext cx="5305425" cy="411162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117C2-E498-D714-E113-4B93722FF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6" y="866775"/>
            <a:ext cx="7334250" cy="5114925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transaction_id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= </a:t>
            </a:r>
            <a:r>
              <a:rPr lang="en-US" sz="2400" dirty="0">
                <a:solidFill>
                  <a:schemeClr val="accent4"/>
                </a:solidFill>
              </a:rPr>
              <a:t>transaction ID’s of customers.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transaction_date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= </a:t>
            </a:r>
            <a:r>
              <a:rPr lang="en-US" sz="2400" dirty="0">
                <a:solidFill>
                  <a:schemeClr val="accent4"/>
                </a:solidFill>
              </a:rPr>
              <a:t>date when the transaction was done.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transaction_time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= </a:t>
            </a:r>
            <a:r>
              <a:rPr lang="en-US" sz="2400" dirty="0">
                <a:solidFill>
                  <a:schemeClr val="accent4"/>
                </a:solidFill>
              </a:rPr>
              <a:t>the time when the transaction was done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store_id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= </a:t>
            </a:r>
            <a:r>
              <a:rPr lang="en-US" sz="2400" dirty="0">
                <a:solidFill>
                  <a:schemeClr val="accent4"/>
                </a:solidFill>
              </a:rPr>
              <a:t>unique ID of the store.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store_location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= </a:t>
            </a:r>
            <a:r>
              <a:rPr lang="en-US" sz="2400" dirty="0">
                <a:solidFill>
                  <a:schemeClr val="accent4"/>
                </a:solidFill>
              </a:rPr>
              <a:t>location where the store is present (Astoria, Hell’s Kitchen, Manhattan).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product_id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= </a:t>
            </a:r>
            <a:r>
              <a:rPr lang="en-US" sz="2400" dirty="0">
                <a:solidFill>
                  <a:schemeClr val="accent4"/>
                </a:solidFill>
              </a:rPr>
              <a:t>unique ID of the product.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transaction_qty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= </a:t>
            </a:r>
            <a:r>
              <a:rPr lang="en-US" sz="2400" dirty="0">
                <a:solidFill>
                  <a:schemeClr val="accent4"/>
                </a:solidFill>
              </a:rPr>
              <a:t>quantity of the products ordered.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unit_price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= </a:t>
            </a:r>
            <a:r>
              <a:rPr lang="en-US" sz="2400" dirty="0">
                <a:solidFill>
                  <a:schemeClr val="accent4"/>
                </a:solidFill>
              </a:rPr>
              <a:t>price of single quantity of the product.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product_category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= </a:t>
            </a:r>
            <a:r>
              <a:rPr lang="en-US" sz="2400" dirty="0">
                <a:solidFill>
                  <a:schemeClr val="accent4"/>
                </a:solidFill>
              </a:rPr>
              <a:t>category of the product (Bakery, Coffee, Drinking chocolate,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product_type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= </a:t>
            </a:r>
            <a:r>
              <a:rPr lang="en-US" sz="2400" dirty="0">
                <a:solidFill>
                  <a:schemeClr val="accent4"/>
                </a:solidFill>
              </a:rPr>
              <a:t>type of the product (Brewed Coffee, Brewed Herbal Tea, Black Tea,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product_detail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= </a:t>
            </a:r>
            <a:r>
              <a:rPr lang="en-US" sz="2400" dirty="0">
                <a:solidFill>
                  <a:schemeClr val="accent4"/>
                </a:solidFill>
              </a:rPr>
              <a:t>list of products (Cappuccino, Caramel Syrup, Chocolate Croissant, …)</a:t>
            </a:r>
            <a:br>
              <a:rPr lang="en-US" sz="2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370121"/>
      </p:ext>
    </p:extLst>
  </p:cSld>
  <p:clrMapOvr>
    <a:masterClrMapping/>
  </p:clrMapOvr>
  <p:transition spd="slow">
    <p:cover/>
    <p:sndAc>
      <p:stSnd>
        <p:snd r:embed="rId2" name="chimes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712224-4EC5-DF19-F249-D4DF47926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551468"/>
            <a:ext cx="7048500" cy="10552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Data Cleaning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44A5DF4-42A0-9AD3-23A2-E695A8873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1923953"/>
            <a:ext cx="7848600" cy="394344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</a:rPr>
              <a:t>The data had some missing values in rows and columns. So, we removed them.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</a:rPr>
              <a:t>Values were not in proper format. So converted the values in their proper format.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</a:rPr>
              <a:t>The dataset had some unwanted spaces in them. So removed it using “TRIM”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</a:rPr>
              <a:t>Separated the size from the “</a:t>
            </a:r>
            <a:r>
              <a:rPr lang="en-US" sz="2800" dirty="0" err="1">
                <a:solidFill>
                  <a:schemeClr val="accent4"/>
                </a:solidFill>
              </a:rPr>
              <a:t>product_detail</a:t>
            </a:r>
            <a:r>
              <a:rPr lang="en-US" sz="2800" dirty="0">
                <a:solidFill>
                  <a:schemeClr val="accent4"/>
                </a:solidFill>
              </a:rPr>
              <a:t>” column using “text to column” and “find &amp; replace” functions.</a:t>
            </a:r>
          </a:p>
        </p:txBody>
      </p:sp>
    </p:spTree>
    <p:extLst>
      <p:ext uri="{BB962C8B-B14F-4D97-AF65-F5344CB8AC3E}">
        <p14:creationId xmlns:p14="http://schemas.microsoft.com/office/powerpoint/2010/main" val="3585893461"/>
      </p:ext>
    </p:extLst>
  </p:cSld>
  <p:clrMapOvr>
    <a:masterClrMapping/>
  </p:clrMapOvr>
  <p:transition spd="slow">
    <p:cover/>
    <p:sndAc>
      <p:stSnd>
        <p:snd r:embed="rId2" name="chimes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A0EE9-5EFC-388E-6522-338BA4DE2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176" y="406400"/>
            <a:ext cx="7772400" cy="1041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Data Preprocessing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16A75-D923-7E4C-814B-85AD008BA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758982"/>
            <a:ext cx="7972425" cy="4337017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</a:rPr>
              <a:t>Calculated column </a:t>
            </a:r>
            <a:r>
              <a:rPr lang="en-US" sz="2800" dirty="0">
                <a:solidFill>
                  <a:schemeClr val="bg1"/>
                </a:solidFill>
              </a:rPr>
              <a:t>“</a:t>
            </a:r>
            <a:r>
              <a:rPr lang="en-US" sz="2800" dirty="0" err="1">
                <a:solidFill>
                  <a:schemeClr val="bg1"/>
                </a:solidFill>
              </a:rPr>
              <a:t>Total_bill</a:t>
            </a:r>
            <a:r>
              <a:rPr lang="en-US" sz="2800" dirty="0">
                <a:solidFill>
                  <a:schemeClr val="bg1"/>
                </a:solidFill>
              </a:rPr>
              <a:t>”</a:t>
            </a:r>
            <a:r>
              <a:rPr lang="en-US" sz="2800" dirty="0">
                <a:solidFill>
                  <a:schemeClr val="accent4"/>
                </a:solidFill>
              </a:rPr>
              <a:t> using </a:t>
            </a:r>
            <a:r>
              <a:rPr lang="en-US" sz="2800" dirty="0">
                <a:solidFill>
                  <a:schemeClr val="bg1"/>
                </a:solidFill>
              </a:rPr>
              <a:t>“</a:t>
            </a:r>
            <a:r>
              <a:rPr lang="en-US" sz="2800" dirty="0" err="1">
                <a:solidFill>
                  <a:schemeClr val="bg1"/>
                </a:solidFill>
              </a:rPr>
              <a:t>transaction_qty</a:t>
            </a:r>
            <a:r>
              <a:rPr lang="en-US" sz="2800" dirty="0">
                <a:solidFill>
                  <a:schemeClr val="bg1"/>
                </a:solidFill>
              </a:rPr>
              <a:t>”</a:t>
            </a:r>
            <a:r>
              <a:rPr lang="en-US" sz="2800" dirty="0">
                <a:solidFill>
                  <a:schemeClr val="accent4"/>
                </a:solidFill>
              </a:rPr>
              <a:t> and </a:t>
            </a:r>
            <a:r>
              <a:rPr lang="en-US" sz="2800" dirty="0">
                <a:solidFill>
                  <a:schemeClr val="bg1"/>
                </a:solidFill>
              </a:rPr>
              <a:t>“</a:t>
            </a:r>
            <a:r>
              <a:rPr lang="en-US" sz="2800" dirty="0" err="1">
                <a:solidFill>
                  <a:schemeClr val="bg1"/>
                </a:solidFill>
              </a:rPr>
              <a:t>unit_price</a:t>
            </a:r>
            <a:r>
              <a:rPr lang="en-US" sz="2800" dirty="0">
                <a:solidFill>
                  <a:schemeClr val="bg1"/>
                </a:solidFill>
              </a:rPr>
              <a:t>”</a:t>
            </a:r>
            <a:r>
              <a:rPr lang="en-US" sz="2800" dirty="0">
                <a:solidFill>
                  <a:schemeClr val="accent4"/>
                </a:solidFill>
              </a:rPr>
              <a:t> column.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</a:rPr>
              <a:t>Extracted </a:t>
            </a:r>
            <a:r>
              <a:rPr lang="en-US" sz="2800" dirty="0">
                <a:solidFill>
                  <a:schemeClr val="bg1"/>
                </a:solidFill>
              </a:rPr>
              <a:t>“</a:t>
            </a:r>
            <a:r>
              <a:rPr lang="en-US" sz="2800" dirty="0" err="1">
                <a:solidFill>
                  <a:schemeClr val="bg1"/>
                </a:solidFill>
              </a:rPr>
              <a:t>Month_name</a:t>
            </a:r>
            <a:r>
              <a:rPr lang="en-US" sz="2800" dirty="0">
                <a:solidFill>
                  <a:schemeClr val="bg1"/>
                </a:solidFill>
              </a:rPr>
              <a:t>”</a:t>
            </a:r>
            <a:r>
              <a:rPr lang="en-US" sz="2800" dirty="0">
                <a:solidFill>
                  <a:schemeClr val="accent4"/>
                </a:solidFill>
              </a:rPr>
              <a:t>, </a:t>
            </a:r>
            <a:r>
              <a:rPr lang="en-US" sz="2800" dirty="0">
                <a:solidFill>
                  <a:schemeClr val="bg1"/>
                </a:solidFill>
              </a:rPr>
              <a:t>“</a:t>
            </a:r>
            <a:r>
              <a:rPr lang="en-US" sz="2800" dirty="0" err="1">
                <a:solidFill>
                  <a:schemeClr val="bg1"/>
                </a:solidFill>
              </a:rPr>
              <a:t>Day_name</a:t>
            </a:r>
            <a:r>
              <a:rPr lang="en-US" sz="2800" dirty="0">
                <a:solidFill>
                  <a:schemeClr val="bg1"/>
                </a:solidFill>
              </a:rPr>
              <a:t>”</a:t>
            </a:r>
            <a:r>
              <a:rPr lang="en-US" sz="2800" dirty="0">
                <a:solidFill>
                  <a:schemeClr val="accent4"/>
                </a:solidFill>
              </a:rPr>
              <a:t>, </a:t>
            </a:r>
            <a:r>
              <a:rPr lang="en-US" sz="2800" dirty="0">
                <a:solidFill>
                  <a:schemeClr val="bg1"/>
                </a:solidFill>
              </a:rPr>
              <a:t>“</a:t>
            </a:r>
            <a:r>
              <a:rPr lang="en-US" sz="2800" dirty="0" err="1">
                <a:solidFill>
                  <a:schemeClr val="bg1"/>
                </a:solidFill>
              </a:rPr>
              <a:t>Day_of_week</a:t>
            </a:r>
            <a:r>
              <a:rPr lang="en-US" sz="2800" dirty="0">
                <a:solidFill>
                  <a:schemeClr val="bg1"/>
                </a:solidFill>
              </a:rPr>
              <a:t>”</a:t>
            </a:r>
            <a:r>
              <a:rPr lang="en-US" sz="2800" dirty="0">
                <a:solidFill>
                  <a:schemeClr val="accent4"/>
                </a:solidFill>
              </a:rPr>
              <a:t>, </a:t>
            </a:r>
            <a:r>
              <a:rPr lang="en-US" sz="2800" dirty="0">
                <a:solidFill>
                  <a:schemeClr val="bg1"/>
                </a:solidFill>
              </a:rPr>
              <a:t>“</a:t>
            </a:r>
            <a:r>
              <a:rPr lang="en-US" sz="2800" dirty="0" err="1">
                <a:solidFill>
                  <a:schemeClr val="bg1"/>
                </a:solidFill>
              </a:rPr>
              <a:t>Month_number</a:t>
            </a:r>
            <a:r>
              <a:rPr lang="en-US" sz="2800" dirty="0">
                <a:solidFill>
                  <a:schemeClr val="bg1"/>
                </a:solidFill>
              </a:rPr>
              <a:t>”</a:t>
            </a:r>
            <a:r>
              <a:rPr lang="en-US" sz="2800" dirty="0">
                <a:solidFill>
                  <a:schemeClr val="accent4"/>
                </a:solidFill>
              </a:rPr>
              <a:t> using </a:t>
            </a:r>
            <a:r>
              <a:rPr lang="en-US" sz="2800" dirty="0">
                <a:solidFill>
                  <a:schemeClr val="bg1"/>
                </a:solidFill>
              </a:rPr>
              <a:t>“</a:t>
            </a:r>
            <a:r>
              <a:rPr lang="en-US" sz="2800" dirty="0" err="1">
                <a:solidFill>
                  <a:schemeClr val="bg1"/>
                </a:solidFill>
              </a:rPr>
              <a:t>transaction_date</a:t>
            </a:r>
            <a:r>
              <a:rPr lang="en-US" sz="2800" dirty="0">
                <a:solidFill>
                  <a:schemeClr val="bg1"/>
                </a:solidFill>
              </a:rPr>
              <a:t>”</a:t>
            </a:r>
            <a:r>
              <a:rPr lang="en-US" sz="2800" dirty="0">
                <a:solidFill>
                  <a:schemeClr val="accent4"/>
                </a:solidFill>
              </a:rPr>
              <a:t> column.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</a:rPr>
              <a:t>Extracted </a:t>
            </a:r>
            <a:r>
              <a:rPr lang="en-US" sz="2800" dirty="0">
                <a:solidFill>
                  <a:schemeClr val="bg1"/>
                </a:solidFill>
              </a:rPr>
              <a:t>“Hour”</a:t>
            </a:r>
            <a:r>
              <a:rPr lang="en-US" sz="2800" dirty="0">
                <a:solidFill>
                  <a:schemeClr val="accent4"/>
                </a:solidFill>
              </a:rPr>
              <a:t> using </a:t>
            </a:r>
            <a:r>
              <a:rPr lang="en-US" sz="2800" dirty="0">
                <a:solidFill>
                  <a:schemeClr val="bg1"/>
                </a:solidFill>
              </a:rPr>
              <a:t>“</a:t>
            </a:r>
            <a:r>
              <a:rPr lang="en-US" sz="2800" dirty="0" err="1">
                <a:solidFill>
                  <a:schemeClr val="bg1"/>
                </a:solidFill>
              </a:rPr>
              <a:t>transaction_time</a:t>
            </a:r>
            <a:r>
              <a:rPr lang="en-US" sz="2800" dirty="0">
                <a:solidFill>
                  <a:schemeClr val="bg1"/>
                </a:solidFill>
              </a:rPr>
              <a:t>”</a:t>
            </a:r>
            <a:r>
              <a:rPr lang="en-US" sz="2800" dirty="0">
                <a:solidFill>
                  <a:schemeClr val="accent4"/>
                </a:solidFill>
              </a:rPr>
              <a:t> column.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</a:rPr>
              <a:t>Done this using different </a:t>
            </a:r>
            <a:r>
              <a:rPr lang="en-US" sz="2800" dirty="0">
                <a:solidFill>
                  <a:schemeClr val="bg1"/>
                </a:solidFill>
              </a:rPr>
              <a:t>“Power Query Editor”</a:t>
            </a:r>
            <a:r>
              <a:rPr lang="en-US" sz="2800" dirty="0">
                <a:solidFill>
                  <a:schemeClr val="accent4"/>
                </a:solidFill>
              </a:rPr>
              <a:t> functions.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/>
                </a:solidFill>
              </a:rPr>
              <a:t>Used </a:t>
            </a:r>
            <a:r>
              <a:rPr lang="en-US" sz="2800" dirty="0">
                <a:solidFill>
                  <a:schemeClr val="bg1"/>
                </a:solidFill>
              </a:rPr>
              <a:t>Pivot Tables</a:t>
            </a:r>
            <a:r>
              <a:rPr lang="en-US" sz="2800" dirty="0">
                <a:solidFill>
                  <a:schemeClr val="accent4"/>
                </a:solidFill>
              </a:rPr>
              <a:t> to calculate KPI’s on the dashboard.</a:t>
            </a:r>
          </a:p>
        </p:txBody>
      </p:sp>
    </p:spTree>
    <p:extLst>
      <p:ext uri="{BB962C8B-B14F-4D97-AF65-F5344CB8AC3E}">
        <p14:creationId xmlns:p14="http://schemas.microsoft.com/office/powerpoint/2010/main" val="35507170"/>
      </p:ext>
    </p:extLst>
  </p:cSld>
  <p:clrMapOvr>
    <a:masterClrMapping/>
  </p:clrMapOvr>
  <p:transition spd="slow">
    <p:cover/>
    <p:sndAc>
      <p:stSnd>
        <p:snd r:embed="rId2" name="chimes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3F80-E443-9539-4C3F-A7558F16F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374650"/>
            <a:ext cx="7134225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Recommended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E70A0-E577-CDE8-BCB5-9717F5CBD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835150"/>
            <a:ext cx="7696200" cy="4451350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How do sales vary by day of the week and hour of the day?</a:t>
            </a:r>
          </a:p>
          <a:p>
            <a:r>
              <a:rPr lang="en-US" dirty="0">
                <a:solidFill>
                  <a:schemeClr val="accent4"/>
                </a:solidFill>
              </a:rPr>
              <a:t>Are there any peak times for sales activity?</a:t>
            </a:r>
          </a:p>
          <a:p>
            <a:r>
              <a:rPr lang="en-US" dirty="0">
                <a:solidFill>
                  <a:schemeClr val="accent4"/>
                </a:solidFill>
              </a:rPr>
              <a:t>What is the total sales revenue for each month?</a:t>
            </a:r>
          </a:p>
          <a:p>
            <a:r>
              <a:rPr lang="en-US" dirty="0">
                <a:solidFill>
                  <a:schemeClr val="accent4"/>
                </a:solidFill>
              </a:rPr>
              <a:t>How do sales vary across different store locations?</a:t>
            </a:r>
          </a:p>
          <a:p>
            <a:r>
              <a:rPr lang="en-US" dirty="0">
                <a:solidFill>
                  <a:schemeClr val="accent4"/>
                </a:solidFill>
              </a:rPr>
              <a:t>What is the average price/order per person?</a:t>
            </a:r>
          </a:p>
          <a:p>
            <a:r>
              <a:rPr lang="en-US" dirty="0">
                <a:solidFill>
                  <a:schemeClr val="accent4"/>
                </a:solidFill>
              </a:rPr>
              <a:t>Which products are the bestselling in terms of quantity and revenue?</a:t>
            </a:r>
          </a:p>
          <a:p>
            <a:r>
              <a:rPr lang="en-US" dirty="0">
                <a:solidFill>
                  <a:schemeClr val="accent4"/>
                </a:solidFill>
              </a:rPr>
              <a:t>How do sales vary by product category and type? </a:t>
            </a:r>
          </a:p>
        </p:txBody>
      </p:sp>
    </p:spTree>
    <p:extLst>
      <p:ext uri="{BB962C8B-B14F-4D97-AF65-F5344CB8AC3E}">
        <p14:creationId xmlns:p14="http://schemas.microsoft.com/office/powerpoint/2010/main" val="423309531"/>
      </p:ext>
    </p:extLst>
  </p:cSld>
  <p:clrMapOvr>
    <a:masterClrMapping/>
  </p:clrMapOvr>
  <p:transition spd="slow">
    <p:cover/>
    <p:sndAc>
      <p:stSnd>
        <p:snd r:embed="rId2" name="chimes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88EC-E53E-5EE8-C2EF-3D3EA2F98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46076"/>
            <a:ext cx="6305550" cy="114935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Arial Black" panose="020B0A04020102020204" pitchFamily="34" charset="0"/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A541F-797C-6A12-DDDD-4CB3968C6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825625"/>
            <a:ext cx="771525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4"/>
                </a:solidFill>
              </a:rPr>
              <a:t>How do sales vary by day of the week and hour of the day?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So, sales are high during morning time between 7am to 10am. 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Sales are little bit moderate during afternoon and evening time.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4"/>
                </a:solidFill>
              </a:rPr>
              <a:t>Are there any peak times for sales activity?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Yes. The sales are usually high in the morning period between 7am – 10 am.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328563"/>
      </p:ext>
    </p:extLst>
  </p:cSld>
  <p:clrMapOvr>
    <a:masterClrMapping/>
  </p:clrMapOvr>
  <p:transition spd="slow">
    <p:cover/>
    <p:sndAc>
      <p:stSnd>
        <p:snd r:embed="rId2" name="chimes.wav"/>
      </p:stSnd>
    </p:sndAc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837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Office Theme</vt:lpstr>
      <vt:lpstr>Coffee Shop Sales Analysis</vt:lpstr>
      <vt:lpstr>Objective</vt:lpstr>
      <vt:lpstr> </vt:lpstr>
      <vt:lpstr>Dataset Description</vt:lpstr>
      <vt:lpstr>PowerPoint Presentation</vt:lpstr>
      <vt:lpstr>Data Cleaning</vt:lpstr>
      <vt:lpstr>Data Preprocessing</vt:lpstr>
      <vt:lpstr>Recommended Analysis</vt:lpstr>
      <vt:lpstr>Data Analysis</vt:lpstr>
      <vt:lpstr>What is the total sales revenue for each month?</vt:lpstr>
      <vt:lpstr>How do sales vary across different store locations?</vt:lpstr>
      <vt:lpstr>What is the average price/order per person?</vt:lpstr>
      <vt:lpstr>Which products are the bestselling in terms of quantity and revenue?</vt:lpstr>
      <vt:lpstr>Conclusion:</vt:lpstr>
      <vt:lpstr>Dashboard: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Jadhav</dc:creator>
  <cp:lastModifiedBy>Piyush Jadhav</cp:lastModifiedBy>
  <cp:revision>3</cp:revision>
  <dcterms:created xsi:type="dcterms:W3CDTF">2025-01-23T14:37:21Z</dcterms:created>
  <dcterms:modified xsi:type="dcterms:W3CDTF">2025-01-27T14:01:45Z</dcterms:modified>
</cp:coreProperties>
</file>