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6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9D25-5212-60D4-E21C-3507F4059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E2BE8-EEA9-9878-6CDC-6440079E6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9C329-D429-DEDB-C1C9-4B568FB2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0D67-B3E9-4D53-8933-6E98EEE5F69A}" type="datetimeFigureOut">
              <a:rPr lang="en-US" smtClean="0"/>
              <a:t>31-Jan-25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47BA7-4B8D-D752-DCD0-F76B42D1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29597-EACE-15F2-A3CA-D43B37C3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15A9-66CA-4C77-BB54-A178B17A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65188"/>
      </p:ext>
    </p:extLst>
  </p:cSld>
  <p:clrMapOvr>
    <a:masterClrMapping/>
  </p:clrMapOvr>
  <p:transition spd="slow">
    <p:wipe/>
    <p:sndAc>
      <p:stSnd>
        <p:snd r:embed="rId1" name="arrow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CB98E-9900-A025-A6F4-081DF561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9D575-D097-0D7F-DF63-F3CDFA55A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92649-5E3C-3B45-8769-E5AABEC2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0D67-B3E9-4D53-8933-6E98EEE5F69A}" type="datetimeFigureOut">
              <a:rPr lang="en-US" smtClean="0"/>
              <a:t>31-Jan-25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D9DB5-13A5-0B47-942F-A7F24C7D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5F86E-8364-9FBF-F4FA-A0302C03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15A9-66CA-4C77-BB54-A178B17A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91571"/>
      </p:ext>
    </p:extLst>
  </p:cSld>
  <p:clrMapOvr>
    <a:masterClrMapping/>
  </p:clrMapOvr>
  <p:transition spd="slow">
    <p:wipe/>
    <p:sndAc>
      <p:stSnd>
        <p:snd r:embed="rId1" name="arrow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0E94DE-B639-0EBA-BCC3-864901825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CA3A2-0BDF-241F-63A2-5EC9EB53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C833C-9B20-B6B0-0365-D9D03025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0D67-B3E9-4D53-8933-6E98EEE5F69A}" type="datetimeFigureOut">
              <a:rPr lang="en-US" smtClean="0"/>
              <a:t>31-Jan-25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C3131-B662-F95E-2E3E-00505398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762B-34C4-864F-5AC9-3A1B23DA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15A9-66CA-4C77-BB54-A178B17A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19644"/>
      </p:ext>
    </p:extLst>
  </p:cSld>
  <p:clrMapOvr>
    <a:masterClrMapping/>
  </p:clrMapOvr>
  <p:transition spd="slow">
    <p:wipe/>
    <p:sndAc>
      <p:stSnd>
        <p:snd r:embed="rId1" name="arrow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0D0D-FF12-6C71-7A21-69974A3A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2C946-6039-DDB6-3E0B-2E153404B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63AAA-5C77-C0D2-C255-9884181F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0D67-B3E9-4D53-8933-6E98EEE5F69A}" type="datetimeFigureOut">
              <a:rPr lang="en-US" smtClean="0"/>
              <a:t>31-Jan-25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BF8C8-AA00-83EA-93E3-9709369A1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6D7EC-FB5B-A78B-8623-CC66E43FB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15A9-66CA-4C77-BB54-A178B17A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64707"/>
      </p:ext>
    </p:extLst>
  </p:cSld>
  <p:clrMapOvr>
    <a:masterClrMapping/>
  </p:clrMapOvr>
  <p:transition spd="slow">
    <p:wipe/>
    <p:sndAc>
      <p:stSnd>
        <p:snd r:embed="rId1" name="arrow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5FB5-F078-C64A-E26A-AE3EB5DB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A796B-4ABC-A107-1410-CF8153310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4F978-C989-03D6-DF99-9E9D38D4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0D67-B3E9-4D53-8933-6E98EEE5F69A}" type="datetimeFigureOut">
              <a:rPr lang="en-US" smtClean="0"/>
              <a:t>31-Jan-25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8862B-E04C-9C07-2D1E-82F8DCE2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C8AF7-35B5-C65C-C61F-EFD31525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15A9-66CA-4C77-BB54-A178B17A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5063"/>
      </p:ext>
    </p:extLst>
  </p:cSld>
  <p:clrMapOvr>
    <a:masterClrMapping/>
  </p:clrMapOvr>
  <p:transition spd="slow">
    <p:wipe/>
    <p:sndAc>
      <p:stSnd>
        <p:snd r:embed="rId1" name="arrow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69265-EF0E-AC38-094E-2F9106AF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765CE-874B-8A79-6D76-182CD6EE6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E3132-BDCB-D1CC-FE8A-B69326237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147BA-7251-2A6D-DC24-0903D3D6C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0D67-B3E9-4D53-8933-6E98EEE5F69A}" type="datetimeFigureOut">
              <a:rPr lang="en-US" smtClean="0"/>
              <a:t>31-Jan-25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358E9-0406-D06E-A329-76D627AB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B2B73-51A6-E787-32B7-D1B6A9C0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15A9-66CA-4C77-BB54-A178B17A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63963"/>
      </p:ext>
    </p:extLst>
  </p:cSld>
  <p:clrMapOvr>
    <a:masterClrMapping/>
  </p:clrMapOvr>
  <p:transition spd="slow">
    <p:wipe/>
    <p:sndAc>
      <p:stSnd>
        <p:snd r:embed="rId1" name="arrow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3F49F-56C8-F428-8B9E-99FF24CC2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4507E-191C-2C14-DB57-A76025812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90F4B-1DD5-D091-9ADF-B9C638B63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4830C-7DAA-6FF6-BD60-C6ADCCBA5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7217E9-CB33-BF29-CD3B-04BEB413C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025F6-B3AA-C024-FE16-B7AF5487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0D67-B3E9-4D53-8933-6E98EEE5F69A}" type="datetimeFigureOut">
              <a:rPr lang="en-US" smtClean="0"/>
              <a:t>31-Jan-25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8690F7-A900-7A9D-3E81-515A84D8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8CFAC5-0DFE-0396-7137-15E1C770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15A9-66CA-4C77-BB54-A178B17A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81199"/>
      </p:ext>
    </p:extLst>
  </p:cSld>
  <p:clrMapOvr>
    <a:masterClrMapping/>
  </p:clrMapOvr>
  <p:transition spd="slow">
    <p:wipe/>
    <p:sndAc>
      <p:stSnd>
        <p:snd r:embed="rId1" name="arrow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0F453-82C9-D90E-EFD6-E7E8BAD7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9E262-5964-4263-F99E-B5969004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0D67-B3E9-4D53-8933-6E98EEE5F69A}" type="datetimeFigureOut">
              <a:rPr lang="en-US" smtClean="0"/>
              <a:t>31-Jan-25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F437C-4475-11A9-E777-93021DAF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8F0B-2F6D-ACE7-69E0-F4096EAA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15A9-66CA-4C77-BB54-A178B17A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4438"/>
      </p:ext>
    </p:extLst>
  </p:cSld>
  <p:clrMapOvr>
    <a:masterClrMapping/>
  </p:clrMapOvr>
  <p:transition spd="slow">
    <p:wipe/>
    <p:sndAc>
      <p:stSnd>
        <p:snd r:embed="rId1" name="arrow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48C53-3707-586A-8B3F-04AECEB6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0D67-B3E9-4D53-8933-6E98EEE5F69A}" type="datetimeFigureOut">
              <a:rPr lang="en-US" smtClean="0"/>
              <a:t>31-Jan-25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BD072-C075-3219-FE28-6AB40E80C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BB5B-36B1-1230-4215-6AEDFDA91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15A9-66CA-4C77-BB54-A178B17A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12963"/>
      </p:ext>
    </p:extLst>
  </p:cSld>
  <p:clrMapOvr>
    <a:masterClrMapping/>
  </p:clrMapOvr>
  <p:transition spd="slow">
    <p:wipe/>
    <p:sndAc>
      <p:stSnd>
        <p:snd r:embed="rId1" name="arrow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3A00-769F-1E4F-4842-91E65E6C7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B4266-2DB0-A210-6BD2-589EE3981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4632F-10EA-DA34-49AD-7B5C6A733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D8995-4388-36C5-347F-D4662CCA0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0D67-B3E9-4D53-8933-6E98EEE5F69A}" type="datetimeFigureOut">
              <a:rPr lang="en-US" smtClean="0"/>
              <a:t>31-Jan-25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6F804-3131-B363-24C7-B441C9D0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21378-A2FA-615E-6E6D-D189C6061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15A9-66CA-4C77-BB54-A178B17A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46592"/>
      </p:ext>
    </p:extLst>
  </p:cSld>
  <p:clrMapOvr>
    <a:masterClrMapping/>
  </p:clrMapOvr>
  <p:transition spd="slow">
    <p:wipe/>
    <p:sndAc>
      <p:stSnd>
        <p:snd r:embed="rId1" name="arrow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E544-927E-8979-4E3D-D50AF676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A097ED-D10F-D7A7-144B-70A14685E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5DA07-1181-F500-8588-B0D3AC841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50242-C645-7488-A8D5-EBB6C51B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0D67-B3E9-4D53-8933-6E98EEE5F69A}" type="datetimeFigureOut">
              <a:rPr lang="en-US" smtClean="0"/>
              <a:t>31-Jan-25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2A3DD-3EBF-F7CD-2E48-EA573102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BAC4D-FE52-C8A3-C8D3-43AD286A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15A9-66CA-4C77-BB54-A178B17A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97814"/>
      </p:ext>
    </p:extLst>
  </p:cSld>
  <p:clrMapOvr>
    <a:masterClrMapping/>
  </p:clrMapOvr>
  <p:transition spd="slow">
    <p:wipe/>
    <p:sndAc>
      <p:stSnd>
        <p:snd r:embed="rId1" name="arrow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9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FBC058-F832-2763-4397-91859D2A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2FD79-8719-7DF6-ADDF-681E6E9B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D5590-A877-D831-EAB4-B48F08413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B0D67-B3E9-4D53-8933-6E98EEE5F69A}" type="datetimeFigureOut">
              <a:rPr lang="en-US" smtClean="0"/>
              <a:t>31-Jan-25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3F163-8C86-24DA-94DA-B8104D296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9B7D1-03D7-B56A-001F-D0EB05008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715A9-66CA-4C77-BB54-A178B17A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3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  <p:sndAc>
      <p:stSnd>
        <p:snd r:embed="rId13" name="arrow.wav"/>
      </p:stSnd>
    </p:sndAc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B7E9D9-DFBE-7ECE-6131-6BCD61F83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73" y="365124"/>
            <a:ext cx="11076494" cy="2774001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2060"/>
                </a:solidFill>
                <a:latin typeface="Arial Black" panose="020B0A04020102020204" pitchFamily="34" charset="0"/>
              </a:rPr>
              <a:t>Road Accident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029464143"/>
      </p:ext>
    </p:extLst>
  </p:cSld>
  <p:clrMapOvr>
    <a:masterClrMapping/>
  </p:clrMapOvr>
  <p:transition spd="slow">
    <p:wipe/>
    <p:sndAc>
      <p:stSnd>
        <p:snd r:embed="rId2" name="arrow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C345-ACC2-5104-EDA9-0C5C4EFD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03" y="365126"/>
            <a:ext cx="10515600" cy="1303418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How do casualty trends compare between the previous year and the current year?</a:t>
            </a:r>
            <a:br>
              <a:rPr lang="en-US" sz="2400" b="1" dirty="0"/>
            </a:b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145D-9959-9957-5EEC-74B2A57A6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322" y="1178352"/>
            <a:ext cx="10515600" cy="392155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/>
              <a:t>We can see a drop in accidents in the year 2022 as compared to 2021 in each months.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sz="2400" b="1" dirty="0"/>
              <a:t>Give the area-wise distribution of casualties.</a:t>
            </a:r>
          </a:p>
          <a:p>
            <a:pPr>
              <a:buFontTx/>
              <a:buChar char="-"/>
            </a:pPr>
            <a:r>
              <a:rPr lang="en-US" sz="2400" dirty="0"/>
              <a:t>There are more accidents in </a:t>
            </a:r>
            <a:r>
              <a:rPr lang="en-US" sz="2400" b="1" dirty="0"/>
              <a:t>Urban area (61%)</a:t>
            </a:r>
            <a:r>
              <a:rPr lang="en-US" sz="2400" dirty="0"/>
              <a:t> as compared with </a:t>
            </a:r>
            <a:r>
              <a:rPr lang="en-US" sz="2400" b="1" dirty="0"/>
              <a:t>Rural area (39%).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sz="2400" b="1" dirty="0"/>
              <a:t>Give the light wise distribution of casualties.</a:t>
            </a:r>
          </a:p>
          <a:p>
            <a:pPr marL="0" indent="0">
              <a:buNone/>
            </a:pPr>
            <a:r>
              <a:rPr lang="en-US" sz="2400" dirty="0"/>
              <a:t>- Most accidents have occurred in daylight rather than in darkness.</a:t>
            </a:r>
          </a:p>
        </p:txBody>
      </p:sp>
    </p:spTree>
    <p:extLst>
      <p:ext uri="{BB962C8B-B14F-4D97-AF65-F5344CB8AC3E}">
        <p14:creationId xmlns:p14="http://schemas.microsoft.com/office/powerpoint/2010/main" val="2319516858"/>
      </p:ext>
    </p:extLst>
  </p:cSld>
  <p:clrMapOvr>
    <a:masterClrMapping/>
  </p:clrMapOvr>
  <p:transition spd="slow">
    <p:wipe/>
    <p:sndAc>
      <p:stSnd>
        <p:snd r:embed="rId2" name="arrow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E01A-E3A4-BC8B-F2EF-6FD25F3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833" y="582105"/>
            <a:ext cx="9144000" cy="615934"/>
          </a:xfrm>
        </p:spPr>
        <p:txBody>
          <a:bodyPr>
            <a:norm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Give the road-wise distribution of casualties.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2D452-B8D1-954F-929E-B734CA907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843" y="1443300"/>
            <a:ext cx="9144000" cy="1130218"/>
          </a:xfrm>
        </p:spPr>
        <p:txBody>
          <a:bodyPr>
            <a:noAutofit/>
          </a:bodyPr>
          <a:lstStyle/>
          <a:p>
            <a:r>
              <a:rPr lang="en-US" dirty="0"/>
              <a:t>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of the accidents occur when there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Single carriageway (309.7K)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followed by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Dual carriageway (67.4K)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Roundabout (26.8K).</a:t>
            </a:r>
          </a:p>
        </p:txBody>
      </p:sp>
    </p:spTree>
    <p:extLst>
      <p:ext uri="{BB962C8B-B14F-4D97-AF65-F5344CB8AC3E}">
        <p14:creationId xmlns:p14="http://schemas.microsoft.com/office/powerpoint/2010/main" val="3050429071"/>
      </p:ext>
    </p:extLst>
  </p:cSld>
  <p:clrMapOvr>
    <a:masterClrMapping/>
  </p:clrMapOvr>
  <p:transition spd="slow">
    <p:wipe/>
    <p:sndAc>
      <p:stSnd>
        <p:snd r:embed="rId2" name="arrow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5E99-7D05-BBD4-71A1-E9028E00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6347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002060"/>
                </a:solidFill>
                <a:latin typeface="Arial Black" panose="020B0A04020102020204" pitchFamily="34" charset="0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BE736-4CDD-247A-A105-B3103199F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009"/>
            <a:ext cx="10515600" cy="37707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can observe that the road accidents are more where the road surfaces are “Dry”.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Although there is slight decrease in accidents this year as compared to previous year, there should be some major improvements in road conditions.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Car accidents require major attention, as they account for the highest number of accidents.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Casualties can be reduced if people take proper precautions while driving, walking, etc.</a:t>
            </a:r>
          </a:p>
        </p:txBody>
      </p:sp>
    </p:spTree>
    <p:extLst>
      <p:ext uri="{BB962C8B-B14F-4D97-AF65-F5344CB8AC3E}">
        <p14:creationId xmlns:p14="http://schemas.microsoft.com/office/powerpoint/2010/main" val="3444379149"/>
      </p:ext>
    </p:extLst>
  </p:cSld>
  <p:clrMapOvr>
    <a:masterClrMapping/>
  </p:clrMapOvr>
  <p:transition spd="slow">
    <p:wipe/>
    <p:sndAc>
      <p:stSnd>
        <p:snd r:embed="rId2" name="arrow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6698-CA70-805F-05C0-34D0ED53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64" y="233149"/>
            <a:ext cx="5100687" cy="1048895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  <a:latin typeface="Arial Black" panose="020B0A04020102020204" pitchFamily="34" charset="0"/>
              </a:rPr>
              <a:t>Dashboard: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315E9-2430-468A-6FBF-F8C1D2837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67" y="1415274"/>
            <a:ext cx="11840066" cy="50776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098225"/>
      </p:ext>
    </p:extLst>
  </p:cSld>
  <p:clrMapOvr>
    <a:masterClrMapping/>
  </p:clrMapOvr>
  <p:transition spd="slow">
    <p:wipe/>
    <p:sndAc>
      <p:stSnd>
        <p:snd r:embed="rId2" name="arrow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99D3-1779-5D15-5D3E-6C5137B1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3691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002060"/>
                </a:solidFill>
                <a:latin typeface="Arial Black" panose="020B0A04020102020204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994217312"/>
      </p:ext>
    </p:extLst>
  </p:cSld>
  <p:clrMapOvr>
    <a:masterClrMapping/>
  </p:clrMapOvr>
  <p:transition spd="slow">
    <p:wipe/>
    <p:sndAc>
      <p:stSnd>
        <p:snd r:embed="rId2" name="arrow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8ED8-9274-2F1D-2D92-912F50DE4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990" y="186753"/>
            <a:ext cx="9144000" cy="1413447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 Black" panose="020B0A04020102020204" pitchFamily="34" charset="0"/>
              </a:rPr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C25C0-5C78-819F-6FFC-73D6E43C4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2343" y="2008909"/>
            <a:ext cx="9144000" cy="21954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analyze road accident data to identify trends, patterns, and contributing factors, enabling the development of data-driven insights to improve road safety, optimize traffic management, and inform policymaking through statistical analysis, data visualization, and predictive modeling.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895911"/>
      </p:ext>
    </p:extLst>
  </p:cSld>
  <p:clrMapOvr>
    <a:masterClrMapping/>
  </p:clrMapOvr>
  <p:transition spd="slow">
    <p:wipe/>
    <p:sndAc>
      <p:stSnd>
        <p:snd r:embed="rId2" name="arrow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B8F7-D5A9-7FC5-0D30-FCEBC68A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81355" cy="414088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Tools Used: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MS Excel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Techniques Used: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Data Cleansing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Data Visualization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Pivot Tables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Power Query Editor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Graphs and Charts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KPI’s</a:t>
            </a:r>
          </a:p>
        </p:txBody>
      </p:sp>
    </p:spTree>
    <p:extLst>
      <p:ext uri="{BB962C8B-B14F-4D97-AF65-F5344CB8AC3E}">
        <p14:creationId xmlns:p14="http://schemas.microsoft.com/office/powerpoint/2010/main" val="3276511663"/>
      </p:ext>
    </p:extLst>
  </p:cSld>
  <p:clrMapOvr>
    <a:masterClrMapping/>
  </p:clrMapOvr>
  <p:transition spd="slow">
    <p:wipe/>
    <p:sndAc>
      <p:stSnd>
        <p:snd r:embed="rId2" name="arrow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7EC73-7B8D-EE74-1AB0-C4BC7F24F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47" y="223386"/>
            <a:ext cx="9709609" cy="109529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 Black" panose="020B0A04020102020204" pitchFamily="34" charset="0"/>
              </a:rPr>
              <a:t>Dataset Description: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8AD1-E93D-DB74-29E2-EC41F86D6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929" y="1424088"/>
            <a:ext cx="10372628" cy="810133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dataset contains road accident data from the UK. It comprises 307,973 rows and 18 columns. The details of the dataset are as follows: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A0F24-3C92-AAF4-9562-CAE221A0F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77" y="2339631"/>
            <a:ext cx="11642103" cy="4294983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38041391"/>
      </p:ext>
    </p:extLst>
  </p:cSld>
  <p:clrMapOvr>
    <a:masterClrMapping/>
  </p:clrMapOvr>
  <p:transition spd="slow">
    <p:wipe/>
    <p:sndAc>
      <p:stSnd>
        <p:snd r:embed="rId2" name="arrow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9D25BE-E0D5-C50E-771A-3F116C6B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7077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Accident_Index =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unique accident case number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Accident date =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date of accident occurred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Junction_Control =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how the traffic is controlled at that junction 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Give way or uncontrolled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 traffic signal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Junction_Detail =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type of junction 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Crossroads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 or staggered junction, …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Accident _Severity =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intensity of the accident (slight, serious, …)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Latitude =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geographical conditions of the area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Light_Conditions =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conditions of the light in the area 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Daylight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Darkness - lights lit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, …)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Local_Authority (District) =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Authority of Administration where the accident took place 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Kensington and Chelsea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Westminster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, …)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Longitude =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geographical conditions of the area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Number_of_Casualities =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 of accidents took place on that place in that area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Number_of_vehicles =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 of vehicles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Police_Force =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type of police 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Metropolitan Police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Warwickshire, …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Road_Surface_Conditions =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condition of the roads 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Wet or damp, …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Road_Type =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type of roads 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 way street, Single carriageway, …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Speed_limit =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maximum limit of the speed for the vehicles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Urban_or_Rural_Area =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type of area (Urban, Rural, …)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Weather_Conditions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climate in the area 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Fine no high winds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Raining no high winds, …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Vehicle_Type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type of vehicles (car, taxi, bike, …)</a:t>
            </a:r>
          </a:p>
        </p:txBody>
      </p:sp>
    </p:spTree>
    <p:extLst>
      <p:ext uri="{BB962C8B-B14F-4D97-AF65-F5344CB8AC3E}">
        <p14:creationId xmlns:p14="http://schemas.microsoft.com/office/powerpoint/2010/main" val="4130175846"/>
      </p:ext>
    </p:extLst>
  </p:cSld>
  <p:clrMapOvr>
    <a:masterClrMapping/>
  </p:clrMapOvr>
  <p:transition spd="slow">
    <p:wipe/>
    <p:sndAc>
      <p:stSnd>
        <p:snd r:embed="rId2" name="arrow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1A9E-C705-2758-7858-62F64591E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248" y="311658"/>
            <a:ext cx="9144000" cy="986884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2060"/>
                </a:solidFill>
                <a:latin typeface="Arial Black" panose="020B0A04020102020204" pitchFamily="34" charset="0"/>
              </a:rPr>
              <a:t>Data Cleaning: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253A3-024C-DB30-CDA2-A6550B818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248" y="1540624"/>
            <a:ext cx="9144000" cy="252638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had some blanks/ missing values. So removed those blanks and unwanted values.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Removed unwanted columns like Longitude, Latitude,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Carriageaway_Hazards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Speed_Limit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Junction_Type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Junction_Control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Time.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Reomved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Extra and Unwanted Spaces using “TRIM” function.</a:t>
            </a:r>
          </a:p>
        </p:txBody>
      </p:sp>
    </p:spTree>
    <p:extLst>
      <p:ext uri="{BB962C8B-B14F-4D97-AF65-F5344CB8AC3E}">
        <p14:creationId xmlns:p14="http://schemas.microsoft.com/office/powerpoint/2010/main" val="2979827193"/>
      </p:ext>
    </p:extLst>
  </p:cSld>
  <p:clrMapOvr>
    <a:masterClrMapping/>
  </p:clrMapOvr>
  <p:transition spd="slow">
    <p:wipe/>
    <p:sndAc>
      <p:stSnd>
        <p:snd r:embed="rId2" name="arrow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2B0F-2EA2-54DA-C739-DA9BD93C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  <a:latin typeface="Arial Black" panose="020B0A04020102020204" pitchFamily="34" charset="0"/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3DF6-73FD-B9F6-6E36-4CECB083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2222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Extracted “Month”, “Year”, “Day_of_Week” using “Accident_date” column.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98279"/>
      </p:ext>
    </p:extLst>
  </p:cSld>
  <p:clrMapOvr>
    <a:masterClrMapping/>
  </p:clrMapOvr>
  <p:transition spd="slow">
    <p:wipe/>
    <p:sndAc>
      <p:stSnd>
        <p:snd r:embed="rId2" name="arrow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5A27-80FC-5983-0685-6C0EB26CE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489" y="396499"/>
            <a:ext cx="10796833" cy="10929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Recommended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CAA13-82DF-4251-5FDA-D143BADF8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880" y="1772239"/>
            <a:ext cx="9144000" cy="372358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the total number of causalities till date?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type of casualties occur more frequently in accidents?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distribution of types of casualties?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casualty trends compare between the previous year and the current year?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 the area-wise distribution of casualties.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 the light wise distribution of casualties.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 the road-wise distribution of casualties.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593882"/>
      </p:ext>
    </p:extLst>
  </p:cSld>
  <p:clrMapOvr>
    <a:masterClrMapping/>
  </p:clrMapOvr>
  <p:transition spd="slow">
    <p:wipe/>
    <p:sndAc>
      <p:stSnd>
        <p:snd r:embed="rId2" name="arrow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81B1-6F9F-6069-C980-B0FB2100D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37635" cy="100176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  <a:latin typeface="Arial Black" panose="020B0A04020102020204" pitchFamily="34" charset="0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88194-710B-B726-44C1-FF5BD9DA0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62"/>
            <a:ext cx="10515600" cy="4091233"/>
          </a:xfrm>
        </p:spPr>
        <p:txBody>
          <a:bodyPr/>
          <a:lstStyle/>
          <a:p>
            <a:r>
              <a:rPr lang="en-US" sz="2400" b="1" dirty="0"/>
              <a:t>What are the total number of causalities till date?</a:t>
            </a:r>
          </a:p>
          <a:p>
            <a:pPr>
              <a:buFontTx/>
              <a:buChar char="-"/>
            </a:pPr>
            <a:r>
              <a:rPr lang="en-US" sz="2400" dirty="0"/>
              <a:t>There are </a:t>
            </a:r>
            <a:r>
              <a:rPr lang="en-US" sz="2400" b="1" dirty="0"/>
              <a:t>417883</a:t>
            </a:r>
            <a:r>
              <a:rPr lang="en-US" sz="2400" dirty="0"/>
              <a:t> total casualties till date.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sz="2400" b="1" dirty="0"/>
              <a:t>Which type of accidents occur more frequently?</a:t>
            </a:r>
          </a:p>
          <a:p>
            <a:pPr>
              <a:buFontTx/>
              <a:buChar char="-"/>
            </a:pPr>
            <a:r>
              <a:rPr lang="en-US" sz="2400" b="1" dirty="0"/>
              <a:t>Car accidents (3,33,485)</a:t>
            </a:r>
            <a:r>
              <a:rPr lang="en-US" sz="2400" dirty="0"/>
              <a:t> occur more frequently followed by </a:t>
            </a:r>
            <a:r>
              <a:rPr lang="en-US" sz="2400" b="1" dirty="0"/>
              <a:t>Goods vehicles (33,472)</a:t>
            </a:r>
            <a:r>
              <a:rPr lang="en-US" sz="2400" dirty="0"/>
              <a:t> and Bus </a:t>
            </a:r>
            <a:r>
              <a:rPr lang="en-US" sz="2400" b="1" dirty="0"/>
              <a:t>(12,798).</a:t>
            </a:r>
          </a:p>
          <a:p>
            <a:pPr marL="0" indent="0">
              <a:buNone/>
            </a:pPr>
            <a:endParaRPr lang="en-US" sz="1050" dirty="0"/>
          </a:p>
          <a:p>
            <a:r>
              <a:rPr lang="en-US" sz="2400" b="1" dirty="0"/>
              <a:t>What is the distribution of type of casualties?</a:t>
            </a:r>
          </a:p>
          <a:p>
            <a:pPr>
              <a:buFontTx/>
              <a:buChar char="-"/>
            </a:pPr>
            <a:r>
              <a:rPr lang="en-US" sz="2400" b="1" dirty="0"/>
              <a:t>Slight casualties (84.1%)</a:t>
            </a:r>
            <a:r>
              <a:rPr lang="en-US" sz="2400" dirty="0"/>
              <a:t> occur more frequently in accidents followed by </a:t>
            </a:r>
            <a:r>
              <a:rPr lang="en-US" sz="2400" b="1" dirty="0"/>
              <a:t>Serious casualties (14.2%)</a:t>
            </a:r>
            <a:r>
              <a:rPr lang="en-US" sz="2400" dirty="0"/>
              <a:t> and </a:t>
            </a:r>
            <a:r>
              <a:rPr lang="en-US" sz="2400" b="1" dirty="0"/>
              <a:t>Fatal casualties (1.7%).</a:t>
            </a:r>
          </a:p>
        </p:txBody>
      </p:sp>
    </p:spTree>
    <p:extLst>
      <p:ext uri="{BB962C8B-B14F-4D97-AF65-F5344CB8AC3E}">
        <p14:creationId xmlns:p14="http://schemas.microsoft.com/office/powerpoint/2010/main" val="724135112"/>
      </p:ext>
    </p:extLst>
  </p:cSld>
  <p:clrMapOvr>
    <a:masterClrMapping/>
  </p:clrMapOvr>
  <p:transition spd="slow">
    <p:wipe/>
    <p:sndAc>
      <p:stSnd>
        <p:snd r:embed="rId2" name="arrow.wav"/>
      </p:stSnd>
    </p:sndAc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810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Office Theme</vt:lpstr>
      <vt:lpstr>Road Accident Data Analysis</vt:lpstr>
      <vt:lpstr>Objective</vt:lpstr>
      <vt:lpstr>Tools Used: MS Excel Techniques Used: Data Cleansing                               Data Visualization                               Pivot Tables                               Power Query Editor                               Graphs and Charts                               KPI’s</vt:lpstr>
      <vt:lpstr>Dataset Description:</vt:lpstr>
      <vt:lpstr>Accident_Index = unique accident case number Accident date = date of accident occurred Junction_Control = how the traffic is controlled at that junction (Give way or uncontrolled , Auto traffic signal ) Junction_Detail = type of junction (Crossroads , T or staggered junction, …) Accident _Severity = intensity of the accident (slight, serious, …) Latitude = geographical conditions of the area Light_Conditions = conditions of the light in the area (Daylight, Darkness - lights lit , …) Local_Authority (District) = Authority of Administration where the accident took place (Kensington and Chelsea, Westminster , …) Longitude = geographical conditions of the area Number_of_Casualities = no of accidents took place on that place in that area Number_of_vehicles = no of vehicles  Police_Force = type of police (Metropolitan Police, Warwickshire, …) Road_Surface_Conditions = condition of the roads (Dry, Wet or damp, …) Road_Type = type of roads (One way street, Single carriageway, …) Speed_limit = maximum limit of the speed for the vehicles Urban_or_Rural_Area = type of area (Urban, Rural, …) Weather_Conditions = climate in the area (Fine no high winds, Raining no high winds, …) Vehicle_Type = type of vehicles (car, taxi, bike, …)</vt:lpstr>
      <vt:lpstr>Data Cleaning:</vt:lpstr>
      <vt:lpstr>Data Preprocessing</vt:lpstr>
      <vt:lpstr>Recommended Analysis</vt:lpstr>
      <vt:lpstr>Data Analysis</vt:lpstr>
      <vt:lpstr>How do casualty trends compare between the previous year and the current year? </vt:lpstr>
      <vt:lpstr>Give the road-wise distribution of casualties.</vt:lpstr>
      <vt:lpstr>Conclusion:</vt:lpstr>
      <vt:lpstr>Dashboard: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Jadhav</dc:creator>
  <cp:lastModifiedBy>Piyush Jadhav</cp:lastModifiedBy>
  <cp:revision>4</cp:revision>
  <dcterms:created xsi:type="dcterms:W3CDTF">2025-01-28T14:53:26Z</dcterms:created>
  <dcterms:modified xsi:type="dcterms:W3CDTF">2025-01-31T13:32:52Z</dcterms:modified>
</cp:coreProperties>
</file>