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wika" initials="S" lastIdx="1" clrIdx="0">
    <p:extLst>
      <p:ext uri="{19B8F6BF-5375-455C-9EA6-DF929625EA0E}">
        <p15:presenceInfo xmlns:p15="http://schemas.microsoft.com/office/powerpoint/2012/main" userId="Sathw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karan271101@gmail.com" userId="417394e2c96df109" providerId="LiveId" clId="{248ACF0D-6B17-440A-B9CC-1244B9C5B5C0}"/>
    <pc:docChg chg="undo custSel modSld">
      <pc:chgData name="piyushkaran271101@gmail.com" userId="417394e2c96df109" providerId="LiveId" clId="{248ACF0D-6B17-440A-B9CC-1244B9C5B5C0}" dt="2022-11-14T09:33:21.202" v="169" actId="207"/>
      <pc:docMkLst>
        <pc:docMk/>
      </pc:docMkLst>
      <pc:sldChg chg="modSp mod">
        <pc:chgData name="piyushkaran271101@gmail.com" userId="417394e2c96df109" providerId="LiveId" clId="{248ACF0D-6B17-440A-B9CC-1244B9C5B5C0}" dt="2022-11-08T14:47:05.726" v="159" actId="20577"/>
        <pc:sldMkLst>
          <pc:docMk/>
          <pc:sldMk cId="0" sldId="257"/>
        </pc:sldMkLst>
        <pc:spChg chg="mod">
          <ac:chgData name="piyushkaran271101@gmail.com" userId="417394e2c96df109" providerId="LiveId" clId="{248ACF0D-6B17-440A-B9CC-1244B9C5B5C0}" dt="2022-11-08T14:47:05.726" v="159" actId="20577"/>
          <ac:spMkLst>
            <pc:docMk/>
            <pc:sldMk cId="0" sldId="257"/>
            <ac:spMk id="1048585" creationId="{00000000-0000-0000-0000-000000000000}"/>
          </ac:spMkLst>
        </pc:spChg>
        <pc:spChg chg="mod">
          <ac:chgData name="piyushkaran271101@gmail.com" userId="417394e2c96df109" providerId="LiveId" clId="{248ACF0D-6B17-440A-B9CC-1244B9C5B5C0}" dt="2022-11-08T14:46:55.028" v="131" actId="20577"/>
          <ac:spMkLst>
            <pc:docMk/>
            <pc:sldMk cId="0" sldId="257"/>
            <ac:spMk id="1048586" creationId="{00000000-0000-0000-0000-000000000000}"/>
          </ac:spMkLst>
        </pc:spChg>
      </pc:sldChg>
      <pc:sldChg chg="modSp mod">
        <pc:chgData name="piyushkaran271101@gmail.com" userId="417394e2c96df109" providerId="LiveId" clId="{248ACF0D-6B17-440A-B9CC-1244B9C5B5C0}" dt="2022-11-14T09:33:21.202" v="169" actId="207"/>
        <pc:sldMkLst>
          <pc:docMk/>
          <pc:sldMk cId="0" sldId="260"/>
        </pc:sldMkLst>
        <pc:spChg chg="mod">
          <ac:chgData name="piyushkaran271101@gmail.com" userId="417394e2c96df109" providerId="LiveId" clId="{248ACF0D-6B17-440A-B9CC-1244B9C5B5C0}" dt="2022-11-14T09:33:21.202" v="169" actId="207"/>
          <ac:spMkLst>
            <pc:docMk/>
            <pc:sldMk cId="0" sldId="260"/>
            <ac:spMk id="1048595" creationId="{00000000-0000-0000-0000-000000000000}"/>
          </ac:spMkLst>
        </pc:spChg>
        <pc:picChg chg="mod">
          <ac:chgData name="piyushkaran271101@gmail.com" userId="417394e2c96df109" providerId="LiveId" clId="{248ACF0D-6B17-440A-B9CC-1244B9C5B5C0}" dt="2022-11-08T14:47:43.045" v="162" actId="1036"/>
          <ac:picMkLst>
            <pc:docMk/>
            <pc:sldMk cId="0" sldId="260"/>
            <ac:picMk id="209715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DD85-77CB-4E41-94F6-23D7E192461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6ECC2-4577-4C60-8A43-51FE0D4429C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6" descr="Droplets-HD-Title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  <p:sp>
        <p:nvSpPr>
          <p:cNvPr id="1048665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6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15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0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4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6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4ED0FC-F8C6-46DF-BC09-B97468CAE13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7EDC72-AB28-487C-A988-A6BE3FBE04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985817"/>
          </a:xfrm>
        </p:spPr>
        <p:txBody>
          <a:bodyPr/>
          <a:lstStyle/>
          <a:p>
            <a: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  <a:t>Brain     Tumor    Detection</a:t>
            </a:r>
            <a:b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</a:br>
            <a:r>
              <a:rPr lang="en-US" b="0" i="0" dirty="0">
                <a:solidFill>
                  <a:srgbClr val="35475C"/>
                </a:solidFill>
                <a:effectLst/>
                <a:latin typeface="Modern No. 20" panose="02070704070505020303" pitchFamily="18" charset="0"/>
              </a:rPr>
              <a:t> From  Mri   Images </a:t>
            </a:r>
            <a:endParaRPr lang="en-IN" dirty="0">
              <a:latin typeface="Modern No. 20" panose="02070704070505020303" pitchFamily="18" charset="0"/>
            </a:endParaRPr>
          </a:p>
        </p:txBody>
      </p:sp>
      <p:sp>
        <p:nvSpPr>
          <p:cNvPr id="1048586" name="TextBox 4"/>
          <p:cNvSpPr txBox="1"/>
          <p:nvPr/>
        </p:nvSpPr>
        <p:spPr>
          <a:xfrm>
            <a:off x="8149701" y="4714042"/>
            <a:ext cx="229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Aayush Karan</a:t>
            </a:r>
          </a:p>
          <a:p>
            <a:r>
              <a:rPr lang="en-US" dirty="0" err="1"/>
              <a:t>Dhanya</a:t>
            </a:r>
            <a:r>
              <a:rPr lang="en-US" dirty="0"/>
              <a:t> </a:t>
            </a:r>
            <a:r>
              <a:rPr lang="en-US" dirty="0" err="1"/>
              <a:t>Pendyala</a:t>
            </a:r>
            <a:r>
              <a:rPr lang="en-US" dirty="0"/>
              <a:t> </a:t>
            </a:r>
          </a:p>
          <a:p>
            <a:r>
              <a:rPr lang="en-US" dirty="0"/>
              <a:t>Piyush Karan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1464816" y="790113"/>
            <a:ext cx="2329180" cy="57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+mj-lt"/>
              </a:rPr>
              <a:t>Conclusion:</a:t>
            </a:r>
          </a:p>
        </p:txBody>
      </p:sp>
      <p:sp>
        <p:nvSpPr>
          <p:cNvPr id="1048606" name="TextBox 2"/>
          <p:cNvSpPr txBox="1"/>
          <p:nvPr/>
        </p:nvSpPr>
        <p:spPr>
          <a:xfrm>
            <a:off x="1464816" y="2205588"/>
            <a:ext cx="9123680" cy="233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Without pre-trained Keras model, the train accuracy is 97.5% and validation accuracy is 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90.0%.The validation result had a best figure of 91.09%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accuracy.It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is observed that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without using pre-trained Keras model, although the training accuracy is &gt;90%, the overall 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is low unlike where pre-trained model is used.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extBox 1048710"/>
          <p:cNvSpPr txBox="1"/>
          <p:nvPr/>
        </p:nvSpPr>
        <p:spPr>
          <a:xfrm>
            <a:off x="4502370" y="317372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2"/>
          <p:cNvSpPr txBox="1"/>
          <p:nvPr/>
        </p:nvSpPr>
        <p:spPr>
          <a:xfrm>
            <a:off x="1526959" y="879814"/>
            <a:ext cx="7865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INDEX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526959" y="2187237"/>
            <a:ext cx="67312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1.Introduction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2.Purpose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3.Training the Machine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4.Testing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5.Applications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6.Advantages &amp; Disadvantages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8.Result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7.Conclusion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634"/>
            <a:ext cx="12192000" cy="6791417"/>
          </a:xfrm>
          <a:prstGeom prst="rect">
            <a:avLst/>
          </a:prstGeom>
        </p:spPr>
      </p:pic>
      <p:sp>
        <p:nvSpPr>
          <p:cNvPr id="1048592" name="TextBox 1"/>
          <p:cNvSpPr txBox="1"/>
          <p:nvPr/>
        </p:nvSpPr>
        <p:spPr>
          <a:xfrm>
            <a:off x="904558" y="487103"/>
            <a:ext cx="29510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048593" name="TextBox 2"/>
          <p:cNvSpPr txBox="1"/>
          <p:nvPr/>
        </p:nvSpPr>
        <p:spPr>
          <a:xfrm>
            <a:off x="834501" y="1847910"/>
            <a:ext cx="104667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1.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Brain tumor is one of the most rigorous diseases in the medical science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2.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A 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primary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 malignant 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brain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 tumor is a rare type of cancer accounting for only about     1.4% of all new cancer cases in the U.S.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3.General Symptoms of Brain Tumor</a:t>
            </a: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Headache , Nausea , Vomiting , Blurred vision , Drowsiness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cs typeface="Gautami" panose="020B0502040204020203" pitchFamily="34" charset="0"/>
              </a:rPr>
              <a:t>4.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the main concern with the stereotactic biopsy is that it is not 100% accurate which may result      in a serious diagnostic error followed by a wrong clinical management of the disease. 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cs typeface="Gautam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8965"/>
            <a:ext cx="12192000" cy="6858000"/>
          </a:xfrm>
          <a:prstGeom prst="rect">
            <a:avLst/>
          </a:prstGeom>
        </p:spPr>
      </p:pic>
      <p:sp>
        <p:nvSpPr>
          <p:cNvPr id="1048594" name="TextBox 1"/>
          <p:cNvSpPr txBox="1"/>
          <p:nvPr/>
        </p:nvSpPr>
        <p:spPr>
          <a:xfrm>
            <a:off x="1347667" y="605402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+mj-lt"/>
              </a:rPr>
              <a:t>Purpose</a:t>
            </a:r>
          </a:p>
        </p:txBody>
      </p:sp>
      <p:sp>
        <p:nvSpPr>
          <p:cNvPr id="1048595" name="TextBox 2"/>
          <p:cNvSpPr txBox="1"/>
          <p:nvPr/>
        </p:nvSpPr>
        <p:spPr>
          <a:xfrm>
            <a:off x="1269507" y="1473694"/>
            <a:ext cx="98699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 </a:t>
            </a:r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Automated defect detection in medical imaging using machine learning has become</a:t>
            </a:r>
          </a:p>
          <a:p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the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emergent field in several medical diagnostic applications. Its application in the</a:t>
            </a:r>
          </a:p>
          <a:p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detection of brain tumor in MRI is very crucial as it provides information about</a:t>
            </a:r>
          </a:p>
          <a:p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abnormal tissues which is necessary for planning treatment. Studies in the recent </a:t>
            </a:r>
          </a:p>
          <a:p>
            <a:endParaRPr lang="en-IN" sz="9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literature have also reported that automatic computerized detection and diagnosis </a:t>
            </a:r>
            <a:endParaRPr lang="en-IN" sz="2100" dirty="0">
              <a:solidFill>
                <a:srgbClr val="FF0000"/>
              </a:solidFill>
            </a:endParaRPr>
          </a:p>
          <a:p>
            <a:endParaRPr lang="en-IN" sz="9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of the disease, based on medical image analysis, could be a good alternative as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it</a:t>
            </a:r>
          </a:p>
          <a:p>
            <a:endParaRPr lang="en-IN" sz="9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would save radiologist time and also obtain a tested accuracy. Furthermore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 , </a:t>
            </a:r>
            <a:endParaRPr lang="en-IN" sz="2100" dirty="0">
              <a:solidFill>
                <a:srgbClr val="FF0000"/>
              </a:solidFill>
            </a:endParaRPr>
          </a:p>
          <a:p>
            <a:r>
              <a:rPr lang="en-US" sz="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</a:t>
            </a:r>
            <a:endParaRPr lang="en-IN" sz="9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if computer algorithms can provide robust and quantitative measurements of tumor</a:t>
            </a:r>
          </a:p>
          <a:p>
            <a:endParaRPr lang="en-US" sz="900" dirty="0">
              <a:solidFill>
                <a:srgbClr val="FF0000"/>
              </a:solidFill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depiction, these automated measurements will greatly aid in the clinical management </a:t>
            </a:r>
            <a:endParaRPr lang="en-IN" sz="2100" dirty="0">
              <a:solidFill>
                <a:srgbClr val="FF0000"/>
              </a:solidFill>
            </a:endParaRPr>
          </a:p>
          <a:p>
            <a:endParaRPr lang="en-IN" sz="9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of brain tumors by freeing physicians from the burden </a:t>
            </a:r>
            <a:r>
              <a:rPr lang="en-US" sz="2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manual depiction of tumors</a:t>
            </a:r>
            <a:r>
              <a:rPr lang="en-US" sz="2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"/>
          <p:cNvSpPr txBox="1"/>
          <p:nvPr/>
        </p:nvSpPr>
        <p:spPr>
          <a:xfrm>
            <a:off x="1047565" y="635376"/>
            <a:ext cx="3388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Training </a:t>
            </a:r>
            <a:r>
              <a:rPr lang="en-US" sz="3200" b="1" dirty="0">
                <a:latin typeface="+mj-lt"/>
              </a:rPr>
              <a:t>the</a:t>
            </a:r>
            <a:r>
              <a:rPr lang="en-US" sz="2800" b="1" dirty="0">
                <a:latin typeface="+mj-lt"/>
              </a:rPr>
              <a:t> Machine</a:t>
            </a:r>
            <a:endParaRPr lang="en-IN" sz="2800" b="1" dirty="0">
              <a:latin typeface="+mj-lt"/>
            </a:endParaRPr>
          </a:p>
        </p:txBody>
      </p:sp>
      <p:sp>
        <p:nvSpPr>
          <p:cNvPr id="1048597" name="TextBox 2"/>
          <p:cNvSpPr txBox="1"/>
          <p:nvPr/>
        </p:nvSpPr>
        <p:spPr>
          <a:xfrm>
            <a:off x="1047565" y="1823344"/>
            <a:ext cx="9800948" cy="382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have used Python which is a statistical mathematical programming language like R instead of MATLAB .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Gautami" panose="020B0502040204020203" pitchFamily="34" charset="0"/>
              </a:rPr>
              <a:t>Import image DataGenerator and configure 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Gautami" panose="020B0502040204020203" pitchFamily="34" charset="0"/>
              </a:rPr>
              <a:t>Apply image DataGenerator functionality to train and test set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Gautami" panose="020B0502040204020203" pitchFamily="34" charset="0"/>
              </a:rPr>
              <a:t>Import required model building libraries</a:t>
            </a:r>
          </a:p>
          <a:p>
            <a:endParaRPr lang="en-US" sz="900" dirty="0">
              <a:latin typeface="Calibri" panose="020F0502020204030204" pitchFamily="34" charset="0"/>
              <a:cs typeface="Gautam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Initialize the model ,  add convolution layers , pooling layer , flatten layer and dense layer</a:t>
            </a:r>
          </a:p>
          <a:p>
            <a:endParaRPr lang="en-IN" sz="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Compile the model fit and save the model</a:t>
            </a:r>
          </a:p>
          <a:p>
            <a:endParaRPr lang="en-IN" sz="900" dirty="0"/>
          </a:p>
          <a:p>
            <a:endParaRPr lang="en-IN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1"/>
          <p:cNvSpPr txBox="1"/>
          <p:nvPr/>
        </p:nvSpPr>
        <p:spPr>
          <a:xfrm>
            <a:off x="917114" y="878888"/>
            <a:ext cx="357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+mj-lt"/>
              </a:rPr>
              <a:t>Testing the Machine</a:t>
            </a:r>
          </a:p>
        </p:txBody>
      </p:sp>
      <p:sp>
        <p:nvSpPr>
          <p:cNvPr id="1048599" name="TextBox 2"/>
          <p:cNvSpPr txBox="1"/>
          <p:nvPr/>
        </p:nvSpPr>
        <p:spPr>
          <a:xfrm>
            <a:off x="917114" y="2050742"/>
            <a:ext cx="11320780" cy="435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model is to be tested with different images to know if it is predicting correctly.</a:t>
            </a:r>
            <a:endParaRPr lang="en-US" sz="2400" b="0" i="0" dirty="0">
              <a:effectLst/>
              <a:latin typeface="Montserrat"/>
            </a:endParaRPr>
          </a:p>
          <a:p>
            <a:endParaRPr lang="en-US" sz="900" dirty="0">
              <a:latin typeface="Montserrat"/>
            </a:endParaRPr>
          </a:p>
          <a:p>
            <a:r>
              <a:rPr lang="en-US" sz="2400" i="0" dirty="0">
                <a:effectLst/>
                <a:latin typeface="Montserrat"/>
              </a:rPr>
              <a:t>Import the packages that are used to load the model and get the predictions.</a:t>
            </a:r>
          </a:p>
          <a:p>
            <a:endParaRPr lang="en-US" sz="900" dirty="0">
              <a:latin typeface="Montserrat"/>
            </a:endParaRPr>
          </a:p>
          <a:p>
            <a:r>
              <a:rPr lang="en-US" sz="2400" b="0" i="0" dirty="0">
                <a:effectLst/>
                <a:latin typeface="Montserrat"/>
              </a:rPr>
              <a:t>Pre-processing the image includes converting the </a:t>
            </a:r>
            <a:r>
              <a:rPr lang="en-IN" sz="2400" b="0" i="0" dirty="0">
                <a:effectLst/>
                <a:latin typeface="Montserrat"/>
              </a:rPr>
              <a:t>image to array and resizing</a:t>
            </a:r>
          </a:p>
          <a:p>
            <a:endParaRPr lang="en-US" sz="900" dirty="0">
              <a:latin typeface="Montserrat"/>
            </a:endParaRPr>
          </a:p>
          <a:p>
            <a:r>
              <a:rPr lang="en-US" sz="2400" b="0" i="0" dirty="0">
                <a:effectLst/>
                <a:latin typeface="Montserrat"/>
              </a:rPr>
              <a:t>according to the model. Give the pre-processed image to the model to  know </a:t>
            </a:r>
          </a:p>
          <a:p>
            <a:endParaRPr lang="en-US" sz="900" dirty="0">
              <a:latin typeface="Montserrat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IN" sz="2400" b="0" i="0" dirty="0">
                <a:effectLst/>
                <a:latin typeface="Montserrat"/>
              </a:rPr>
              <a:t>to which class your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belongs to.</a:t>
            </a:r>
            <a:endParaRPr lang="en-IN" sz="2400" b="0" i="0" dirty="0">
              <a:effectLst/>
              <a:latin typeface="Montserrat"/>
            </a:endParaRPr>
          </a:p>
          <a:p>
            <a:br>
              <a:rPr lang="en-IN" sz="2400" dirty="0"/>
            </a:br>
            <a:endParaRPr lang="en-US" sz="2400" dirty="0">
              <a:latin typeface="Montserrat"/>
            </a:endParaRPr>
          </a:p>
          <a:p>
            <a:endParaRPr lang="en-US" sz="2400" dirty="0">
              <a:latin typeface="Montserrat"/>
            </a:endParaRPr>
          </a:p>
          <a:p>
            <a:endParaRPr lang="en-US" sz="2400" dirty="0">
              <a:latin typeface="Montserrat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1"/>
          <p:cNvSpPr txBox="1"/>
          <p:nvPr/>
        </p:nvSpPr>
        <p:spPr>
          <a:xfrm>
            <a:off x="1595907" y="435007"/>
            <a:ext cx="5777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+mj-lt"/>
              </a:rPr>
              <a:t>Advantages and Disadvantages</a:t>
            </a:r>
          </a:p>
        </p:txBody>
      </p:sp>
      <p:sp>
        <p:nvSpPr>
          <p:cNvPr id="1048603" name="TextBox 2"/>
          <p:cNvSpPr txBox="1"/>
          <p:nvPr/>
        </p:nvSpPr>
        <p:spPr>
          <a:xfrm>
            <a:off x="1491449" y="1251750"/>
            <a:ext cx="10050781" cy="2225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Advantages: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1.It is considered as the best ml technique for image classification due to high accuracy.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2.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Image pre-processing required is much less compared to other algorithms.</a:t>
            </a:r>
            <a:endParaRPr lang="en-IN" dirty="0"/>
          </a:p>
          <a:p>
            <a:r>
              <a:rPr lang="en-IN" dirty="0"/>
              <a:t>3.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over feed forward neural networks as it can be trained better in case of complex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 to have higher accuracies.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4.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. It reduces images to a form which is easier to process without losing features which are critical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for a good prediction by applying relevant filters and reusability of weights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</a:t>
            </a:r>
            <a:endParaRPr lang="en-IN" dirty="0"/>
          </a:p>
          <a:p>
            <a:endParaRPr lang="en-IN" b="1" dirty="0"/>
          </a:p>
        </p:txBody>
      </p:sp>
      <p:sp>
        <p:nvSpPr>
          <p:cNvPr id="1048604" name="TextBox 3"/>
          <p:cNvSpPr txBox="1"/>
          <p:nvPr/>
        </p:nvSpPr>
        <p:spPr>
          <a:xfrm>
            <a:off x="1491449" y="3879543"/>
            <a:ext cx="4424680" cy="1958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Disadvantages:</a:t>
            </a:r>
            <a:endParaRPr lang="en-IN" dirty="0"/>
          </a:p>
          <a:p>
            <a:r>
              <a:rPr lang="en-IN" dirty="0"/>
              <a:t>1.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requires a large training data.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2.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requires appropriate model.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/>
              <a:t>3.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It is time consuming</a:t>
            </a:r>
            <a:endParaRPr lang="en-IN" dirty="0"/>
          </a:p>
          <a:p>
            <a:r>
              <a:rPr lang="en-IN" dirty="0"/>
              <a:t>4.</a:t>
            </a:r>
            <a:r>
              <a:rPr lang="en-US" dirty="0">
                <a:latin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a tedious and exhaustive procedure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1349406" y="665825"/>
            <a:ext cx="233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+mj-lt"/>
              </a:rPr>
              <a:t>Applications</a:t>
            </a:r>
          </a:p>
        </p:txBody>
      </p:sp>
      <p:sp>
        <p:nvSpPr>
          <p:cNvPr id="1048601" name="TextBox 2"/>
          <p:cNvSpPr txBox="1"/>
          <p:nvPr/>
        </p:nvSpPr>
        <p:spPr>
          <a:xfrm>
            <a:off x="1349406" y="2006353"/>
            <a:ext cx="9568180" cy="179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main application of this model is to predict the provided image is</a:t>
            </a:r>
          </a:p>
          <a:p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brain tumor or not. It is well trained so that it will predict the correct </a:t>
            </a:r>
          </a:p>
          <a:p>
            <a:endParaRPr lang="en-US" sz="1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data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8CD97-0FE4-4BE9-9783-D5DE840802BC}"/>
              </a:ext>
            </a:extLst>
          </p:cNvPr>
          <p:cNvSpPr txBox="1"/>
          <p:nvPr/>
        </p:nvSpPr>
        <p:spPr>
          <a:xfrm>
            <a:off x="1216241" y="22489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3C59A-2120-4862-8C2D-57F8E320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1" y="875065"/>
            <a:ext cx="9321553" cy="4513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1B0CA-7088-480C-B2CD-7023E8ED0E64}"/>
              </a:ext>
            </a:extLst>
          </p:cNvPr>
          <p:cNvSpPr txBox="1"/>
          <p:nvPr/>
        </p:nvSpPr>
        <p:spPr>
          <a:xfrm>
            <a:off x="1216241" y="5454139"/>
            <a:ext cx="9843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picture we can tell that the accuracy of the model is 100% and the value accuracy is 93.75%. For a best model the accuracy should be &gt;90% but we had it over 94%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nice model. Which can used in the real life for the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35325824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696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Lato</vt:lpstr>
      <vt:lpstr>Modern No. 20</vt:lpstr>
      <vt:lpstr>Montserrat</vt:lpstr>
      <vt:lpstr>Open Sans</vt:lpstr>
      <vt:lpstr>Times New Roman</vt:lpstr>
      <vt:lpstr>Tw Cen MT</vt:lpstr>
      <vt:lpstr>Wingdings</vt:lpstr>
      <vt:lpstr>Droplet</vt:lpstr>
      <vt:lpstr>Brain     Tumor    Detection  From  Mri   Images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    Tumor    Detection  From  Mri   Images  With  Ibm   Watson   Studio</dc:title>
  <dc:creator>Kalyan Pulivarthi</dc:creator>
  <cp:lastModifiedBy>piyushkaran271101@gmail.com</cp:lastModifiedBy>
  <cp:revision>5</cp:revision>
  <dcterms:created xsi:type="dcterms:W3CDTF">2021-06-01T04:44:09Z</dcterms:created>
  <dcterms:modified xsi:type="dcterms:W3CDTF">2022-11-15T03:02:00Z</dcterms:modified>
</cp:coreProperties>
</file>