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68" r:id="rId2"/>
    <p:sldId id="312" r:id="rId3"/>
    <p:sldId id="342" r:id="rId4"/>
    <p:sldId id="322" r:id="rId5"/>
    <p:sldId id="323" r:id="rId6"/>
    <p:sldId id="324" r:id="rId7"/>
    <p:sldId id="336" r:id="rId8"/>
    <p:sldId id="341" r:id="rId9"/>
    <p:sldId id="339" r:id="rId10"/>
    <p:sldId id="313" r:id="rId11"/>
    <p:sldId id="343" r:id="rId12"/>
    <p:sldId id="332" r:id="rId13"/>
    <p:sldId id="326" r:id="rId14"/>
    <p:sldId id="344" r:id="rId15"/>
    <p:sldId id="346" r:id="rId16"/>
    <p:sldId id="338" r:id="rId17"/>
    <p:sldId id="345" r:id="rId18"/>
    <p:sldId id="347" r:id="rId19"/>
    <p:sldId id="328" r:id="rId20"/>
    <p:sldId id="329" r:id="rId21"/>
    <p:sldId id="333" r:id="rId22"/>
    <p:sldId id="334" r:id="rId23"/>
    <p:sldId id="348" r:id="rId24"/>
    <p:sldId id="33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B7457-3F9B-4969-A98E-A229B1A07743}"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4DA092BE-E027-480B-A36E-C7A9C4728008}">
      <dgm:prSet phldrT="[Text]"/>
      <dgm:spPr/>
      <dgm:t>
        <a:bodyPr/>
        <a:lstStyle/>
        <a:p>
          <a:r>
            <a:rPr lang="en-US"/>
            <a:t>Datacollection</a:t>
          </a:r>
        </a:p>
      </dgm:t>
    </dgm:pt>
    <dgm:pt modelId="{DAF0627B-137C-4213-82FC-977633A34E49}" type="parTrans" cxnId="{BD438027-AEDB-4C0E-8BB2-5513C6407EF1}">
      <dgm:prSet/>
      <dgm:spPr/>
      <dgm:t>
        <a:bodyPr/>
        <a:lstStyle/>
        <a:p>
          <a:endParaRPr lang="en-US"/>
        </a:p>
      </dgm:t>
    </dgm:pt>
    <dgm:pt modelId="{CA4BAD74-D5E7-4E26-99D6-82FE9A8E745A}" type="sibTrans" cxnId="{BD438027-AEDB-4C0E-8BB2-5513C6407EF1}">
      <dgm:prSet/>
      <dgm:spPr/>
      <dgm:t>
        <a:bodyPr/>
        <a:lstStyle/>
        <a:p>
          <a:endParaRPr lang="en-US"/>
        </a:p>
      </dgm:t>
    </dgm:pt>
    <dgm:pt modelId="{7469C7FC-7561-4697-AE57-4E815FE23F61}">
      <dgm:prSet phldrT="[Text]"/>
      <dgm:spPr/>
      <dgm:t>
        <a:bodyPr/>
        <a:lstStyle/>
        <a:p>
          <a:r>
            <a:rPr lang="en-US"/>
            <a:t>Image pre-processing</a:t>
          </a:r>
        </a:p>
      </dgm:t>
    </dgm:pt>
    <dgm:pt modelId="{800A577D-1662-456D-AED0-FC8A8D29B6EB}" type="parTrans" cxnId="{E51E59E6-E549-4D43-BBF5-BDCE66607832}">
      <dgm:prSet/>
      <dgm:spPr/>
      <dgm:t>
        <a:bodyPr/>
        <a:lstStyle/>
        <a:p>
          <a:endParaRPr lang="en-US"/>
        </a:p>
      </dgm:t>
    </dgm:pt>
    <dgm:pt modelId="{F6104C87-DC3D-4DD3-8E78-B60FC5175EDD}" type="sibTrans" cxnId="{E51E59E6-E549-4D43-BBF5-BDCE66607832}">
      <dgm:prSet/>
      <dgm:spPr/>
      <dgm:t>
        <a:bodyPr/>
        <a:lstStyle/>
        <a:p>
          <a:endParaRPr lang="en-US"/>
        </a:p>
      </dgm:t>
    </dgm:pt>
    <dgm:pt modelId="{C53016AC-8B8D-4EB1-BF48-01E72BC9EE62}">
      <dgm:prSet phldrT="[Text]"/>
      <dgm:spPr/>
      <dgm:t>
        <a:bodyPr/>
        <a:lstStyle/>
        <a:p>
          <a:r>
            <a:rPr lang="en-US"/>
            <a:t>Segementation via binary thresholding</a:t>
          </a:r>
        </a:p>
      </dgm:t>
    </dgm:pt>
    <dgm:pt modelId="{B0346A53-06DF-4502-9DC7-40DFF103D6A0}" type="parTrans" cxnId="{D671099C-F8F3-40D3-BFDC-31F0379C20B3}">
      <dgm:prSet/>
      <dgm:spPr/>
      <dgm:t>
        <a:bodyPr/>
        <a:lstStyle/>
        <a:p>
          <a:endParaRPr lang="en-US"/>
        </a:p>
      </dgm:t>
    </dgm:pt>
    <dgm:pt modelId="{EFEBEEBC-B3FC-4444-B92F-B4EF65404320}" type="sibTrans" cxnId="{D671099C-F8F3-40D3-BFDC-31F0379C20B3}">
      <dgm:prSet/>
      <dgm:spPr/>
      <dgm:t>
        <a:bodyPr/>
        <a:lstStyle/>
        <a:p>
          <a:endParaRPr lang="en-US"/>
        </a:p>
      </dgm:t>
    </dgm:pt>
    <dgm:pt modelId="{9C39E1B3-02D5-41C2-A980-CAB6A937B48F}">
      <dgm:prSet/>
      <dgm:spPr/>
      <dgm:t>
        <a:bodyPr/>
        <a:lstStyle/>
        <a:p>
          <a:r>
            <a:rPr lang="en-US"/>
            <a:t>Feature extraction</a:t>
          </a:r>
        </a:p>
      </dgm:t>
    </dgm:pt>
    <dgm:pt modelId="{BC15822E-0A26-44BF-88AA-A4C8AF57987A}" type="parTrans" cxnId="{7BDF80FD-E69E-4214-8D76-433C4D6DCAD6}">
      <dgm:prSet/>
      <dgm:spPr/>
      <dgm:t>
        <a:bodyPr/>
        <a:lstStyle/>
        <a:p>
          <a:endParaRPr lang="en-US"/>
        </a:p>
      </dgm:t>
    </dgm:pt>
    <dgm:pt modelId="{860A2C67-93D3-4AB8-8E33-3C331D50269E}" type="sibTrans" cxnId="{7BDF80FD-E69E-4214-8D76-433C4D6DCAD6}">
      <dgm:prSet/>
      <dgm:spPr/>
      <dgm:t>
        <a:bodyPr/>
        <a:lstStyle/>
        <a:p>
          <a:endParaRPr lang="en-US"/>
        </a:p>
      </dgm:t>
    </dgm:pt>
    <dgm:pt modelId="{121BE874-0F21-47FD-979A-738730674892}">
      <dgm:prSet/>
      <dgm:spPr/>
      <dgm:t>
        <a:bodyPr/>
        <a:lstStyle/>
        <a:p>
          <a:r>
            <a:rPr lang="en-US"/>
            <a:t>Machine learning training</a:t>
          </a:r>
        </a:p>
      </dgm:t>
    </dgm:pt>
    <dgm:pt modelId="{15241E9E-44DC-45F4-A2A2-0A44FC3837F1}" type="parTrans" cxnId="{B6175C8C-45A6-4398-9F96-E5EC035006BD}">
      <dgm:prSet/>
      <dgm:spPr/>
      <dgm:t>
        <a:bodyPr/>
        <a:lstStyle/>
        <a:p>
          <a:endParaRPr lang="en-US"/>
        </a:p>
      </dgm:t>
    </dgm:pt>
    <dgm:pt modelId="{19E33950-3819-4684-9625-7686C2172C8E}" type="sibTrans" cxnId="{B6175C8C-45A6-4398-9F96-E5EC035006BD}">
      <dgm:prSet/>
      <dgm:spPr/>
      <dgm:t>
        <a:bodyPr/>
        <a:lstStyle/>
        <a:p>
          <a:endParaRPr lang="en-US"/>
        </a:p>
      </dgm:t>
    </dgm:pt>
    <dgm:pt modelId="{3277999A-F664-4DAD-97C4-A591FF64CD0F}">
      <dgm:prSet/>
      <dgm:spPr/>
      <dgm:t>
        <a:bodyPr/>
        <a:lstStyle/>
        <a:p>
          <a:r>
            <a:rPr lang="en-US"/>
            <a:t>Model construction</a:t>
          </a:r>
        </a:p>
      </dgm:t>
    </dgm:pt>
    <dgm:pt modelId="{0309D48E-4973-4E1C-B745-B7ECB03178BE}" type="parTrans" cxnId="{059AE912-09E0-4676-B374-81A61CB79C29}">
      <dgm:prSet/>
      <dgm:spPr/>
      <dgm:t>
        <a:bodyPr/>
        <a:lstStyle/>
        <a:p>
          <a:endParaRPr lang="en-US"/>
        </a:p>
      </dgm:t>
    </dgm:pt>
    <dgm:pt modelId="{30D52CD0-388A-4621-8B77-2330BED49BFC}" type="sibTrans" cxnId="{059AE912-09E0-4676-B374-81A61CB79C29}">
      <dgm:prSet/>
      <dgm:spPr/>
      <dgm:t>
        <a:bodyPr/>
        <a:lstStyle/>
        <a:p>
          <a:endParaRPr lang="en-US"/>
        </a:p>
      </dgm:t>
    </dgm:pt>
    <dgm:pt modelId="{B9D2E9B4-7BAD-472C-91F5-F6FEB4AD9928}">
      <dgm:prSet/>
      <dgm:spPr/>
      <dgm:t>
        <a:bodyPr/>
        <a:lstStyle/>
        <a:p>
          <a:r>
            <a:rPr lang="en-US"/>
            <a:t>Analysis and Conclusion</a:t>
          </a:r>
        </a:p>
      </dgm:t>
    </dgm:pt>
    <dgm:pt modelId="{180C5350-AC8F-4863-BB0A-BD3E125B06F5}" type="parTrans" cxnId="{53DA125A-E3A9-447C-8BAA-4E4F05238D01}">
      <dgm:prSet/>
      <dgm:spPr/>
      <dgm:t>
        <a:bodyPr/>
        <a:lstStyle/>
        <a:p>
          <a:endParaRPr lang="en-US"/>
        </a:p>
      </dgm:t>
    </dgm:pt>
    <dgm:pt modelId="{A1396400-6D5D-4679-9C31-98D559FBE22E}" type="sibTrans" cxnId="{53DA125A-E3A9-447C-8BAA-4E4F05238D01}">
      <dgm:prSet/>
      <dgm:spPr/>
      <dgm:t>
        <a:bodyPr/>
        <a:lstStyle/>
        <a:p>
          <a:endParaRPr lang="en-US"/>
        </a:p>
      </dgm:t>
    </dgm:pt>
    <dgm:pt modelId="{A568B31B-781C-447C-846C-2CE1CF86AE04}">
      <dgm:prSet/>
      <dgm:spPr/>
      <dgm:t>
        <a:bodyPr/>
        <a:lstStyle/>
        <a:p>
          <a:r>
            <a:rPr lang="en-US" dirty="0"/>
            <a:t>Tumor detection and classification</a:t>
          </a:r>
        </a:p>
      </dgm:t>
    </dgm:pt>
    <dgm:pt modelId="{3467383C-904F-4B6E-B720-3B80CB807948}" type="parTrans" cxnId="{A90244A9-B6EA-4996-BC76-4513F3B186A4}">
      <dgm:prSet/>
      <dgm:spPr/>
      <dgm:t>
        <a:bodyPr/>
        <a:lstStyle/>
        <a:p>
          <a:endParaRPr lang="en-US"/>
        </a:p>
      </dgm:t>
    </dgm:pt>
    <dgm:pt modelId="{99635DD8-33EA-4E9E-8072-0B46FFA36DAB}" type="sibTrans" cxnId="{A90244A9-B6EA-4996-BC76-4513F3B186A4}">
      <dgm:prSet/>
      <dgm:spPr/>
      <dgm:t>
        <a:bodyPr/>
        <a:lstStyle/>
        <a:p>
          <a:endParaRPr lang="en-US"/>
        </a:p>
      </dgm:t>
    </dgm:pt>
    <dgm:pt modelId="{EBED70D8-050F-4675-A90E-56903F176AE9}">
      <dgm:prSet/>
      <dgm:spPr/>
      <dgm:t>
        <a:bodyPr/>
        <a:lstStyle/>
        <a:p>
          <a:r>
            <a:rPr lang="en-US"/>
            <a:t>Validations on unknown test sampels</a:t>
          </a:r>
        </a:p>
      </dgm:t>
    </dgm:pt>
    <dgm:pt modelId="{70D114D3-9A71-413F-9A4C-5BEAAFC3B85E}" type="parTrans" cxnId="{6E433695-D5A5-4378-9167-03CA506431B7}">
      <dgm:prSet/>
      <dgm:spPr/>
      <dgm:t>
        <a:bodyPr/>
        <a:lstStyle/>
        <a:p>
          <a:endParaRPr lang="en-US"/>
        </a:p>
      </dgm:t>
    </dgm:pt>
    <dgm:pt modelId="{D058EB77-26C7-4306-B552-76A056B2FB4E}" type="sibTrans" cxnId="{6E433695-D5A5-4378-9167-03CA506431B7}">
      <dgm:prSet/>
      <dgm:spPr/>
      <dgm:t>
        <a:bodyPr/>
        <a:lstStyle/>
        <a:p>
          <a:endParaRPr lang="en-US"/>
        </a:p>
      </dgm:t>
    </dgm:pt>
    <dgm:pt modelId="{DF8FADA6-086B-4389-84D6-F938D46E0075}" type="pres">
      <dgm:prSet presAssocID="{E13B7457-3F9B-4969-A98E-A229B1A07743}" presName="linearFlow" presStyleCnt="0">
        <dgm:presLayoutVars>
          <dgm:resizeHandles val="exact"/>
        </dgm:presLayoutVars>
      </dgm:prSet>
      <dgm:spPr/>
    </dgm:pt>
    <dgm:pt modelId="{EDAD5884-C413-4FD5-99BF-CA97B1A0BF9D}" type="pres">
      <dgm:prSet presAssocID="{4DA092BE-E027-480B-A36E-C7A9C4728008}" presName="node" presStyleLbl="node1" presStyleIdx="0" presStyleCnt="9">
        <dgm:presLayoutVars>
          <dgm:bulletEnabled val="1"/>
        </dgm:presLayoutVars>
      </dgm:prSet>
      <dgm:spPr/>
    </dgm:pt>
    <dgm:pt modelId="{2E9CE54B-EA0E-4702-8DCF-BD6E39CC53AA}" type="pres">
      <dgm:prSet presAssocID="{CA4BAD74-D5E7-4E26-99D6-82FE9A8E745A}" presName="sibTrans" presStyleLbl="sibTrans2D1" presStyleIdx="0" presStyleCnt="8"/>
      <dgm:spPr/>
    </dgm:pt>
    <dgm:pt modelId="{8649CB65-502B-47AC-880C-0F66A20B5FB6}" type="pres">
      <dgm:prSet presAssocID="{CA4BAD74-D5E7-4E26-99D6-82FE9A8E745A}" presName="connectorText" presStyleLbl="sibTrans2D1" presStyleIdx="0" presStyleCnt="8"/>
      <dgm:spPr/>
    </dgm:pt>
    <dgm:pt modelId="{99EBAA5E-3FD1-48C9-84BA-B7CA0CD64976}" type="pres">
      <dgm:prSet presAssocID="{7469C7FC-7561-4697-AE57-4E815FE23F61}" presName="node" presStyleLbl="node1" presStyleIdx="1" presStyleCnt="9">
        <dgm:presLayoutVars>
          <dgm:bulletEnabled val="1"/>
        </dgm:presLayoutVars>
      </dgm:prSet>
      <dgm:spPr/>
    </dgm:pt>
    <dgm:pt modelId="{BF80542A-EE0A-4089-8739-D59EE8B35AB4}" type="pres">
      <dgm:prSet presAssocID="{F6104C87-DC3D-4DD3-8E78-B60FC5175EDD}" presName="sibTrans" presStyleLbl="sibTrans2D1" presStyleIdx="1" presStyleCnt="8"/>
      <dgm:spPr/>
    </dgm:pt>
    <dgm:pt modelId="{989631EF-A532-4DB1-953C-59C2DBADB484}" type="pres">
      <dgm:prSet presAssocID="{F6104C87-DC3D-4DD3-8E78-B60FC5175EDD}" presName="connectorText" presStyleLbl="sibTrans2D1" presStyleIdx="1" presStyleCnt="8"/>
      <dgm:spPr/>
    </dgm:pt>
    <dgm:pt modelId="{4A6E87E1-CE44-4B18-9CC4-3E1FF28F55C9}" type="pres">
      <dgm:prSet presAssocID="{C53016AC-8B8D-4EB1-BF48-01E72BC9EE62}" presName="node" presStyleLbl="node1" presStyleIdx="2" presStyleCnt="9">
        <dgm:presLayoutVars>
          <dgm:bulletEnabled val="1"/>
        </dgm:presLayoutVars>
      </dgm:prSet>
      <dgm:spPr/>
    </dgm:pt>
    <dgm:pt modelId="{A9602110-A8B1-497D-9981-E042FE3F8194}" type="pres">
      <dgm:prSet presAssocID="{EFEBEEBC-B3FC-4444-B92F-B4EF65404320}" presName="sibTrans" presStyleLbl="sibTrans2D1" presStyleIdx="2" presStyleCnt="8"/>
      <dgm:spPr/>
    </dgm:pt>
    <dgm:pt modelId="{04FB1245-CC0C-47A5-BE16-07579E168EC5}" type="pres">
      <dgm:prSet presAssocID="{EFEBEEBC-B3FC-4444-B92F-B4EF65404320}" presName="connectorText" presStyleLbl="sibTrans2D1" presStyleIdx="2" presStyleCnt="8"/>
      <dgm:spPr/>
    </dgm:pt>
    <dgm:pt modelId="{3EE16981-B9B2-4352-98BF-F29F9F823793}" type="pres">
      <dgm:prSet presAssocID="{9C39E1B3-02D5-41C2-A980-CAB6A937B48F}" presName="node" presStyleLbl="node1" presStyleIdx="3" presStyleCnt="9">
        <dgm:presLayoutVars>
          <dgm:bulletEnabled val="1"/>
        </dgm:presLayoutVars>
      </dgm:prSet>
      <dgm:spPr/>
    </dgm:pt>
    <dgm:pt modelId="{0E10F28A-4E91-4EF9-8A94-87BA58C217D4}" type="pres">
      <dgm:prSet presAssocID="{860A2C67-93D3-4AB8-8E33-3C331D50269E}" presName="sibTrans" presStyleLbl="sibTrans2D1" presStyleIdx="3" presStyleCnt="8"/>
      <dgm:spPr/>
    </dgm:pt>
    <dgm:pt modelId="{F88D9203-797C-4DA5-B67D-5A3E2E8E0440}" type="pres">
      <dgm:prSet presAssocID="{860A2C67-93D3-4AB8-8E33-3C331D50269E}" presName="connectorText" presStyleLbl="sibTrans2D1" presStyleIdx="3" presStyleCnt="8"/>
      <dgm:spPr/>
    </dgm:pt>
    <dgm:pt modelId="{CD2C4630-7214-49D2-A612-29FF55F6273C}" type="pres">
      <dgm:prSet presAssocID="{3277999A-F664-4DAD-97C4-A591FF64CD0F}" presName="node" presStyleLbl="node1" presStyleIdx="4" presStyleCnt="9">
        <dgm:presLayoutVars>
          <dgm:bulletEnabled val="1"/>
        </dgm:presLayoutVars>
      </dgm:prSet>
      <dgm:spPr/>
    </dgm:pt>
    <dgm:pt modelId="{FE913F05-6CBA-4029-8D94-12C50C064963}" type="pres">
      <dgm:prSet presAssocID="{30D52CD0-388A-4621-8B77-2330BED49BFC}" presName="sibTrans" presStyleLbl="sibTrans2D1" presStyleIdx="4" presStyleCnt="8"/>
      <dgm:spPr/>
    </dgm:pt>
    <dgm:pt modelId="{5A06F7CC-007D-4823-AEC7-4549B8B2B803}" type="pres">
      <dgm:prSet presAssocID="{30D52CD0-388A-4621-8B77-2330BED49BFC}" presName="connectorText" presStyleLbl="sibTrans2D1" presStyleIdx="4" presStyleCnt="8"/>
      <dgm:spPr/>
    </dgm:pt>
    <dgm:pt modelId="{14271271-D27B-4AC0-B8B5-DA9A506EFCB9}" type="pres">
      <dgm:prSet presAssocID="{121BE874-0F21-47FD-979A-738730674892}" presName="node" presStyleLbl="node1" presStyleIdx="5" presStyleCnt="9">
        <dgm:presLayoutVars>
          <dgm:bulletEnabled val="1"/>
        </dgm:presLayoutVars>
      </dgm:prSet>
      <dgm:spPr/>
    </dgm:pt>
    <dgm:pt modelId="{51E41A89-0E57-4AA7-A93F-68AC0BDE0F4B}" type="pres">
      <dgm:prSet presAssocID="{19E33950-3819-4684-9625-7686C2172C8E}" presName="sibTrans" presStyleLbl="sibTrans2D1" presStyleIdx="5" presStyleCnt="8"/>
      <dgm:spPr/>
    </dgm:pt>
    <dgm:pt modelId="{10F58585-C9E8-48A5-82AA-9FD3B569DE58}" type="pres">
      <dgm:prSet presAssocID="{19E33950-3819-4684-9625-7686C2172C8E}" presName="connectorText" presStyleLbl="sibTrans2D1" presStyleIdx="5" presStyleCnt="8"/>
      <dgm:spPr/>
    </dgm:pt>
    <dgm:pt modelId="{BA198C8B-6955-4482-B189-516520E35953}" type="pres">
      <dgm:prSet presAssocID="{A568B31B-781C-447C-846C-2CE1CF86AE04}" presName="node" presStyleLbl="node1" presStyleIdx="6" presStyleCnt="9">
        <dgm:presLayoutVars>
          <dgm:bulletEnabled val="1"/>
        </dgm:presLayoutVars>
      </dgm:prSet>
      <dgm:spPr/>
    </dgm:pt>
    <dgm:pt modelId="{C7231B23-2CFB-44C6-9D15-74DC739B111F}" type="pres">
      <dgm:prSet presAssocID="{99635DD8-33EA-4E9E-8072-0B46FFA36DAB}" presName="sibTrans" presStyleLbl="sibTrans2D1" presStyleIdx="6" presStyleCnt="8"/>
      <dgm:spPr/>
    </dgm:pt>
    <dgm:pt modelId="{63D640A9-E837-44F3-B607-5DA1D3EC7495}" type="pres">
      <dgm:prSet presAssocID="{99635DD8-33EA-4E9E-8072-0B46FFA36DAB}" presName="connectorText" presStyleLbl="sibTrans2D1" presStyleIdx="6" presStyleCnt="8"/>
      <dgm:spPr/>
    </dgm:pt>
    <dgm:pt modelId="{EA87442C-2397-4370-A378-DBF2CE2609D9}" type="pres">
      <dgm:prSet presAssocID="{EBED70D8-050F-4675-A90E-56903F176AE9}" presName="node" presStyleLbl="node1" presStyleIdx="7" presStyleCnt="9">
        <dgm:presLayoutVars>
          <dgm:bulletEnabled val="1"/>
        </dgm:presLayoutVars>
      </dgm:prSet>
      <dgm:spPr/>
    </dgm:pt>
    <dgm:pt modelId="{C4B08E58-38D2-4147-ABFF-C5AACC16145F}" type="pres">
      <dgm:prSet presAssocID="{D058EB77-26C7-4306-B552-76A056B2FB4E}" presName="sibTrans" presStyleLbl="sibTrans2D1" presStyleIdx="7" presStyleCnt="8"/>
      <dgm:spPr/>
    </dgm:pt>
    <dgm:pt modelId="{808ACC6D-9D5A-4B23-B96C-BFDA04E89CBA}" type="pres">
      <dgm:prSet presAssocID="{D058EB77-26C7-4306-B552-76A056B2FB4E}" presName="connectorText" presStyleLbl="sibTrans2D1" presStyleIdx="7" presStyleCnt="8"/>
      <dgm:spPr/>
    </dgm:pt>
    <dgm:pt modelId="{27F29938-7F93-44D0-8EBA-CCA3A1C5AA6B}" type="pres">
      <dgm:prSet presAssocID="{B9D2E9B4-7BAD-472C-91F5-F6FEB4AD9928}" presName="node" presStyleLbl="node1" presStyleIdx="8" presStyleCnt="9">
        <dgm:presLayoutVars>
          <dgm:bulletEnabled val="1"/>
        </dgm:presLayoutVars>
      </dgm:prSet>
      <dgm:spPr/>
    </dgm:pt>
  </dgm:ptLst>
  <dgm:cxnLst>
    <dgm:cxn modelId="{EC10A601-6A46-469B-9247-D021AB444B33}" type="presOf" srcId="{4DA092BE-E027-480B-A36E-C7A9C4728008}" destId="{EDAD5884-C413-4FD5-99BF-CA97B1A0BF9D}" srcOrd="0" destOrd="0" presId="urn:microsoft.com/office/officeart/2005/8/layout/process2"/>
    <dgm:cxn modelId="{FF72ED01-28A1-4436-87FA-240F1C021556}" type="presOf" srcId="{CA4BAD74-D5E7-4E26-99D6-82FE9A8E745A}" destId="{8649CB65-502B-47AC-880C-0F66A20B5FB6}" srcOrd="1" destOrd="0" presId="urn:microsoft.com/office/officeart/2005/8/layout/process2"/>
    <dgm:cxn modelId="{0C95AF0A-4F3B-4B44-8B3D-05933FECF718}" type="presOf" srcId="{D058EB77-26C7-4306-B552-76A056B2FB4E}" destId="{C4B08E58-38D2-4147-ABFF-C5AACC16145F}" srcOrd="0" destOrd="0" presId="urn:microsoft.com/office/officeart/2005/8/layout/process2"/>
    <dgm:cxn modelId="{059AE912-09E0-4676-B374-81A61CB79C29}" srcId="{E13B7457-3F9B-4969-A98E-A229B1A07743}" destId="{3277999A-F664-4DAD-97C4-A591FF64CD0F}" srcOrd="4" destOrd="0" parTransId="{0309D48E-4973-4E1C-B745-B7ECB03178BE}" sibTransId="{30D52CD0-388A-4621-8B77-2330BED49BFC}"/>
    <dgm:cxn modelId="{6E2A621B-105D-4D10-96CE-2A01A4A12CE4}" type="presOf" srcId="{30D52CD0-388A-4621-8B77-2330BED49BFC}" destId="{5A06F7CC-007D-4823-AEC7-4549B8B2B803}" srcOrd="1" destOrd="0" presId="urn:microsoft.com/office/officeart/2005/8/layout/process2"/>
    <dgm:cxn modelId="{6CD00C26-7BFB-4119-880F-C2522B8C7738}" type="presOf" srcId="{A568B31B-781C-447C-846C-2CE1CF86AE04}" destId="{BA198C8B-6955-4482-B189-516520E35953}" srcOrd="0" destOrd="0" presId="urn:microsoft.com/office/officeart/2005/8/layout/process2"/>
    <dgm:cxn modelId="{BD438027-AEDB-4C0E-8BB2-5513C6407EF1}" srcId="{E13B7457-3F9B-4969-A98E-A229B1A07743}" destId="{4DA092BE-E027-480B-A36E-C7A9C4728008}" srcOrd="0" destOrd="0" parTransId="{DAF0627B-137C-4213-82FC-977633A34E49}" sibTransId="{CA4BAD74-D5E7-4E26-99D6-82FE9A8E745A}"/>
    <dgm:cxn modelId="{00B71F35-1820-40DE-945E-778522BB170D}" type="presOf" srcId="{9C39E1B3-02D5-41C2-A980-CAB6A937B48F}" destId="{3EE16981-B9B2-4352-98BF-F29F9F823793}" srcOrd="0" destOrd="0" presId="urn:microsoft.com/office/officeart/2005/8/layout/process2"/>
    <dgm:cxn modelId="{4820363D-7491-4D91-B53B-8F6B5FA1BCE7}" type="presOf" srcId="{F6104C87-DC3D-4DD3-8E78-B60FC5175EDD}" destId="{989631EF-A532-4DB1-953C-59C2DBADB484}" srcOrd="1" destOrd="0" presId="urn:microsoft.com/office/officeart/2005/8/layout/process2"/>
    <dgm:cxn modelId="{29EE7C60-6900-4AC5-BB66-7EA436DC1ED2}" type="presOf" srcId="{860A2C67-93D3-4AB8-8E33-3C331D50269E}" destId="{F88D9203-797C-4DA5-B67D-5A3E2E8E0440}" srcOrd="1" destOrd="0" presId="urn:microsoft.com/office/officeart/2005/8/layout/process2"/>
    <dgm:cxn modelId="{53DA125A-E3A9-447C-8BAA-4E4F05238D01}" srcId="{E13B7457-3F9B-4969-A98E-A229B1A07743}" destId="{B9D2E9B4-7BAD-472C-91F5-F6FEB4AD9928}" srcOrd="8" destOrd="0" parTransId="{180C5350-AC8F-4863-BB0A-BD3E125B06F5}" sibTransId="{A1396400-6D5D-4679-9C31-98D559FBE22E}"/>
    <dgm:cxn modelId="{B6175C8C-45A6-4398-9F96-E5EC035006BD}" srcId="{E13B7457-3F9B-4969-A98E-A229B1A07743}" destId="{121BE874-0F21-47FD-979A-738730674892}" srcOrd="5" destOrd="0" parTransId="{15241E9E-44DC-45F4-A2A2-0A44FC3837F1}" sibTransId="{19E33950-3819-4684-9625-7686C2172C8E}"/>
    <dgm:cxn modelId="{95AAB18E-ABC9-4EB0-BBA6-D9D562617C12}" type="presOf" srcId="{D058EB77-26C7-4306-B552-76A056B2FB4E}" destId="{808ACC6D-9D5A-4B23-B96C-BFDA04E89CBA}" srcOrd="1" destOrd="0" presId="urn:microsoft.com/office/officeart/2005/8/layout/process2"/>
    <dgm:cxn modelId="{6E433695-D5A5-4378-9167-03CA506431B7}" srcId="{E13B7457-3F9B-4969-A98E-A229B1A07743}" destId="{EBED70D8-050F-4675-A90E-56903F176AE9}" srcOrd="7" destOrd="0" parTransId="{70D114D3-9A71-413F-9A4C-5BEAAFC3B85E}" sibTransId="{D058EB77-26C7-4306-B552-76A056B2FB4E}"/>
    <dgm:cxn modelId="{3B42289B-D403-410B-955D-BBF70492783B}" type="presOf" srcId="{19E33950-3819-4684-9625-7686C2172C8E}" destId="{51E41A89-0E57-4AA7-A93F-68AC0BDE0F4B}" srcOrd="0" destOrd="0" presId="urn:microsoft.com/office/officeart/2005/8/layout/process2"/>
    <dgm:cxn modelId="{D671099C-F8F3-40D3-BFDC-31F0379C20B3}" srcId="{E13B7457-3F9B-4969-A98E-A229B1A07743}" destId="{C53016AC-8B8D-4EB1-BF48-01E72BC9EE62}" srcOrd="2" destOrd="0" parTransId="{B0346A53-06DF-4502-9DC7-40DFF103D6A0}" sibTransId="{EFEBEEBC-B3FC-4444-B92F-B4EF65404320}"/>
    <dgm:cxn modelId="{F90AFC9D-81BF-45CE-879D-9E90B0DA499B}" type="presOf" srcId="{EBED70D8-050F-4675-A90E-56903F176AE9}" destId="{EA87442C-2397-4370-A378-DBF2CE2609D9}" srcOrd="0" destOrd="0" presId="urn:microsoft.com/office/officeart/2005/8/layout/process2"/>
    <dgm:cxn modelId="{DA3B7FA3-1244-4715-B8A6-E800E40F4C9A}" type="presOf" srcId="{121BE874-0F21-47FD-979A-738730674892}" destId="{14271271-D27B-4AC0-B8B5-DA9A506EFCB9}" srcOrd="0" destOrd="0" presId="urn:microsoft.com/office/officeart/2005/8/layout/process2"/>
    <dgm:cxn modelId="{015C8BA3-9B09-4791-9CBB-A2A68253B53A}" type="presOf" srcId="{CA4BAD74-D5E7-4E26-99D6-82FE9A8E745A}" destId="{2E9CE54B-EA0E-4702-8DCF-BD6E39CC53AA}" srcOrd="0" destOrd="0" presId="urn:microsoft.com/office/officeart/2005/8/layout/process2"/>
    <dgm:cxn modelId="{A90244A9-B6EA-4996-BC76-4513F3B186A4}" srcId="{E13B7457-3F9B-4969-A98E-A229B1A07743}" destId="{A568B31B-781C-447C-846C-2CE1CF86AE04}" srcOrd="6" destOrd="0" parTransId="{3467383C-904F-4B6E-B720-3B80CB807948}" sibTransId="{99635DD8-33EA-4E9E-8072-0B46FFA36DAB}"/>
    <dgm:cxn modelId="{3C47E0AD-AC12-462D-945E-3081F4EA4DF3}" type="presOf" srcId="{7469C7FC-7561-4697-AE57-4E815FE23F61}" destId="{99EBAA5E-3FD1-48C9-84BA-B7CA0CD64976}" srcOrd="0" destOrd="0" presId="urn:microsoft.com/office/officeart/2005/8/layout/process2"/>
    <dgm:cxn modelId="{BBA422B1-B4CD-4D37-A186-6D79AA34C657}" type="presOf" srcId="{30D52CD0-388A-4621-8B77-2330BED49BFC}" destId="{FE913F05-6CBA-4029-8D94-12C50C064963}" srcOrd="0" destOrd="0" presId="urn:microsoft.com/office/officeart/2005/8/layout/process2"/>
    <dgm:cxn modelId="{C92938B8-8909-410A-B974-66073BD0F34F}" type="presOf" srcId="{C53016AC-8B8D-4EB1-BF48-01E72BC9EE62}" destId="{4A6E87E1-CE44-4B18-9CC4-3E1FF28F55C9}" srcOrd="0" destOrd="0" presId="urn:microsoft.com/office/officeart/2005/8/layout/process2"/>
    <dgm:cxn modelId="{948F95B8-9F57-48F7-A2B1-C1FC1E0A7096}" type="presOf" srcId="{F6104C87-DC3D-4DD3-8E78-B60FC5175EDD}" destId="{BF80542A-EE0A-4089-8739-D59EE8B35AB4}" srcOrd="0" destOrd="0" presId="urn:microsoft.com/office/officeart/2005/8/layout/process2"/>
    <dgm:cxn modelId="{3EC9E2B9-6AF7-4800-9659-E07351276792}" type="presOf" srcId="{EFEBEEBC-B3FC-4444-B92F-B4EF65404320}" destId="{04FB1245-CC0C-47A5-BE16-07579E168EC5}" srcOrd="1" destOrd="0" presId="urn:microsoft.com/office/officeart/2005/8/layout/process2"/>
    <dgm:cxn modelId="{28C56CCB-9CCE-4F05-9191-11368BD8802B}" type="presOf" srcId="{99635DD8-33EA-4E9E-8072-0B46FFA36DAB}" destId="{C7231B23-2CFB-44C6-9D15-74DC739B111F}" srcOrd="0" destOrd="0" presId="urn:microsoft.com/office/officeart/2005/8/layout/process2"/>
    <dgm:cxn modelId="{C112ADDA-2C0F-4847-A0B1-DF308B40F09B}" type="presOf" srcId="{19E33950-3819-4684-9625-7686C2172C8E}" destId="{10F58585-C9E8-48A5-82AA-9FD3B569DE58}" srcOrd="1" destOrd="0" presId="urn:microsoft.com/office/officeart/2005/8/layout/process2"/>
    <dgm:cxn modelId="{4F2EBEDF-EE0E-43A7-9C39-99F4A3A3402C}" type="presOf" srcId="{860A2C67-93D3-4AB8-8E33-3C331D50269E}" destId="{0E10F28A-4E91-4EF9-8A94-87BA58C217D4}" srcOrd="0" destOrd="0" presId="urn:microsoft.com/office/officeart/2005/8/layout/process2"/>
    <dgm:cxn modelId="{FDD8B5E2-5127-452A-8F9E-18DC868CF9F3}" type="presOf" srcId="{E13B7457-3F9B-4969-A98E-A229B1A07743}" destId="{DF8FADA6-086B-4389-84D6-F938D46E0075}" srcOrd="0" destOrd="0" presId="urn:microsoft.com/office/officeart/2005/8/layout/process2"/>
    <dgm:cxn modelId="{9735C8E5-2E43-4414-A796-6248C96834DE}" type="presOf" srcId="{EFEBEEBC-B3FC-4444-B92F-B4EF65404320}" destId="{A9602110-A8B1-497D-9981-E042FE3F8194}" srcOrd="0" destOrd="0" presId="urn:microsoft.com/office/officeart/2005/8/layout/process2"/>
    <dgm:cxn modelId="{E51E59E6-E549-4D43-BBF5-BDCE66607832}" srcId="{E13B7457-3F9B-4969-A98E-A229B1A07743}" destId="{7469C7FC-7561-4697-AE57-4E815FE23F61}" srcOrd="1" destOrd="0" parTransId="{800A577D-1662-456D-AED0-FC8A8D29B6EB}" sibTransId="{F6104C87-DC3D-4DD3-8E78-B60FC5175EDD}"/>
    <dgm:cxn modelId="{F85D90EF-C1EF-45EB-A00F-37922F9A5ECE}" type="presOf" srcId="{3277999A-F664-4DAD-97C4-A591FF64CD0F}" destId="{CD2C4630-7214-49D2-A612-29FF55F6273C}" srcOrd="0" destOrd="0" presId="urn:microsoft.com/office/officeart/2005/8/layout/process2"/>
    <dgm:cxn modelId="{570C94EF-8E8F-48D0-9F33-5C3DD613CBA2}" type="presOf" srcId="{B9D2E9B4-7BAD-472C-91F5-F6FEB4AD9928}" destId="{27F29938-7F93-44D0-8EBA-CCA3A1C5AA6B}" srcOrd="0" destOrd="0" presId="urn:microsoft.com/office/officeart/2005/8/layout/process2"/>
    <dgm:cxn modelId="{D7872EF4-C674-4761-B5FA-E672180DC036}" type="presOf" srcId="{99635DD8-33EA-4E9E-8072-0B46FFA36DAB}" destId="{63D640A9-E837-44F3-B607-5DA1D3EC7495}" srcOrd="1" destOrd="0" presId="urn:microsoft.com/office/officeart/2005/8/layout/process2"/>
    <dgm:cxn modelId="{7BDF80FD-E69E-4214-8D76-433C4D6DCAD6}" srcId="{E13B7457-3F9B-4969-A98E-A229B1A07743}" destId="{9C39E1B3-02D5-41C2-A980-CAB6A937B48F}" srcOrd="3" destOrd="0" parTransId="{BC15822E-0A26-44BF-88AA-A4C8AF57987A}" sibTransId="{860A2C67-93D3-4AB8-8E33-3C331D50269E}"/>
    <dgm:cxn modelId="{959D2967-33DB-42B4-9EFD-04572F878F60}" type="presParOf" srcId="{DF8FADA6-086B-4389-84D6-F938D46E0075}" destId="{EDAD5884-C413-4FD5-99BF-CA97B1A0BF9D}" srcOrd="0" destOrd="0" presId="urn:microsoft.com/office/officeart/2005/8/layout/process2"/>
    <dgm:cxn modelId="{5A72DA05-DEE2-48BA-851E-D06F89D990F9}" type="presParOf" srcId="{DF8FADA6-086B-4389-84D6-F938D46E0075}" destId="{2E9CE54B-EA0E-4702-8DCF-BD6E39CC53AA}" srcOrd="1" destOrd="0" presId="urn:microsoft.com/office/officeart/2005/8/layout/process2"/>
    <dgm:cxn modelId="{47314942-2690-4B3B-9F5C-B77B3DD00E98}" type="presParOf" srcId="{2E9CE54B-EA0E-4702-8DCF-BD6E39CC53AA}" destId="{8649CB65-502B-47AC-880C-0F66A20B5FB6}" srcOrd="0" destOrd="0" presId="urn:microsoft.com/office/officeart/2005/8/layout/process2"/>
    <dgm:cxn modelId="{FA69FEFC-3F71-4A16-BDDB-3FAF17539008}" type="presParOf" srcId="{DF8FADA6-086B-4389-84D6-F938D46E0075}" destId="{99EBAA5E-3FD1-48C9-84BA-B7CA0CD64976}" srcOrd="2" destOrd="0" presId="urn:microsoft.com/office/officeart/2005/8/layout/process2"/>
    <dgm:cxn modelId="{751D14D5-2501-4D52-88D1-876B59F88ACC}" type="presParOf" srcId="{DF8FADA6-086B-4389-84D6-F938D46E0075}" destId="{BF80542A-EE0A-4089-8739-D59EE8B35AB4}" srcOrd="3" destOrd="0" presId="urn:microsoft.com/office/officeart/2005/8/layout/process2"/>
    <dgm:cxn modelId="{0F468D1B-D8BE-409B-B8E0-2D199D17DCE3}" type="presParOf" srcId="{BF80542A-EE0A-4089-8739-D59EE8B35AB4}" destId="{989631EF-A532-4DB1-953C-59C2DBADB484}" srcOrd="0" destOrd="0" presId="urn:microsoft.com/office/officeart/2005/8/layout/process2"/>
    <dgm:cxn modelId="{182D345B-EAAA-433C-8EF1-F0F716007EE8}" type="presParOf" srcId="{DF8FADA6-086B-4389-84D6-F938D46E0075}" destId="{4A6E87E1-CE44-4B18-9CC4-3E1FF28F55C9}" srcOrd="4" destOrd="0" presId="urn:microsoft.com/office/officeart/2005/8/layout/process2"/>
    <dgm:cxn modelId="{8777827E-B663-4051-BE1D-1BE391A9B455}" type="presParOf" srcId="{DF8FADA6-086B-4389-84D6-F938D46E0075}" destId="{A9602110-A8B1-497D-9981-E042FE3F8194}" srcOrd="5" destOrd="0" presId="urn:microsoft.com/office/officeart/2005/8/layout/process2"/>
    <dgm:cxn modelId="{A0F93AD5-4A9A-46CE-B1F6-13C2B1D2448D}" type="presParOf" srcId="{A9602110-A8B1-497D-9981-E042FE3F8194}" destId="{04FB1245-CC0C-47A5-BE16-07579E168EC5}" srcOrd="0" destOrd="0" presId="urn:microsoft.com/office/officeart/2005/8/layout/process2"/>
    <dgm:cxn modelId="{E7CCBB78-282F-456F-BE5B-036838124302}" type="presParOf" srcId="{DF8FADA6-086B-4389-84D6-F938D46E0075}" destId="{3EE16981-B9B2-4352-98BF-F29F9F823793}" srcOrd="6" destOrd="0" presId="urn:microsoft.com/office/officeart/2005/8/layout/process2"/>
    <dgm:cxn modelId="{22838C29-E5D5-4A3F-90DD-FAD1D06C798C}" type="presParOf" srcId="{DF8FADA6-086B-4389-84D6-F938D46E0075}" destId="{0E10F28A-4E91-4EF9-8A94-87BA58C217D4}" srcOrd="7" destOrd="0" presId="urn:microsoft.com/office/officeart/2005/8/layout/process2"/>
    <dgm:cxn modelId="{B61BCC26-48E1-4F3A-A506-833F261BCA01}" type="presParOf" srcId="{0E10F28A-4E91-4EF9-8A94-87BA58C217D4}" destId="{F88D9203-797C-4DA5-B67D-5A3E2E8E0440}" srcOrd="0" destOrd="0" presId="urn:microsoft.com/office/officeart/2005/8/layout/process2"/>
    <dgm:cxn modelId="{55802497-8FA6-4C8E-8331-E25E68844D90}" type="presParOf" srcId="{DF8FADA6-086B-4389-84D6-F938D46E0075}" destId="{CD2C4630-7214-49D2-A612-29FF55F6273C}" srcOrd="8" destOrd="0" presId="urn:microsoft.com/office/officeart/2005/8/layout/process2"/>
    <dgm:cxn modelId="{2CBF04D2-7859-4119-989C-8BEDFB25BA2D}" type="presParOf" srcId="{DF8FADA6-086B-4389-84D6-F938D46E0075}" destId="{FE913F05-6CBA-4029-8D94-12C50C064963}" srcOrd="9" destOrd="0" presId="urn:microsoft.com/office/officeart/2005/8/layout/process2"/>
    <dgm:cxn modelId="{256B6BED-6A78-4D80-9AC0-93B56E7796B4}" type="presParOf" srcId="{FE913F05-6CBA-4029-8D94-12C50C064963}" destId="{5A06F7CC-007D-4823-AEC7-4549B8B2B803}" srcOrd="0" destOrd="0" presId="urn:microsoft.com/office/officeart/2005/8/layout/process2"/>
    <dgm:cxn modelId="{89A134B8-B7BC-420C-8ACC-43EF69AB50BB}" type="presParOf" srcId="{DF8FADA6-086B-4389-84D6-F938D46E0075}" destId="{14271271-D27B-4AC0-B8B5-DA9A506EFCB9}" srcOrd="10" destOrd="0" presId="urn:microsoft.com/office/officeart/2005/8/layout/process2"/>
    <dgm:cxn modelId="{072A4169-F950-4044-BE5F-78DE0F35B431}" type="presParOf" srcId="{DF8FADA6-086B-4389-84D6-F938D46E0075}" destId="{51E41A89-0E57-4AA7-A93F-68AC0BDE0F4B}" srcOrd="11" destOrd="0" presId="urn:microsoft.com/office/officeart/2005/8/layout/process2"/>
    <dgm:cxn modelId="{62750755-DBC6-4C39-A779-86018B064232}" type="presParOf" srcId="{51E41A89-0E57-4AA7-A93F-68AC0BDE0F4B}" destId="{10F58585-C9E8-48A5-82AA-9FD3B569DE58}" srcOrd="0" destOrd="0" presId="urn:microsoft.com/office/officeart/2005/8/layout/process2"/>
    <dgm:cxn modelId="{348F68F7-1A67-4C75-8D6D-BC0ADF2CA355}" type="presParOf" srcId="{DF8FADA6-086B-4389-84D6-F938D46E0075}" destId="{BA198C8B-6955-4482-B189-516520E35953}" srcOrd="12" destOrd="0" presId="urn:microsoft.com/office/officeart/2005/8/layout/process2"/>
    <dgm:cxn modelId="{A9387D45-1B66-4CAC-A5DC-056C2C63E2C7}" type="presParOf" srcId="{DF8FADA6-086B-4389-84D6-F938D46E0075}" destId="{C7231B23-2CFB-44C6-9D15-74DC739B111F}" srcOrd="13" destOrd="0" presId="urn:microsoft.com/office/officeart/2005/8/layout/process2"/>
    <dgm:cxn modelId="{D10A5E54-D498-4082-8C10-8F495B94585D}" type="presParOf" srcId="{C7231B23-2CFB-44C6-9D15-74DC739B111F}" destId="{63D640A9-E837-44F3-B607-5DA1D3EC7495}" srcOrd="0" destOrd="0" presId="urn:microsoft.com/office/officeart/2005/8/layout/process2"/>
    <dgm:cxn modelId="{06D84780-7631-4FFA-959E-23BD825B3D5A}" type="presParOf" srcId="{DF8FADA6-086B-4389-84D6-F938D46E0075}" destId="{EA87442C-2397-4370-A378-DBF2CE2609D9}" srcOrd="14" destOrd="0" presId="urn:microsoft.com/office/officeart/2005/8/layout/process2"/>
    <dgm:cxn modelId="{7A6F5447-6C78-48C2-B1D6-9BFC3F9BC5C8}" type="presParOf" srcId="{DF8FADA6-086B-4389-84D6-F938D46E0075}" destId="{C4B08E58-38D2-4147-ABFF-C5AACC16145F}" srcOrd="15" destOrd="0" presId="urn:microsoft.com/office/officeart/2005/8/layout/process2"/>
    <dgm:cxn modelId="{B691BAFC-F12A-453E-8C3F-DD173944AA21}" type="presParOf" srcId="{C4B08E58-38D2-4147-ABFF-C5AACC16145F}" destId="{808ACC6D-9D5A-4B23-B96C-BFDA04E89CBA}" srcOrd="0" destOrd="0" presId="urn:microsoft.com/office/officeart/2005/8/layout/process2"/>
    <dgm:cxn modelId="{52548642-AFA0-4E5D-99F1-655B5E4ADB40}" type="presParOf" srcId="{DF8FADA6-086B-4389-84D6-F938D46E0075}" destId="{27F29938-7F93-44D0-8EBA-CCA3A1C5AA6B}" srcOrd="1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D5884-C413-4FD5-99BF-CA97B1A0BF9D}">
      <dsp:nvSpPr>
        <dsp:cNvPr id="0" name=""/>
        <dsp:cNvSpPr/>
      </dsp:nvSpPr>
      <dsp:spPr>
        <a:xfrm>
          <a:off x="2257363" y="74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Datacollection</a:t>
          </a:r>
        </a:p>
      </dsp:txBody>
      <dsp:txXfrm>
        <a:off x="2271083" y="14463"/>
        <a:ext cx="1674184" cy="441006"/>
      </dsp:txXfrm>
    </dsp:sp>
    <dsp:sp modelId="{2E9CE54B-EA0E-4702-8DCF-BD6E39CC53AA}">
      <dsp:nvSpPr>
        <dsp:cNvPr id="0" name=""/>
        <dsp:cNvSpPr/>
      </dsp:nvSpPr>
      <dsp:spPr>
        <a:xfrm rot="5400000">
          <a:off x="3020341" y="480901"/>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498467"/>
        <a:ext cx="126480" cy="122967"/>
      </dsp:txXfrm>
    </dsp:sp>
    <dsp:sp modelId="{99EBAA5E-3FD1-48C9-84BA-B7CA0CD64976}">
      <dsp:nvSpPr>
        <dsp:cNvPr id="0" name=""/>
        <dsp:cNvSpPr/>
      </dsp:nvSpPr>
      <dsp:spPr>
        <a:xfrm>
          <a:off x="2257363" y="70341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Image pre-processing</a:t>
          </a:r>
        </a:p>
      </dsp:txBody>
      <dsp:txXfrm>
        <a:off x="2271083" y="717133"/>
        <a:ext cx="1674184" cy="441006"/>
      </dsp:txXfrm>
    </dsp:sp>
    <dsp:sp modelId="{BF80542A-EE0A-4089-8739-D59EE8B35AB4}">
      <dsp:nvSpPr>
        <dsp:cNvPr id="0" name=""/>
        <dsp:cNvSpPr/>
      </dsp:nvSpPr>
      <dsp:spPr>
        <a:xfrm rot="5400000">
          <a:off x="3020341" y="1183571"/>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1201137"/>
        <a:ext cx="126480" cy="122967"/>
      </dsp:txXfrm>
    </dsp:sp>
    <dsp:sp modelId="{4A6E87E1-CE44-4B18-9CC4-3E1FF28F55C9}">
      <dsp:nvSpPr>
        <dsp:cNvPr id="0" name=""/>
        <dsp:cNvSpPr/>
      </dsp:nvSpPr>
      <dsp:spPr>
        <a:xfrm>
          <a:off x="2257363" y="140608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Segementation via binary thresholding</a:t>
          </a:r>
        </a:p>
      </dsp:txBody>
      <dsp:txXfrm>
        <a:off x="2271083" y="1419803"/>
        <a:ext cx="1674184" cy="441006"/>
      </dsp:txXfrm>
    </dsp:sp>
    <dsp:sp modelId="{A9602110-A8B1-497D-9981-E042FE3F8194}">
      <dsp:nvSpPr>
        <dsp:cNvPr id="0" name=""/>
        <dsp:cNvSpPr/>
      </dsp:nvSpPr>
      <dsp:spPr>
        <a:xfrm rot="5400000">
          <a:off x="3020341" y="1886241"/>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1903807"/>
        <a:ext cx="126480" cy="122967"/>
      </dsp:txXfrm>
    </dsp:sp>
    <dsp:sp modelId="{3EE16981-B9B2-4352-98BF-F29F9F823793}">
      <dsp:nvSpPr>
        <dsp:cNvPr id="0" name=""/>
        <dsp:cNvSpPr/>
      </dsp:nvSpPr>
      <dsp:spPr>
        <a:xfrm>
          <a:off x="2257363" y="210875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Feature extraction</a:t>
          </a:r>
        </a:p>
      </dsp:txBody>
      <dsp:txXfrm>
        <a:off x="2271083" y="2122473"/>
        <a:ext cx="1674184" cy="441006"/>
      </dsp:txXfrm>
    </dsp:sp>
    <dsp:sp modelId="{0E10F28A-4E91-4EF9-8A94-87BA58C217D4}">
      <dsp:nvSpPr>
        <dsp:cNvPr id="0" name=""/>
        <dsp:cNvSpPr/>
      </dsp:nvSpPr>
      <dsp:spPr>
        <a:xfrm rot="5400000">
          <a:off x="3020341" y="2588911"/>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2606477"/>
        <a:ext cx="126480" cy="122967"/>
      </dsp:txXfrm>
    </dsp:sp>
    <dsp:sp modelId="{CD2C4630-7214-49D2-A612-29FF55F6273C}">
      <dsp:nvSpPr>
        <dsp:cNvPr id="0" name=""/>
        <dsp:cNvSpPr/>
      </dsp:nvSpPr>
      <dsp:spPr>
        <a:xfrm>
          <a:off x="2257363" y="281142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Model construction</a:t>
          </a:r>
        </a:p>
      </dsp:txBody>
      <dsp:txXfrm>
        <a:off x="2271083" y="2825143"/>
        <a:ext cx="1674184" cy="441006"/>
      </dsp:txXfrm>
    </dsp:sp>
    <dsp:sp modelId="{FE913F05-6CBA-4029-8D94-12C50C064963}">
      <dsp:nvSpPr>
        <dsp:cNvPr id="0" name=""/>
        <dsp:cNvSpPr/>
      </dsp:nvSpPr>
      <dsp:spPr>
        <a:xfrm rot="5400000">
          <a:off x="3020341" y="3291580"/>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3309146"/>
        <a:ext cx="126480" cy="122967"/>
      </dsp:txXfrm>
    </dsp:sp>
    <dsp:sp modelId="{14271271-D27B-4AC0-B8B5-DA9A506EFCB9}">
      <dsp:nvSpPr>
        <dsp:cNvPr id="0" name=""/>
        <dsp:cNvSpPr/>
      </dsp:nvSpPr>
      <dsp:spPr>
        <a:xfrm>
          <a:off x="2257363" y="351409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Machine learning training</a:t>
          </a:r>
        </a:p>
      </dsp:txBody>
      <dsp:txXfrm>
        <a:off x="2271083" y="3527813"/>
        <a:ext cx="1674184" cy="441006"/>
      </dsp:txXfrm>
    </dsp:sp>
    <dsp:sp modelId="{51E41A89-0E57-4AA7-A93F-68AC0BDE0F4B}">
      <dsp:nvSpPr>
        <dsp:cNvPr id="0" name=""/>
        <dsp:cNvSpPr/>
      </dsp:nvSpPr>
      <dsp:spPr>
        <a:xfrm rot="5400000">
          <a:off x="3020341" y="3994250"/>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4011816"/>
        <a:ext cx="126480" cy="122967"/>
      </dsp:txXfrm>
    </dsp:sp>
    <dsp:sp modelId="{BA198C8B-6955-4482-B189-516520E35953}">
      <dsp:nvSpPr>
        <dsp:cNvPr id="0" name=""/>
        <dsp:cNvSpPr/>
      </dsp:nvSpPr>
      <dsp:spPr>
        <a:xfrm>
          <a:off x="2257363" y="4216763"/>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Tumor detection and classification</a:t>
          </a:r>
        </a:p>
      </dsp:txBody>
      <dsp:txXfrm>
        <a:off x="2271083" y="4230483"/>
        <a:ext cx="1674184" cy="441006"/>
      </dsp:txXfrm>
    </dsp:sp>
    <dsp:sp modelId="{C7231B23-2CFB-44C6-9D15-74DC739B111F}">
      <dsp:nvSpPr>
        <dsp:cNvPr id="0" name=""/>
        <dsp:cNvSpPr/>
      </dsp:nvSpPr>
      <dsp:spPr>
        <a:xfrm rot="5400000">
          <a:off x="3020341" y="4696920"/>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4714486"/>
        <a:ext cx="126480" cy="122967"/>
      </dsp:txXfrm>
    </dsp:sp>
    <dsp:sp modelId="{EA87442C-2397-4370-A378-DBF2CE2609D9}">
      <dsp:nvSpPr>
        <dsp:cNvPr id="0" name=""/>
        <dsp:cNvSpPr/>
      </dsp:nvSpPr>
      <dsp:spPr>
        <a:xfrm>
          <a:off x="2257363" y="4919432"/>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Validations on unknown test sampels</a:t>
          </a:r>
        </a:p>
      </dsp:txBody>
      <dsp:txXfrm>
        <a:off x="2271083" y="4933152"/>
        <a:ext cx="1674184" cy="441006"/>
      </dsp:txXfrm>
    </dsp:sp>
    <dsp:sp modelId="{C4B08E58-38D2-4147-ABFF-C5AACC16145F}">
      <dsp:nvSpPr>
        <dsp:cNvPr id="0" name=""/>
        <dsp:cNvSpPr/>
      </dsp:nvSpPr>
      <dsp:spPr>
        <a:xfrm rot="5400000">
          <a:off x="3020341" y="5399590"/>
          <a:ext cx="175667" cy="2108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044935" y="5417156"/>
        <a:ext cx="126480" cy="122967"/>
      </dsp:txXfrm>
    </dsp:sp>
    <dsp:sp modelId="{27F29938-7F93-44D0-8EBA-CCA3A1C5AA6B}">
      <dsp:nvSpPr>
        <dsp:cNvPr id="0" name=""/>
        <dsp:cNvSpPr/>
      </dsp:nvSpPr>
      <dsp:spPr>
        <a:xfrm>
          <a:off x="2257363" y="5622102"/>
          <a:ext cx="1701624" cy="4684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Analysis and Conclusion</a:t>
          </a:r>
        </a:p>
      </dsp:txBody>
      <dsp:txXfrm>
        <a:off x="2271083" y="5635822"/>
        <a:ext cx="1674184" cy="4410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3D33F-E046-F844-A39B-1BF51A2ED40D}"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A3266-8078-6744-AD0B-FD3EFE41A294}" type="slidenum">
              <a:rPr lang="en-US" smtClean="0"/>
              <a:t>‹#›</a:t>
            </a:fld>
            <a:endParaRPr lang="en-US"/>
          </a:p>
        </p:txBody>
      </p:sp>
    </p:spTree>
    <p:extLst>
      <p:ext uri="{BB962C8B-B14F-4D97-AF65-F5344CB8AC3E}">
        <p14:creationId xmlns:p14="http://schemas.microsoft.com/office/powerpoint/2010/main" val="309680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0A3266-8078-6744-AD0B-FD3EFE41A294}" type="slidenum">
              <a:rPr lang="en-US" smtClean="0"/>
              <a:t>21</a:t>
            </a:fld>
            <a:endParaRPr lang="en-US"/>
          </a:p>
        </p:txBody>
      </p:sp>
    </p:spTree>
    <p:extLst>
      <p:ext uri="{BB962C8B-B14F-4D97-AF65-F5344CB8AC3E}">
        <p14:creationId xmlns:p14="http://schemas.microsoft.com/office/powerpoint/2010/main" val="384024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t>12/27/2022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12/27/2022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t>12/27/2022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12/27/2022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p:cNvSpPr>
            <a:spLocks noGrp="1"/>
          </p:cNvSpPr>
          <p:nvPr>
            <p:ph type="ctrTitle"/>
          </p:nvPr>
        </p:nvSpPr>
        <p:spPr>
          <a:xfrm>
            <a:off x="744220" y="1256030"/>
            <a:ext cx="6253480" cy="1378585"/>
          </a:xfrm>
        </p:spPr>
        <p:txBody>
          <a:bodyPr>
            <a:normAutofit/>
          </a:bodyPr>
          <a:lstStyle/>
          <a:p>
            <a:pPr algn="ctr"/>
            <a:r>
              <a:rPr lang="en-US" sz="4000" dirty="0"/>
              <a:t>Brain Tumor Detection using CNN</a:t>
            </a:r>
          </a:p>
        </p:txBody>
      </p:sp>
      <p:sp>
        <p:nvSpPr>
          <p:cNvPr id="3" name="Subtitle 2"/>
          <p:cNvSpPr>
            <a:spLocks noGrp="1"/>
          </p:cNvSpPr>
          <p:nvPr>
            <p:ph type="subTitle" idx="1"/>
          </p:nvPr>
        </p:nvSpPr>
        <p:spPr>
          <a:xfrm>
            <a:off x="446405" y="2982595"/>
            <a:ext cx="6849110" cy="3341370"/>
          </a:xfrm>
        </p:spPr>
        <p:txBody>
          <a:bodyPr>
            <a:normAutofit/>
          </a:bodyPr>
          <a:lstStyle/>
          <a:p>
            <a:r>
              <a:rPr lang="en-US" sz="1400" dirty="0">
                <a:solidFill>
                  <a:schemeClr val="tx1">
                    <a:lumMod val="85000"/>
                    <a:lumOff val="15000"/>
                  </a:schemeClr>
                </a:solidFill>
              </a:rPr>
              <a:t>BATCH: A12</a:t>
            </a:r>
          </a:p>
          <a:p>
            <a:r>
              <a:rPr lang="en-US" sz="1400" dirty="0">
                <a:solidFill>
                  <a:schemeClr val="tx1">
                    <a:lumMod val="85000"/>
                    <a:lumOff val="15000"/>
                  </a:schemeClr>
                </a:solidFill>
              </a:rPr>
              <a:t>Aayush Karan </a:t>
            </a:r>
            <a:r>
              <a:rPr lang="en-US" sz="1400" dirty="0" err="1">
                <a:solidFill>
                  <a:schemeClr val="tx1">
                    <a:lumMod val="85000"/>
                    <a:lumOff val="15000"/>
                  </a:schemeClr>
                </a:solidFill>
              </a:rPr>
              <a:t>Shrivastav</a:t>
            </a:r>
            <a:r>
              <a:rPr lang="en-US" sz="1400" dirty="0">
                <a:solidFill>
                  <a:schemeClr val="tx1">
                    <a:lumMod val="85000"/>
                    <a:lumOff val="15000"/>
                  </a:schemeClr>
                </a:solidFill>
              </a:rPr>
              <a:t> – 19P71A0503</a:t>
            </a:r>
          </a:p>
          <a:p>
            <a:r>
              <a:rPr lang="en-US" sz="1400" dirty="0">
                <a:solidFill>
                  <a:schemeClr val="tx1">
                    <a:lumMod val="85000"/>
                    <a:lumOff val="15000"/>
                  </a:schemeClr>
                </a:solidFill>
              </a:rPr>
              <a:t>Piyush </a:t>
            </a:r>
            <a:r>
              <a:rPr lang="en-US" sz="1400" dirty="0" err="1">
                <a:solidFill>
                  <a:schemeClr val="tx1">
                    <a:lumMod val="85000"/>
                    <a:lumOff val="15000"/>
                  </a:schemeClr>
                </a:solidFill>
              </a:rPr>
              <a:t>karan</a:t>
            </a:r>
            <a:r>
              <a:rPr lang="en-US" sz="1400" dirty="0">
                <a:solidFill>
                  <a:schemeClr val="tx1">
                    <a:lumMod val="85000"/>
                    <a:lumOff val="15000"/>
                  </a:schemeClr>
                </a:solidFill>
              </a:rPr>
              <a:t> – 19P71A0528</a:t>
            </a:r>
          </a:p>
          <a:p>
            <a:r>
              <a:rPr lang="en-US" sz="1400" dirty="0" err="1">
                <a:solidFill>
                  <a:schemeClr val="tx1">
                    <a:lumMod val="85000"/>
                    <a:lumOff val="15000"/>
                  </a:schemeClr>
                </a:solidFill>
              </a:rPr>
              <a:t>Dhanya</a:t>
            </a:r>
            <a:r>
              <a:rPr lang="en-US" sz="1400" dirty="0">
                <a:solidFill>
                  <a:schemeClr val="tx1">
                    <a:lumMod val="85000"/>
                    <a:lumOff val="15000"/>
                  </a:schemeClr>
                </a:solidFill>
              </a:rPr>
              <a:t> </a:t>
            </a:r>
            <a:r>
              <a:rPr lang="en-US" sz="1400" dirty="0" err="1">
                <a:solidFill>
                  <a:schemeClr val="tx1">
                    <a:lumMod val="85000"/>
                    <a:lumOff val="15000"/>
                  </a:schemeClr>
                </a:solidFill>
              </a:rPr>
              <a:t>pendyala</a:t>
            </a:r>
            <a:r>
              <a:rPr lang="en-US" sz="1400" dirty="0">
                <a:solidFill>
                  <a:schemeClr val="tx1">
                    <a:lumMod val="85000"/>
                    <a:lumOff val="15000"/>
                  </a:schemeClr>
                </a:solidFill>
              </a:rPr>
              <a:t> - 19P71A0531</a:t>
            </a:r>
          </a:p>
          <a:p>
            <a:endParaRPr lang="en-US" sz="1400" dirty="0">
              <a:solidFill>
                <a:schemeClr val="tx1">
                  <a:lumMod val="85000"/>
                  <a:lumOff val="15000"/>
                </a:schemeClr>
              </a:solidFill>
            </a:endParaRPr>
          </a:p>
          <a:p>
            <a:r>
              <a:rPr lang="en-US" sz="1400" dirty="0">
                <a:solidFill>
                  <a:schemeClr val="tx1">
                    <a:lumMod val="85000"/>
                    <a:lumOff val="15000"/>
                  </a:schemeClr>
                </a:solidFill>
              </a:rPr>
              <a:t>Internal guide: mrs. sridevi ma’am</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7556686" y="1"/>
            <a:ext cx="4635315" cy="6857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535" y="107315"/>
            <a:ext cx="4466590" cy="461665"/>
          </a:xfrm>
          <a:prstGeom prst="rect">
            <a:avLst/>
          </a:prstGeom>
          <a:noFill/>
        </p:spPr>
        <p:txBody>
          <a:bodyPr wrap="square" rtlCol="0">
            <a:spAutoFit/>
          </a:bodyPr>
          <a:lstStyle/>
          <a:p>
            <a:r>
              <a:rPr lang="en-IN" sz="2400" b="1" dirty="0">
                <a:latin typeface="Helvetica Regular"/>
              </a:rPr>
              <a:t>Architecture Diagra</a:t>
            </a:r>
            <a:r>
              <a:rPr lang="en-US" altLang="en-IN" sz="2400" b="1" dirty="0">
                <a:latin typeface="Helvetica Regular"/>
              </a:rPr>
              <a:t>m</a:t>
            </a:r>
            <a:r>
              <a:rPr lang="en-IN" sz="2400" b="1" dirty="0">
                <a:latin typeface="Helvetica Regular"/>
              </a:rPr>
              <a:t>:</a:t>
            </a:r>
          </a:p>
        </p:txBody>
      </p:sp>
      <p:pic>
        <p:nvPicPr>
          <p:cNvPr id="3" name="Picture 2"/>
          <p:cNvPicPr>
            <a:picLocks noChangeAspect="1"/>
          </p:cNvPicPr>
          <p:nvPr/>
        </p:nvPicPr>
        <p:blipFill>
          <a:blip r:embed="rId2"/>
          <a:stretch>
            <a:fillRect/>
          </a:stretch>
        </p:blipFill>
        <p:spPr>
          <a:xfrm>
            <a:off x="1296139" y="708902"/>
            <a:ext cx="8807086" cy="5440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B56933-8B81-4C27-B9A4-A63AF94B5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7" y="535193"/>
            <a:ext cx="3621006" cy="5596666"/>
          </a:xfrm>
          <a:prstGeom prst="rect">
            <a:avLst/>
          </a:prstGeom>
        </p:spPr>
      </p:pic>
      <p:graphicFrame>
        <p:nvGraphicFramePr>
          <p:cNvPr id="4" name="Diagram 3">
            <a:extLst>
              <a:ext uri="{FF2B5EF4-FFF2-40B4-BE49-F238E27FC236}">
                <a16:creationId xmlns:a16="http://schemas.microsoft.com/office/drawing/2014/main" id="{0D12F706-572D-4A69-BA47-5896D64C6D1D}"/>
              </a:ext>
            </a:extLst>
          </p:cNvPr>
          <p:cNvGraphicFramePr/>
          <p:nvPr>
            <p:extLst>
              <p:ext uri="{D42A27DB-BD31-4B8C-83A1-F6EECF244321}">
                <p14:modId xmlns:p14="http://schemas.microsoft.com/office/powerpoint/2010/main" val="3238215381"/>
              </p:ext>
            </p:extLst>
          </p:nvPr>
        </p:nvGraphicFramePr>
        <p:xfrm>
          <a:off x="5141930" y="246754"/>
          <a:ext cx="6216351" cy="609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436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01220" y="774924"/>
            <a:ext cx="11470005" cy="3661410"/>
          </a:xfrm>
          <a:prstGeom prst="rect">
            <a:avLst/>
          </a:prstGeom>
          <a:noFill/>
        </p:spPr>
        <p:txBody>
          <a:bodyPr wrap="square" rtlCol="0">
            <a:spAutoFit/>
          </a:bodyPr>
          <a:lstStyle/>
          <a:p>
            <a:r>
              <a:rPr lang="en-US" sz="3600" b="1" dirty="0">
                <a:latin typeface="Helvetica Regular"/>
                <a:cs typeface="Arial Bold" panose="020B0604020202020204" charset="0"/>
              </a:rPr>
              <a:t>Modules in the System: </a:t>
            </a:r>
          </a:p>
          <a:p>
            <a:endParaRPr lang="en-US" sz="2000" b="1" dirty="0">
              <a:latin typeface="Helvetica Regular"/>
              <a:cs typeface="Arial Bold" panose="020B0604020202020204" charset="0"/>
              <a:sym typeface="+mn-ea"/>
            </a:endParaRPr>
          </a:p>
          <a:p>
            <a:r>
              <a:rPr lang="en-US" sz="2400" b="1" dirty="0">
                <a:latin typeface="Helvetica Regular"/>
                <a:cs typeface="Arial Bold" panose="020B0604020202020204" charset="0"/>
                <a:sym typeface="+mn-ea"/>
              </a:rPr>
              <a:t>3 Modules:</a:t>
            </a:r>
          </a:p>
          <a:p>
            <a:endParaRPr lang="en-US" sz="2000" b="1" dirty="0">
              <a:latin typeface="Helvetica Regular"/>
              <a:cs typeface="Arial Bold" panose="020B0604020202020204" charset="0"/>
              <a:sym typeface="+mn-ea"/>
            </a:endParaRPr>
          </a:p>
          <a:p>
            <a:r>
              <a:rPr lang="en-US" sz="2000" dirty="0">
                <a:latin typeface="Helvetica Regular"/>
                <a:cs typeface="Arial" panose="020B0604020202020204" pitchFamily="34" charset="0"/>
                <a:sym typeface="+mn-ea"/>
              </a:rPr>
              <a:t>1</a:t>
            </a:r>
            <a:r>
              <a:rPr lang="en-US" dirty="0">
                <a:latin typeface="Helvetica Regular"/>
                <a:cs typeface="Arial" panose="020B0604020202020204" pitchFamily="34" charset="0"/>
                <a:sym typeface="+mn-ea"/>
              </a:rPr>
              <a:t>. Preprocessing of data </a:t>
            </a:r>
          </a:p>
          <a:p>
            <a:endParaRPr lang="en-US" dirty="0">
              <a:latin typeface="Helvetica Regular"/>
              <a:cs typeface="Arial" panose="020B0604020202020204" pitchFamily="34" charset="0"/>
              <a:sym typeface="+mn-ea"/>
            </a:endParaRPr>
          </a:p>
          <a:p>
            <a:r>
              <a:rPr lang="en-US" dirty="0">
                <a:latin typeface="Helvetica Regular"/>
                <a:cs typeface="Arial" panose="020B0604020202020204" pitchFamily="34" charset="0"/>
                <a:sym typeface="+mn-ea"/>
              </a:rPr>
              <a:t>2. Training the model using CNN</a:t>
            </a:r>
          </a:p>
          <a:p>
            <a:r>
              <a:rPr lang="en-US" dirty="0">
                <a:latin typeface="Helvetica Regular"/>
                <a:cs typeface="Arial" panose="020B0604020202020204" pitchFamily="34" charset="0"/>
                <a:sym typeface="+mn-ea"/>
              </a:rPr>
              <a:t> </a:t>
            </a:r>
          </a:p>
          <a:p>
            <a:r>
              <a:rPr lang="en-US" dirty="0">
                <a:latin typeface="Helvetica Regular"/>
                <a:cs typeface="Arial" panose="020B0604020202020204" pitchFamily="34" charset="0"/>
                <a:sym typeface="+mn-ea"/>
              </a:rPr>
              <a:t>3. Front-end design  </a:t>
            </a:r>
            <a:endParaRPr lang="en-US" b="1" dirty="0">
              <a:latin typeface="Helvetica Regular"/>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0185" y="748030"/>
            <a:ext cx="11470005" cy="4831080"/>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Module 1 Description: Preprocessing the data</a:t>
            </a:r>
          </a:p>
          <a:p>
            <a:endParaRPr lang="en-US" b="1" dirty="0">
              <a:latin typeface="Arial Bold" panose="020B0604020202020204" charset="0"/>
              <a:cs typeface="Arial Bold" panose="020B060402020202020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The first step is to collect the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Then we segregate the acquired data into training data and testing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We’re going to use the 10-fold clustering method to segregate the same using K-Means.</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After that, The training data is allocated at 80%. </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The test data is the remaining 20%.</a:t>
            </a:r>
          </a:p>
          <a:p>
            <a:endParaRPr lang="en-US" sz="2000" dirty="0">
              <a:latin typeface="Arial" panose="020B0604020202020204" pitchFamily="34" charset="0"/>
              <a:cs typeface="Arial" panose="020B0604020202020204" pitchFamily="3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F2584-7E66-42C2-96EF-DFE7BA79147A}"/>
              </a:ext>
            </a:extLst>
          </p:cNvPr>
          <p:cNvSpPr txBox="1"/>
          <p:nvPr/>
        </p:nvSpPr>
        <p:spPr>
          <a:xfrm>
            <a:off x="0" y="572852"/>
            <a:ext cx="12192000" cy="646331"/>
          </a:xfrm>
          <a:prstGeom prst="rect">
            <a:avLst/>
          </a:prstGeom>
          <a:noFill/>
        </p:spPr>
        <p:txBody>
          <a:bodyPr wrap="square">
            <a:spAutoFit/>
          </a:bodyPr>
          <a:lstStyle/>
          <a:p>
            <a:r>
              <a:rPr lang="en-US" sz="3600" b="1" dirty="0">
                <a:latin typeface="Helvetica Regular"/>
                <a:cs typeface="Arial Bold" panose="020B0604020202020204" charset="0"/>
              </a:rPr>
              <a:t>Module 2:</a:t>
            </a:r>
            <a:r>
              <a:rPr lang="en-US" sz="3600" dirty="0">
                <a:latin typeface="Helvetica Regular"/>
                <a:cs typeface="Arial" panose="020B0604020202020204" pitchFamily="34" charset="0"/>
                <a:sym typeface="+mn-ea"/>
              </a:rPr>
              <a:t> </a:t>
            </a:r>
            <a:r>
              <a:rPr lang="en-US" sz="3600" b="1" dirty="0">
                <a:latin typeface="Helvetica Regular"/>
                <a:cs typeface="Arial" panose="020B0604020202020204" pitchFamily="34" charset="0"/>
                <a:sym typeface="+mn-ea"/>
              </a:rPr>
              <a:t>Training the model using CNN</a:t>
            </a:r>
            <a:endParaRPr lang="en-US" sz="3600" b="1" dirty="0">
              <a:latin typeface="Helvetica Regular"/>
              <a:cs typeface="Arial Bold" panose="020B0604020202020204" charset="0"/>
            </a:endParaRPr>
          </a:p>
        </p:txBody>
      </p:sp>
    </p:spTree>
    <p:extLst>
      <p:ext uri="{BB962C8B-B14F-4D97-AF65-F5344CB8AC3E}">
        <p14:creationId xmlns:p14="http://schemas.microsoft.com/office/powerpoint/2010/main" val="32806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77BED1-076B-4379-B185-9AEF8A29E124}"/>
              </a:ext>
            </a:extLst>
          </p:cNvPr>
          <p:cNvSpPr txBox="1"/>
          <p:nvPr/>
        </p:nvSpPr>
        <p:spPr>
          <a:xfrm>
            <a:off x="0" y="133581"/>
            <a:ext cx="9009529" cy="646331"/>
          </a:xfrm>
          <a:prstGeom prst="rect">
            <a:avLst/>
          </a:prstGeom>
          <a:noFill/>
        </p:spPr>
        <p:txBody>
          <a:bodyPr wrap="square">
            <a:spAutoFit/>
          </a:bodyPr>
          <a:lstStyle/>
          <a:p>
            <a:r>
              <a:rPr lang="en-US" sz="3600" b="1" dirty="0">
                <a:latin typeface="Helvetica Regular"/>
                <a:cs typeface="Arial Bold" panose="020B0604020202020204" charset="0"/>
              </a:rPr>
              <a:t>Module 3:</a:t>
            </a:r>
            <a:r>
              <a:rPr lang="en-US" sz="3600" dirty="0">
                <a:latin typeface="Helvetica Regular"/>
                <a:cs typeface="Arial" panose="020B0604020202020204" pitchFamily="34" charset="0"/>
                <a:sym typeface="+mn-ea"/>
              </a:rPr>
              <a:t> </a:t>
            </a:r>
            <a:r>
              <a:rPr lang="en-US" sz="3600" b="1" dirty="0">
                <a:latin typeface="Helvetica Regular"/>
                <a:cs typeface="Arial" panose="020B0604020202020204" pitchFamily="34" charset="0"/>
                <a:sym typeface="+mn-ea"/>
              </a:rPr>
              <a:t>Front-end design </a:t>
            </a:r>
            <a:endParaRPr lang="en-US" sz="3600" b="1" dirty="0">
              <a:latin typeface="Helvetica Regular"/>
              <a:cs typeface="Arial Bold" panose="020B0604020202020204" charset="0"/>
            </a:endParaRPr>
          </a:p>
        </p:txBody>
      </p:sp>
    </p:spTree>
    <p:extLst>
      <p:ext uri="{BB962C8B-B14F-4D97-AF65-F5344CB8AC3E}">
        <p14:creationId xmlns:p14="http://schemas.microsoft.com/office/powerpoint/2010/main" val="305064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EC8F3C-2A87-4BA2-B718-75C7668B378D}"/>
              </a:ext>
            </a:extLst>
          </p:cNvPr>
          <p:cNvPicPr>
            <a:picLocks noChangeAspect="1"/>
          </p:cNvPicPr>
          <p:nvPr/>
        </p:nvPicPr>
        <p:blipFill>
          <a:blip r:embed="rId2"/>
          <a:stretch>
            <a:fillRect/>
          </a:stretch>
        </p:blipFill>
        <p:spPr>
          <a:xfrm>
            <a:off x="724830" y="2988217"/>
            <a:ext cx="4876800" cy="3022600"/>
          </a:xfrm>
          <a:prstGeom prst="rect">
            <a:avLst/>
          </a:prstGeom>
        </p:spPr>
      </p:pic>
      <p:pic>
        <p:nvPicPr>
          <p:cNvPr id="3" name="Picture 2">
            <a:extLst>
              <a:ext uri="{FF2B5EF4-FFF2-40B4-BE49-F238E27FC236}">
                <a16:creationId xmlns:a16="http://schemas.microsoft.com/office/drawing/2014/main" id="{0F159D56-5D5A-4AAB-923C-B59747E49AF3}"/>
              </a:ext>
            </a:extLst>
          </p:cNvPr>
          <p:cNvPicPr>
            <a:picLocks noChangeAspect="1"/>
          </p:cNvPicPr>
          <p:nvPr/>
        </p:nvPicPr>
        <p:blipFill>
          <a:blip r:embed="rId3"/>
          <a:stretch>
            <a:fillRect/>
          </a:stretch>
        </p:blipFill>
        <p:spPr>
          <a:xfrm>
            <a:off x="6095999" y="2955350"/>
            <a:ext cx="5011272" cy="3051483"/>
          </a:xfrm>
          <a:prstGeom prst="rect">
            <a:avLst/>
          </a:prstGeom>
        </p:spPr>
      </p:pic>
      <p:sp>
        <p:nvSpPr>
          <p:cNvPr id="5" name="TextBox 4">
            <a:extLst>
              <a:ext uri="{FF2B5EF4-FFF2-40B4-BE49-F238E27FC236}">
                <a16:creationId xmlns:a16="http://schemas.microsoft.com/office/drawing/2014/main" id="{0551CD52-1642-416D-9700-EF26F0C0CB81}"/>
              </a:ext>
            </a:extLst>
          </p:cNvPr>
          <p:cNvSpPr txBox="1"/>
          <p:nvPr/>
        </p:nvSpPr>
        <p:spPr>
          <a:xfrm>
            <a:off x="430306" y="662517"/>
            <a:ext cx="6096000" cy="584775"/>
          </a:xfrm>
          <a:prstGeom prst="rect">
            <a:avLst/>
          </a:prstGeom>
          <a:noFill/>
        </p:spPr>
        <p:txBody>
          <a:bodyPr wrap="square">
            <a:spAutoFit/>
          </a:bodyPr>
          <a:lstStyle/>
          <a:p>
            <a:r>
              <a:rPr lang="en-US" sz="3200" b="1" dirty="0">
                <a:latin typeface="Arial Bold" panose="020B0604020202020204" charset="0"/>
                <a:cs typeface="Arial Bold" panose="020B0604020202020204" charset="0"/>
              </a:rPr>
              <a:t>Output of Module - 1 :</a:t>
            </a:r>
          </a:p>
        </p:txBody>
      </p:sp>
    </p:spTree>
    <p:extLst>
      <p:ext uri="{BB962C8B-B14F-4D97-AF65-F5344CB8AC3E}">
        <p14:creationId xmlns:p14="http://schemas.microsoft.com/office/powerpoint/2010/main" val="2118920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5C21E-F8AF-4D92-B3E7-8C69CAEE9416}"/>
              </a:ext>
            </a:extLst>
          </p:cNvPr>
          <p:cNvPicPr>
            <a:picLocks noChangeAspect="1"/>
          </p:cNvPicPr>
          <p:nvPr/>
        </p:nvPicPr>
        <p:blipFill>
          <a:blip r:embed="rId2"/>
          <a:stretch>
            <a:fillRect/>
          </a:stretch>
        </p:blipFill>
        <p:spPr>
          <a:xfrm>
            <a:off x="1" y="815695"/>
            <a:ext cx="5961528" cy="5585105"/>
          </a:xfrm>
          <a:prstGeom prst="rect">
            <a:avLst/>
          </a:prstGeom>
        </p:spPr>
      </p:pic>
      <p:sp>
        <p:nvSpPr>
          <p:cNvPr id="7" name="TextBox 6">
            <a:extLst>
              <a:ext uri="{FF2B5EF4-FFF2-40B4-BE49-F238E27FC236}">
                <a16:creationId xmlns:a16="http://schemas.microsoft.com/office/drawing/2014/main" id="{5C4D5D96-3C2E-4A79-82F0-88B4BBD020FC}"/>
              </a:ext>
            </a:extLst>
          </p:cNvPr>
          <p:cNvSpPr txBox="1"/>
          <p:nvPr/>
        </p:nvSpPr>
        <p:spPr>
          <a:xfrm>
            <a:off x="295835" y="169364"/>
            <a:ext cx="6096000" cy="646331"/>
          </a:xfrm>
          <a:prstGeom prst="rect">
            <a:avLst/>
          </a:prstGeom>
          <a:noFill/>
        </p:spPr>
        <p:txBody>
          <a:bodyPr wrap="square">
            <a:spAutoFit/>
          </a:bodyPr>
          <a:lstStyle/>
          <a:p>
            <a:r>
              <a:rPr lang="en-US" sz="3600" b="1" dirty="0">
                <a:latin typeface="Arial Bold" panose="020B0604020202020204" charset="0"/>
                <a:cs typeface="Arial Bold" panose="020B0604020202020204" charset="0"/>
              </a:rPr>
              <a:t>Output of Module - 2 :</a:t>
            </a:r>
          </a:p>
        </p:txBody>
      </p:sp>
      <p:pic>
        <p:nvPicPr>
          <p:cNvPr id="8" name="Picture 7">
            <a:extLst>
              <a:ext uri="{FF2B5EF4-FFF2-40B4-BE49-F238E27FC236}">
                <a16:creationId xmlns:a16="http://schemas.microsoft.com/office/drawing/2014/main" id="{E74A3FF5-C07B-4838-9519-63C993781000}"/>
              </a:ext>
            </a:extLst>
          </p:cNvPr>
          <p:cNvPicPr>
            <a:picLocks noChangeAspect="1"/>
          </p:cNvPicPr>
          <p:nvPr/>
        </p:nvPicPr>
        <p:blipFill>
          <a:blip r:embed="rId3"/>
          <a:stretch>
            <a:fillRect/>
          </a:stretch>
        </p:blipFill>
        <p:spPr>
          <a:xfrm>
            <a:off x="6060140" y="815695"/>
            <a:ext cx="6096000" cy="5585105"/>
          </a:xfrm>
          <a:prstGeom prst="rect">
            <a:avLst/>
          </a:prstGeom>
        </p:spPr>
      </p:pic>
      <p:sp>
        <p:nvSpPr>
          <p:cNvPr id="9" name="Rectangle 8">
            <a:extLst>
              <a:ext uri="{FF2B5EF4-FFF2-40B4-BE49-F238E27FC236}">
                <a16:creationId xmlns:a16="http://schemas.microsoft.com/office/drawing/2014/main" id="{D84FEEFC-6748-45DB-8E05-4CF24DFEDED6}"/>
              </a:ext>
            </a:extLst>
          </p:cNvPr>
          <p:cNvSpPr/>
          <p:nvPr/>
        </p:nvSpPr>
        <p:spPr>
          <a:xfrm>
            <a:off x="6230473" y="453614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2176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1AC0B-27F6-4915-A94A-E30366323B85}"/>
              </a:ext>
            </a:extLst>
          </p:cNvPr>
          <p:cNvPicPr>
            <a:picLocks noChangeAspect="1"/>
          </p:cNvPicPr>
          <p:nvPr/>
        </p:nvPicPr>
        <p:blipFill rotWithShape="1">
          <a:blip r:embed="rId2"/>
          <a:srcRect b="15817"/>
          <a:stretch/>
        </p:blipFill>
        <p:spPr>
          <a:xfrm>
            <a:off x="0" y="1084729"/>
            <a:ext cx="12192000" cy="5773271"/>
          </a:xfrm>
          <a:prstGeom prst="rect">
            <a:avLst/>
          </a:prstGeom>
        </p:spPr>
      </p:pic>
      <p:sp>
        <p:nvSpPr>
          <p:cNvPr id="5" name="TextBox 4">
            <a:extLst>
              <a:ext uri="{FF2B5EF4-FFF2-40B4-BE49-F238E27FC236}">
                <a16:creationId xmlns:a16="http://schemas.microsoft.com/office/drawing/2014/main" id="{AAF9F1BC-98E4-47FE-A764-DD13B7D1164B}"/>
              </a:ext>
            </a:extLst>
          </p:cNvPr>
          <p:cNvSpPr txBox="1"/>
          <p:nvPr/>
        </p:nvSpPr>
        <p:spPr>
          <a:xfrm>
            <a:off x="0" y="205299"/>
            <a:ext cx="6096000" cy="646331"/>
          </a:xfrm>
          <a:prstGeom prst="rect">
            <a:avLst/>
          </a:prstGeom>
          <a:noFill/>
        </p:spPr>
        <p:txBody>
          <a:bodyPr wrap="square">
            <a:spAutoFit/>
          </a:bodyPr>
          <a:lstStyle/>
          <a:p>
            <a:r>
              <a:rPr lang="en-US" sz="3600" b="1" dirty="0">
                <a:latin typeface="Helvetica Regular"/>
                <a:cs typeface="Arial Bold" panose="020B0604020202020204" charset="0"/>
              </a:rPr>
              <a:t>Output of Module - 3 :</a:t>
            </a:r>
          </a:p>
        </p:txBody>
      </p:sp>
    </p:spTree>
    <p:extLst>
      <p:ext uri="{BB962C8B-B14F-4D97-AF65-F5344CB8AC3E}">
        <p14:creationId xmlns:p14="http://schemas.microsoft.com/office/powerpoint/2010/main" val="93331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8755" y="93345"/>
            <a:ext cx="11470005" cy="6463308"/>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Hardware and Software requirements:</a:t>
            </a:r>
          </a:p>
          <a:p>
            <a:br>
              <a:rPr lang="en-US" sz="3600" b="1" dirty="0">
                <a:latin typeface="Arial Bold" panose="020B0604020202020204" charset="0"/>
                <a:cs typeface="Arial Bold" panose="020B0604020202020204" charset="0"/>
              </a:rPr>
            </a:br>
            <a:r>
              <a:rPr lang="en-US" sz="3600" b="1" dirty="0">
                <a:latin typeface="Arial Bold" panose="020B0604020202020204" charset="0"/>
                <a:cs typeface="Arial Bold" panose="020B0604020202020204" charset="0"/>
              </a:rPr>
              <a:t>Software:</a:t>
            </a:r>
          </a:p>
          <a:p>
            <a:endParaRPr lang="en-US" sz="3600" b="1" dirty="0">
              <a:latin typeface="Arial Bold" panose="020B0604020202020204" charset="0"/>
              <a:cs typeface="Arial Bold" panose="020B060402020202020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Python 3 - We have used Python which is a statistical mathematical programming language. It is an open source and also provides more graphic packages and data sets </a:t>
            </a:r>
            <a:r>
              <a:rPr lang="en-US" sz="2000" dirty="0" err="1">
                <a:latin typeface="Arial" panose="020B0604020202020204" pitchFamily="34" charset="0"/>
                <a:cs typeface="Arial" panose="020B0604020202020204" pitchFamily="34" charset="0"/>
              </a:rPr>
              <a:t>Keras</a:t>
            </a:r>
            <a:r>
              <a:rPr lang="en-US" sz="2000" dirty="0">
                <a:latin typeface="Arial" panose="020B0604020202020204" pitchFamily="34" charset="0"/>
                <a:cs typeface="Arial" panose="020B0604020202020204" pitchFamily="34" charset="0"/>
              </a:rPr>
              <a:t> (with TensorFlow backend 2.3.0 version) - </a:t>
            </a:r>
            <a:r>
              <a:rPr lang="en-US" sz="2000" dirty="0" err="1">
                <a:latin typeface="Arial" panose="020B0604020202020204" pitchFamily="34" charset="0"/>
                <a:cs typeface="Arial" panose="020B0604020202020204" pitchFamily="34" charset="0"/>
              </a:rPr>
              <a:t>Keras</a:t>
            </a:r>
            <a:r>
              <a:rPr lang="en-US" sz="2000" dirty="0">
                <a:latin typeface="Arial" panose="020B0604020202020204" pitchFamily="34" charset="0"/>
                <a:cs typeface="Arial" panose="020B0604020202020204" pitchFamily="34" charset="0"/>
              </a:rPr>
              <a:t> is a neural network API consisting of TensorFlow,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Python packages like </a:t>
            </a:r>
            <a:r>
              <a:rPr lang="en-US" sz="2000" dirty="0" err="1">
                <a:latin typeface="Arial" panose="020B0604020202020204" pitchFamily="34" charset="0"/>
                <a:cs typeface="Arial" panose="020B0604020202020204" pitchFamily="34" charset="0"/>
              </a:rPr>
              <a:t>Numpy</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Pandas for mathematical computation and plotting graphs,</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SimpleITK</a:t>
            </a:r>
            <a:r>
              <a:rPr lang="en-US" sz="2000" dirty="0">
                <a:latin typeface="Arial" panose="020B0604020202020204" pitchFamily="34" charset="0"/>
                <a:cs typeface="Arial" panose="020B0604020202020204" pitchFamily="34" charset="0"/>
              </a:rPr>
              <a:t> for reading the images which were in .</a:t>
            </a:r>
            <a:r>
              <a:rPr lang="en-US" sz="2000" dirty="0" err="1">
                <a:latin typeface="Arial" panose="020B0604020202020204" pitchFamily="34" charset="0"/>
                <a:cs typeface="Arial" panose="020B0604020202020204" pitchFamily="34" charset="0"/>
              </a:rPr>
              <a:t>mha</a:t>
            </a:r>
            <a:r>
              <a:rPr lang="en-US" sz="2000" dirty="0">
                <a:latin typeface="Arial" panose="020B0604020202020204" pitchFamily="34" charset="0"/>
                <a:cs typeface="Arial" panose="020B0604020202020204" pitchFamily="34" charset="0"/>
              </a:rPr>
              <a:t> format </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Mahotas</a:t>
            </a:r>
            <a:r>
              <a:rPr lang="en-US" sz="2000" dirty="0">
                <a:latin typeface="Arial" panose="020B0604020202020204" pitchFamily="34" charset="0"/>
                <a:cs typeface="Arial" panose="020B0604020202020204" pitchFamily="34" charset="0"/>
              </a:rPr>
              <a:t> for feature extraction of GLCM Kaggle was used to obtain the online dataset.</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Google </a:t>
            </a:r>
            <a:r>
              <a:rPr lang="en-US" sz="2000" dirty="0" err="1">
                <a:latin typeface="Arial" panose="020B0604020202020204" pitchFamily="34" charset="0"/>
                <a:cs typeface="Arial" panose="020B0604020202020204" pitchFamily="34" charset="0"/>
              </a:rPr>
              <a:t>Colab</a:t>
            </a:r>
            <a:r>
              <a:rPr lang="en-US" sz="2000" dirty="0">
                <a:latin typeface="Arial" panose="020B0604020202020204" pitchFamily="34" charset="0"/>
                <a:cs typeface="Arial" panose="020B0604020202020204" pitchFamily="34" charset="0"/>
              </a:rPr>
              <a:t> - open-source </a:t>
            </a:r>
            <a:r>
              <a:rPr lang="en-US" sz="2000" dirty="0" err="1">
                <a:latin typeface="Arial" panose="020B0604020202020204" pitchFamily="34" charset="0"/>
                <a:cs typeface="Arial" panose="020B0604020202020204" pitchFamily="34" charset="0"/>
              </a:rPr>
              <a:t>Jupyter</a:t>
            </a:r>
            <a:r>
              <a:rPr lang="en-US" sz="2000" dirty="0">
                <a:latin typeface="Arial" panose="020B0604020202020204" pitchFamily="34" charset="0"/>
                <a:cs typeface="Arial" panose="020B0604020202020204" pitchFamily="34" charset="0"/>
              </a:rPr>
              <a:t> Notebook, VS Code</a:t>
            </a: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70" y="466165"/>
            <a:ext cx="2743199" cy="646331"/>
          </a:xfrm>
          <a:prstGeom prst="rect">
            <a:avLst/>
          </a:prstGeom>
          <a:noFill/>
        </p:spPr>
        <p:txBody>
          <a:bodyPr wrap="square" rtlCol="0">
            <a:spAutoFit/>
          </a:bodyPr>
          <a:lstStyle/>
          <a:p>
            <a:r>
              <a:rPr lang="en-IN" sz="3600" b="1" dirty="0"/>
              <a:t>Abstract </a:t>
            </a:r>
          </a:p>
        </p:txBody>
      </p:sp>
      <p:sp>
        <p:nvSpPr>
          <p:cNvPr id="5" name="TextBox 4"/>
          <p:cNvSpPr txBox="1"/>
          <p:nvPr/>
        </p:nvSpPr>
        <p:spPr>
          <a:xfrm>
            <a:off x="0" y="1640540"/>
            <a:ext cx="12191999" cy="4026167"/>
          </a:xfrm>
          <a:prstGeom prst="rect">
            <a:avLst/>
          </a:prstGeom>
          <a:noFill/>
        </p:spPr>
        <p:txBody>
          <a:bodyPr wrap="square">
            <a:spAutoFit/>
          </a:bodyPr>
          <a:lstStyle/>
          <a:p>
            <a:pPr algn="just">
              <a:lnSpc>
                <a:spcPct val="107000"/>
              </a:lnSpc>
              <a:spcAft>
                <a:spcPts val="800"/>
              </a:spcAft>
            </a:pPr>
            <a:r>
              <a:rPr lang="en-IN" dirty="0">
                <a:effectLst/>
                <a:latin typeface="Helvetica Regular"/>
                <a:ea typeface="Calibri" panose="020F0502020204030204" pitchFamily="34" charset="0"/>
                <a:cs typeface="Times New Roman" panose="02020603050405020304" pitchFamily="18" charset="0"/>
              </a:rPr>
              <a:t>Data processing and learning have become a spearhead for the advancement of medicine, with pathology and laboratory medicine as no exception. The incorporation of scientific research through clinical informatics, including genomics,</a:t>
            </a:r>
          </a:p>
          <a:p>
            <a:pPr algn="just">
              <a:lnSpc>
                <a:spcPct val="107000"/>
              </a:lnSpc>
              <a:spcAft>
                <a:spcPts val="800"/>
              </a:spcAft>
            </a:pPr>
            <a:r>
              <a:rPr lang="en-IN" dirty="0">
                <a:effectLst/>
                <a:latin typeface="Helvetica Regular"/>
                <a:ea typeface="Calibri" panose="020F0502020204030204" pitchFamily="34" charset="0"/>
                <a:cs typeface="Times New Roman" panose="02020603050405020304" pitchFamily="18" charset="0"/>
              </a:rPr>
              <a:t>proteomics, bioinformatics, and biostatistics, into clinical practice, unlocks innovative approaches to patient care. The rise of Artiﬁcial Intelligence (AI) and Deep Learning (DL) techniques and their applications in various ﬁelds have brought immense value in providing insights into advancement in support of medical pathology. In this project, Deep Learning models are proposed for classifying these pathologies, including Convolutional neural networks (CNN). To test and improve the CNN model accuracy Transfer Learning (TL) is used. The analysis is done by training, validating, and testing data. Depending upon the analysis of data by applying the CNN algorithm pathosis is measured. Deep Learning, unlocked through information integration and advanced digital communication networks, has the potential to improve clinical workflow efficiency, and diagnostic quality, and ultimately create personalized diagnoses and treatment plans for patients. This review describes clinical perspectives and discusses the statistical methods, clinical applications, potential obstacles, and future directions of medical pathology using AI and DL.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8755" y="93345"/>
            <a:ext cx="11470005" cy="4923155"/>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Hardware and Software requirements:</a:t>
            </a:r>
          </a:p>
          <a:p>
            <a:br>
              <a:rPr lang="en-US" sz="3600" b="1" dirty="0">
                <a:latin typeface="Arial Bold" panose="020B0604020202020204" charset="0"/>
                <a:cs typeface="Arial Bold" panose="020B0604020202020204" charset="0"/>
              </a:rPr>
            </a:br>
            <a:r>
              <a:rPr lang="en-US" sz="3600" b="1" dirty="0">
                <a:latin typeface="Arial Bold" panose="020B0604020202020204" charset="0"/>
                <a:cs typeface="Arial Bold" panose="020B0604020202020204" charset="0"/>
              </a:rPr>
              <a:t>Hardware:</a:t>
            </a:r>
          </a:p>
          <a:p>
            <a:endParaRPr lang="en-US" sz="3600" b="1" dirty="0">
              <a:latin typeface="Arial Bold" panose="020B0604020202020204" charset="0"/>
              <a:cs typeface="Arial Bold" panose="020B060402020202020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Processor: Intel® Core™ i5-2350M CPU @ 2.30GHz </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Installed memory (RAM):8.00GB</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System Type: 64-bit Operating System</a:t>
            </a:r>
            <a:endParaRPr lang="en-US" dirty="0">
              <a:latin typeface="Arial" panose="020B0604020202020204" pitchFamily="34" charset="0"/>
              <a:cs typeface="Arial" panose="020B0604020202020204" pitchFamily="3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2255" y="263936"/>
            <a:ext cx="11470005" cy="8279190"/>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Conclusion : </a:t>
            </a:r>
          </a:p>
          <a:p>
            <a:endParaRPr lang="en-US" b="1" dirty="0">
              <a:latin typeface="Helvetica Regular"/>
              <a:cs typeface="Arial Bold" panose="020B0604020202020204" charset="0"/>
            </a:endParaRPr>
          </a:p>
          <a:p>
            <a:pPr algn="just">
              <a:lnSpc>
                <a:spcPct val="150000"/>
              </a:lnSpc>
            </a:pPr>
            <a:r>
              <a:rPr lang="en-IN" dirty="0">
                <a:effectLst/>
                <a:latin typeface="Helvetica Regular"/>
                <a:ea typeface="Times New Roman" panose="02020603050405020304" pitchFamily="18" charset="0"/>
              </a:rPr>
              <a:t> </a:t>
            </a:r>
            <a:r>
              <a:rPr lang="en-US" dirty="0">
                <a:effectLst/>
                <a:latin typeface="Helvetica Regular"/>
                <a:ea typeface="Times New Roman" panose="02020603050405020304" pitchFamily="18" charset="0"/>
              </a:rPr>
              <a:t>Without the pre-trained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model, the training accuracy is 100 % and the validation accuracy is &gt;90%. The validation result had the best figure of 100% accuracy. It is observed that without using the pre-trained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model, although the training accuracy is &gt;90%, the overall accuracy is low unlike where the pre-trained model is used.</a:t>
            </a:r>
            <a:endParaRPr lang="en-IN" dirty="0">
              <a:effectLst/>
              <a:latin typeface="Helvetica Regular"/>
              <a:ea typeface="Times New Roman" panose="02020603050405020304" pitchFamily="18" charset="0"/>
            </a:endParaRPr>
          </a:p>
          <a:p>
            <a:pPr algn="just">
              <a:lnSpc>
                <a:spcPct val="150000"/>
              </a:lnSpc>
            </a:pPr>
            <a:r>
              <a:rPr lang="en-US" dirty="0">
                <a:effectLst/>
                <a:latin typeface="Helvetica Regular"/>
                <a:ea typeface="Times New Roman" panose="02020603050405020304" pitchFamily="18" charset="0"/>
              </a:rPr>
              <a:t>Also, when we trained our dataset without Transfer learning, the computation time was 40 min whereas when we used Transfer Learning, the computation time was 15min. Hence, training and computation time with the pre-trained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model was 50% lesser than without. Chances of overfitting the dataset is higher when training the model from scratch rather than using pre-trained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also provides an easy interface for data augmentation. Amongst the </a:t>
            </a:r>
            <a:r>
              <a:rPr lang="en-US" dirty="0" err="1">
                <a:effectLst/>
                <a:latin typeface="Helvetica Regular"/>
                <a:ea typeface="Times New Roman" panose="02020603050405020304" pitchFamily="18" charset="0"/>
              </a:rPr>
              <a:t>Keras</a:t>
            </a:r>
            <a:r>
              <a:rPr lang="en-US" dirty="0">
                <a:effectLst/>
                <a:latin typeface="Helvetica Regular"/>
                <a:ea typeface="Times New Roman" panose="02020603050405020304" pitchFamily="18" charset="0"/>
              </a:rPr>
              <a:t> models, it is seen that </a:t>
            </a:r>
            <a:r>
              <a:rPr lang="en-US" dirty="0" err="1">
                <a:effectLst/>
                <a:latin typeface="Helvetica Regular"/>
                <a:ea typeface="Times New Roman" panose="02020603050405020304" pitchFamily="18" charset="0"/>
              </a:rPr>
              <a:t>ResNet</a:t>
            </a:r>
            <a:r>
              <a:rPr lang="en-US" dirty="0">
                <a:effectLst/>
                <a:latin typeface="Helvetica Regular"/>
                <a:ea typeface="Times New Roman" panose="02020603050405020304" pitchFamily="18" charset="0"/>
              </a:rPr>
              <a:t> 50 has the best overall accuracy as well as F1 score. </a:t>
            </a:r>
            <a:r>
              <a:rPr lang="en-US" dirty="0" err="1">
                <a:effectLst/>
                <a:latin typeface="Helvetica Regular"/>
                <a:ea typeface="Times New Roman" panose="02020603050405020304" pitchFamily="18" charset="0"/>
              </a:rPr>
              <a:t>ResNet</a:t>
            </a:r>
            <a:r>
              <a:rPr lang="en-US" dirty="0">
                <a:effectLst/>
                <a:latin typeface="Helvetica Regular"/>
                <a:ea typeface="Times New Roman" panose="02020603050405020304" pitchFamily="18" charset="0"/>
              </a:rPr>
              <a:t> is a powerful backbone model that is used very frequently in many computer vision tasks. Precision and Recall both cannot be improved as one comes at the cost of the other. So, we use the F1 score too.</a:t>
            </a:r>
            <a:endParaRPr lang="en-IN" dirty="0">
              <a:effectLst/>
              <a:latin typeface="Helvetica Regular"/>
              <a:ea typeface="Times New Roman" panose="02020603050405020304" pitchFamily="18" charset="0"/>
            </a:endParaRPr>
          </a:p>
          <a:p>
            <a:r>
              <a:rPr lang="en-US" b="1" dirty="0">
                <a:latin typeface="Arial Bold" panose="020B0604020202020204" charset="0"/>
                <a:cs typeface="Arial Bold" panose="020B0604020202020204" charset="0"/>
              </a:rPr>
              <a:t> </a:t>
            </a:r>
          </a:p>
          <a:p>
            <a:endParaRPr lang="en-US" sz="2000" b="1" dirty="0">
              <a:latin typeface="Arial Bold" panose="020B0604020202020204" charset="0"/>
              <a:cs typeface="Arial Bold" panose="020B0604020202020204" charset="0"/>
              <a:sym typeface="+mn-ea"/>
            </a:endParaRPr>
          </a:p>
          <a:p>
            <a:endParaRPr lang="en-US" sz="2000" b="1" dirty="0">
              <a:latin typeface="Arial Bold" panose="020B0604020202020204" charset="0"/>
              <a:cs typeface="Arial Bold" panose="020B0604020202020204" charset="0"/>
              <a:sym typeface="+mn-ea"/>
            </a:endParaRPr>
          </a:p>
          <a:p>
            <a:endParaRPr lang="en-US" sz="2000" b="1" dirty="0">
              <a:latin typeface="Arial Bold" panose="020B0604020202020204" charset="0"/>
              <a:cs typeface="Arial Bold" panose="020B0604020202020204" charset="0"/>
              <a:sym typeface="+mn-ea"/>
            </a:endParaRPr>
          </a:p>
          <a:p>
            <a:endParaRPr lang="en-US" sz="2000" dirty="0">
              <a:latin typeface="Arial" panose="020B0604020202020204" pitchFamily="34" charset="0"/>
              <a:cs typeface="Arial" panose="020B0604020202020204" pitchFamily="34" charset="0"/>
              <a:sym typeface="+mn-ea"/>
            </a:endParaRPr>
          </a:p>
          <a:p>
            <a:r>
              <a:rPr lang="en-US" sz="2000" dirty="0">
                <a:latin typeface="Arial" panose="020B0604020202020204" pitchFamily="34" charset="0"/>
                <a:cs typeface="Arial" panose="020B0604020202020204" pitchFamily="34" charset="0"/>
                <a:sym typeface="+mn-ea"/>
              </a:rPr>
              <a:t>  </a:t>
            </a:r>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12192000" cy="7200497"/>
          </a:xfrm>
          <a:prstGeom prst="rect">
            <a:avLst/>
          </a:prstGeom>
          <a:noFill/>
        </p:spPr>
        <p:txBody>
          <a:bodyPr wrap="square" rtlCol="0">
            <a:spAutoFit/>
          </a:bodyPr>
          <a:lstStyle/>
          <a:p>
            <a:r>
              <a:rPr lang="en-US" sz="3200" b="1" dirty="0">
                <a:latin typeface="Arial Bold" panose="020B0604020202020204" charset="0"/>
                <a:cs typeface="Arial Bold" panose="020B0604020202020204" charset="0"/>
              </a:rPr>
              <a:t>Future Work: </a:t>
            </a:r>
          </a:p>
          <a:p>
            <a:pPr marL="285750" indent="-285750" algn="just">
              <a:lnSpc>
                <a:spcPct val="150000"/>
              </a:lnSpc>
              <a:buFont typeface="Arial" panose="020B0604020202020204" pitchFamily="34" charset="0"/>
              <a:buChar char="•"/>
            </a:pPr>
            <a:r>
              <a:rPr lang="en-US" sz="1500" b="1" dirty="0">
                <a:effectLst/>
                <a:latin typeface="Times New Roman" panose="02020603050405020304" pitchFamily="18" charset="0"/>
                <a:ea typeface="Times New Roman" panose="02020603050405020304" pitchFamily="18" charset="0"/>
              </a:rPr>
              <a:t>Build an app-based user interface</a:t>
            </a:r>
            <a:r>
              <a:rPr lang="en-US" sz="1500" dirty="0">
                <a:effectLst/>
                <a:latin typeface="Times New Roman" panose="02020603050405020304" pitchFamily="18" charset="0"/>
                <a:ea typeface="Times New Roman" panose="02020603050405020304" pitchFamily="18" charset="0"/>
              </a:rPr>
              <a:t> in hospitals that allow doctors to easily determine the impact of tumor and suggest treatment accordingly Since the performance and complexity of </a:t>
            </a:r>
            <a:r>
              <a:rPr lang="en-US" sz="1500" dirty="0" err="1">
                <a:effectLst/>
                <a:latin typeface="Times New Roman" panose="02020603050405020304" pitchFamily="18" charset="0"/>
                <a:ea typeface="Times New Roman" panose="02020603050405020304" pitchFamily="18" charset="0"/>
              </a:rPr>
              <a:t>ConvNets</a:t>
            </a:r>
            <a:r>
              <a:rPr lang="en-US" sz="1500" dirty="0">
                <a:effectLst/>
                <a:latin typeface="Times New Roman" panose="02020603050405020304" pitchFamily="18" charset="0"/>
                <a:ea typeface="Times New Roman" panose="02020603050405020304" pitchFamily="18" charset="0"/>
              </a:rPr>
              <a:t> depend on the input data representation we can try to predict the location as well as stage of the tumor from Volume based 3D images. By creating three-dimensional (3D) anatomical models from individual patients, training, planning, and computer guidance during surgery are improved. Using </a:t>
            </a:r>
            <a:r>
              <a:rPr lang="en-US" sz="1500" dirty="0" err="1">
                <a:effectLst/>
                <a:latin typeface="Times New Roman" panose="02020603050405020304" pitchFamily="18" charset="0"/>
                <a:ea typeface="Times New Roman" panose="02020603050405020304" pitchFamily="18" charset="0"/>
              </a:rPr>
              <a:t>VolumeNet</a:t>
            </a:r>
            <a:r>
              <a:rPr lang="en-US" sz="1500" dirty="0">
                <a:effectLst/>
                <a:latin typeface="Times New Roman" panose="02020603050405020304" pitchFamily="18" charset="0"/>
                <a:ea typeface="Times New Roman" panose="02020603050405020304" pitchFamily="18" charset="0"/>
              </a:rPr>
              <a:t> with LOPO (Leave-One-Patient-Out) scheme has proved to give a high training as well as validation accuracy(&gt;95%).In the LOPO test scheme, in each iteration, one patient is used for testing and the remaining patients are used for training the </a:t>
            </a:r>
            <a:r>
              <a:rPr lang="en-US" sz="1500" dirty="0" err="1">
                <a:effectLst/>
                <a:latin typeface="Times New Roman" panose="02020603050405020304" pitchFamily="18" charset="0"/>
                <a:ea typeface="Times New Roman" panose="02020603050405020304" pitchFamily="18" charset="0"/>
              </a:rPr>
              <a:t>ConvNets</a:t>
            </a:r>
            <a:r>
              <a:rPr lang="en-US" sz="1500" dirty="0">
                <a:effectLst/>
                <a:latin typeface="Times New Roman" panose="02020603050405020304" pitchFamily="18" charset="0"/>
                <a:ea typeface="Times New Roman" panose="02020603050405020304" pitchFamily="18" charset="0"/>
              </a:rPr>
              <a:t>, this iterates for each patient. Although the LOPO test scheme is computationally expensive, using this we can have more training data which is required for </a:t>
            </a:r>
            <a:r>
              <a:rPr lang="en-US" sz="1500" dirty="0" err="1">
                <a:effectLst/>
                <a:latin typeface="Times New Roman" panose="02020603050405020304" pitchFamily="18" charset="0"/>
                <a:ea typeface="Times New Roman" panose="02020603050405020304" pitchFamily="18" charset="0"/>
              </a:rPr>
              <a:t>ConvNets</a:t>
            </a:r>
            <a:r>
              <a:rPr lang="en-US" sz="1500" dirty="0">
                <a:effectLst/>
                <a:latin typeface="Times New Roman" panose="02020603050405020304" pitchFamily="18" charset="0"/>
                <a:ea typeface="Times New Roman" panose="02020603050405020304" pitchFamily="18" charset="0"/>
              </a:rPr>
              <a:t> training. LOPO testing is robust and most applicable to our application, where we get test results for each individual patient. So, if the classifier misclassifies a patient then we can further investigate it separately.</a:t>
            </a:r>
            <a:endParaRPr lang="en-IN" sz="15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500" b="1" dirty="0">
                <a:effectLst/>
                <a:latin typeface="Times New Roman" panose="02020603050405020304" pitchFamily="18" charset="0"/>
                <a:ea typeface="Times New Roman" panose="02020603050405020304" pitchFamily="18" charset="0"/>
              </a:rPr>
              <a:t>Improve testing accuracy and computation time </a:t>
            </a:r>
            <a:r>
              <a:rPr lang="en-US" sz="1500" dirty="0">
                <a:effectLst/>
                <a:latin typeface="Times New Roman" panose="02020603050405020304" pitchFamily="18" charset="0"/>
                <a:ea typeface="Times New Roman" panose="02020603050405020304" pitchFamily="18" charset="0"/>
              </a:rPr>
              <a:t>by using classifier boosting techniques like using more number images with more data augmentation, fine-tuning hyperparameters, training for a longer time i.e. using more epochs, adding more appropriate layers, etc.. Classifier boosting is done by building a model from the training data and then creating a second model that attempts to correct the errors from the first model for a faster prognosis. Such techniques can be used to raise the accuracy even higher and reach a level that will allow this tool to be a significant asset to any medical facility dealing with brain tumors.</a:t>
            </a:r>
          </a:p>
          <a:p>
            <a:pPr marL="285750" indent="-285750" algn="just">
              <a:lnSpc>
                <a:spcPct val="150000"/>
              </a:lnSpc>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a:t>
            </a:r>
            <a:r>
              <a:rPr lang="en-US" sz="1500" b="1" dirty="0">
                <a:effectLst/>
                <a:latin typeface="Times New Roman" panose="02020603050405020304" pitchFamily="18" charset="0"/>
                <a:ea typeface="Times New Roman" panose="02020603050405020304" pitchFamily="18" charset="0"/>
              </a:rPr>
              <a:t>For more complex datasets, </a:t>
            </a:r>
            <a:r>
              <a:rPr lang="en-US" sz="1500" dirty="0">
                <a:effectLst/>
                <a:latin typeface="Times New Roman" panose="02020603050405020304" pitchFamily="18" charset="0"/>
                <a:ea typeface="Times New Roman" panose="02020603050405020304" pitchFamily="18" charset="0"/>
              </a:rPr>
              <a:t>we can use U-Net architecture rather than CNN where the max-pooling layers are just replaced by up-sampling ones. Ultimately we would like to use very large and deep convolutional nets on video sequences where the temporal structure provides very helpful information that is missing or far less obvious in static images.</a:t>
            </a:r>
            <a:endParaRPr lang="en-IN" sz="15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500" b="1" dirty="0">
                <a:effectLst/>
                <a:latin typeface="Times New Roman" panose="02020603050405020304" pitchFamily="18" charset="0"/>
                <a:ea typeface="Times New Roman" panose="02020603050405020304" pitchFamily="18" charset="0"/>
              </a:rPr>
              <a:t>Unsupervised transfer learning may attract more and more attention in the future.</a:t>
            </a:r>
            <a:endParaRPr lang="en-US" sz="1500" b="1" dirty="0">
              <a:latin typeface="Arial" panose="020B0604020202020204" pitchFamily="34" charset="0"/>
              <a:cs typeface="Arial" panose="020B0604020202020204" pitchFamily="34" charset="0"/>
              <a:sym typeface="+mn-ea"/>
            </a:endParaRPr>
          </a:p>
          <a:p>
            <a:pPr algn="just">
              <a:lnSpc>
                <a:spcPct val="150000"/>
              </a:lnSpc>
            </a:pPr>
            <a:endParaRPr lang="en-US" sz="1400" b="1"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092441-7022-40FF-9D55-42874BF2451B}"/>
              </a:ext>
            </a:extLst>
          </p:cNvPr>
          <p:cNvSpPr/>
          <p:nvPr/>
        </p:nvSpPr>
        <p:spPr>
          <a:xfrm>
            <a:off x="84421" y="188275"/>
            <a:ext cx="2954656"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latin typeface="Helvetica Regular"/>
              </a:rPr>
              <a:t>References :</a:t>
            </a:r>
          </a:p>
        </p:txBody>
      </p:sp>
      <p:sp>
        <p:nvSpPr>
          <p:cNvPr id="3" name="TextBox 2">
            <a:extLst>
              <a:ext uri="{FF2B5EF4-FFF2-40B4-BE49-F238E27FC236}">
                <a16:creationId xmlns:a16="http://schemas.microsoft.com/office/drawing/2014/main" id="{50ACA83A-C748-4D40-8622-27368D58B777}"/>
              </a:ext>
            </a:extLst>
          </p:cNvPr>
          <p:cNvSpPr txBox="1"/>
          <p:nvPr/>
        </p:nvSpPr>
        <p:spPr>
          <a:xfrm>
            <a:off x="0" y="700134"/>
            <a:ext cx="12192000" cy="5745163"/>
          </a:xfrm>
          <a:prstGeom prst="rect">
            <a:avLst/>
          </a:prstGeom>
          <a:noFill/>
        </p:spPr>
        <p:txBody>
          <a:bodyPr wrap="square" rtlCol="0">
            <a:spAutoFit/>
          </a:bodyPr>
          <a:lstStyle/>
          <a:p>
            <a:pPr algn="just">
              <a:spcAft>
                <a:spcPts val="800"/>
              </a:spcAft>
            </a:pPr>
            <a:r>
              <a:rPr lang="en-US" sz="1400" dirty="0">
                <a:effectLst/>
                <a:latin typeface="Helvetica Regular"/>
                <a:ea typeface="Calibri" panose="020F0502020204030204" pitchFamily="34" charset="0"/>
                <a:cs typeface="Gautami" panose="020B0502040204020203" pitchFamily="34" charset="0"/>
              </a:rPr>
              <a:t>[1]. S. Bauer et al., ―A survey of MRI-based medical image analysis for brain tumor studies,‖ Phys. Med. Biol., vol. 58, no. 13, pp.97–129, 2013.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[2]. B. </a:t>
            </a:r>
            <a:r>
              <a:rPr lang="en-US" sz="1400" dirty="0" err="1">
                <a:effectLst/>
                <a:latin typeface="Helvetica Regular"/>
                <a:ea typeface="Calibri" panose="020F0502020204030204" pitchFamily="34" charset="0"/>
                <a:cs typeface="Gautami" panose="020B0502040204020203" pitchFamily="34" charset="0"/>
              </a:rPr>
              <a:t>Menze</a:t>
            </a:r>
            <a:r>
              <a:rPr lang="en-US" sz="1400" dirty="0">
                <a:effectLst/>
                <a:latin typeface="Helvetica Regular"/>
                <a:ea typeface="Calibri" panose="020F0502020204030204" pitchFamily="34" charset="0"/>
                <a:cs typeface="Gautami" panose="020B0502040204020203" pitchFamily="34" charset="0"/>
              </a:rPr>
              <a:t> et al., ―The multimodal brain tumor image segmentation benchmark (BRATS),‖ IEEE Trans. Med. </a:t>
            </a:r>
            <a:r>
              <a:rPr lang="en-US" sz="1400" dirty="0" err="1">
                <a:effectLst/>
                <a:latin typeface="Helvetica Regular"/>
                <a:ea typeface="Calibri" panose="020F0502020204030204" pitchFamily="34" charset="0"/>
                <a:cs typeface="Gautami" panose="020B0502040204020203" pitchFamily="34" charset="0"/>
              </a:rPr>
              <a:t>Imag</a:t>
            </a:r>
            <a:r>
              <a:rPr lang="en-US" sz="1400" dirty="0">
                <a:effectLst/>
                <a:latin typeface="Helvetica Regular"/>
                <a:ea typeface="Calibri" panose="020F0502020204030204" pitchFamily="34" charset="0"/>
                <a:cs typeface="Gautami" panose="020B0502040204020203" pitchFamily="34" charset="0"/>
              </a:rPr>
              <a:t>., vol. 34, no.10, pp. 1993–2024, Oct. 2015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[3]. B. H. </a:t>
            </a:r>
            <a:r>
              <a:rPr lang="en-US" sz="1400" dirty="0" err="1">
                <a:effectLst/>
                <a:latin typeface="Helvetica Regular"/>
                <a:ea typeface="Calibri" panose="020F0502020204030204" pitchFamily="34" charset="0"/>
                <a:cs typeface="Gautami" panose="020B0502040204020203" pitchFamily="34" charset="0"/>
              </a:rPr>
              <a:t>Menze</a:t>
            </a:r>
            <a:r>
              <a:rPr lang="en-US" sz="1400" dirty="0">
                <a:effectLst/>
                <a:latin typeface="Helvetica Regular"/>
                <a:ea typeface="Calibri" panose="020F0502020204030204" pitchFamily="34" charset="0"/>
                <a:cs typeface="Gautami" panose="020B0502040204020203" pitchFamily="34" charset="0"/>
              </a:rPr>
              <a:t> et al., ―A generative model for brain tumor segmentation in multi-modal images,‖ in Medical Image Computing and </a:t>
            </a:r>
            <a:r>
              <a:rPr lang="en-US" sz="1400" dirty="0" err="1">
                <a:effectLst/>
                <a:latin typeface="Helvetica Regular"/>
                <a:ea typeface="Calibri" panose="020F0502020204030204" pitchFamily="34" charset="0"/>
                <a:cs typeface="Gautami" panose="020B0502040204020203" pitchFamily="34" charset="0"/>
              </a:rPr>
              <a:t>Comput</a:t>
            </a:r>
            <a:r>
              <a:rPr lang="en-US" sz="1400" dirty="0">
                <a:effectLst/>
                <a:latin typeface="Helvetica Regular"/>
                <a:ea typeface="Calibri" panose="020F0502020204030204" pitchFamily="34" charset="0"/>
                <a:cs typeface="Gautami" panose="020B0502040204020203" pitchFamily="34" charset="0"/>
              </a:rPr>
              <a:t>.- Assisted Intervention-MICCAI 2010. New York: Springer, 2010, pp. 151–159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[4]. S. Bauer, L.-P. Nolte, and M. Reyes, ―Fully automatic segmentation of brain tumor images using support vector machine classification in combination with hierarchical conditional random field regularization,‖ in Medical Image Computing and </a:t>
            </a:r>
            <a:r>
              <a:rPr lang="en-US" sz="1400" dirty="0" err="1">
                <a:effectLst/>
                <a:latin typeface="Helvetica Regular"/>
                <a:ea typeface="Calibri" panose="020F0502020204030204" pitchFamily="34" charset="0"/>
                <a:cs typeface="Gautami" panose="020B0502040204020203" pitchFamily="34" charset="0"/>
              </a:rPr>
              <a:t>Comput</a:t>
            </a:r>
            <a:r>
              <a:rPr lang="en-US" sz="1400" dirty="0">
                <a:effectLst/>
                <a:latin typeface="Helvetica Regular"/>
                <a:ea typeface="Calibri" panose="020F0502020204030204" pitchFamily="34" charset="0"/>
                <a:cs typeface="Gautami" panose="020B0502040204020203" pitchFamily="34" charset="0"/>
              </a:rPr>
              <a:t>.-Assisted Intervention-MICCAI 2011. New York: Springer, 2011, pp. 354–361.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[5]. C.-H. Lee et al., ―Segmenting brain tumors using pseudo-conditional random fields,‖ in Medical Image Computing and </a:t>
            </a:r>
            <a:r>
              <a:rPr lang="en-US" sz="1400" dirty="0" err="1">
                <a:effectLst/>
                <a:latin typeface="Helvetica Regular"/>
                <a:ea typeface="Calibri" panose="020F0502020204030204" pitchFamily="34" charset="0"/>
                <a:cs typeface="Gautami" panose="020B0502040204020203" pitchFamily="34" charset="0"/>
              </a:rPr>
              <a:t>Comput</a:t>
            </a:r>
            <a:r>
              <a:rPr lang="en-US" sz="1400" dirty="0">
                <a:effectLst/>
                <a:latin typeface="Helvetica Regular"/>
                <a:ea typeface="Calibri" panose="020F0502020204030204" pitchFamily="34" charset="0"/>
                <a:cs typeface="Gautami" panose="020B0502040204020203" pitchFamily="34" charset="0"/>
              </a:rPr>
              <a:t>.-Assisted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[6]. Intervention-MICCAI 2008. New York: Springer, 2008, pp. 359–366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[7]. R. Meier et al., ―A hybrid model for multimodal brain tumor segmentation,‖ in Proc. NCIMICCAI BRATS, 2013, pp. 31–37.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[8]. Vinod Kumar, </a:t>
            </a:r>
            <a:r>
              <a:rPr lang="en-US" sz="1400" dirty="0" err="1">
                <a:effectLst/>
                <a:latin typeface="Helvetica Regular"/>
                <a:ea typeface="Calibri" panose="020F0502020204030204" pitchFamily="34" charset="0"/>
                <a:cs typeface="Gautami" panose="020B0502040204020203" pitchFamily="34" charset="0"/>
              </a:rPr>
              <a:t>JainySachdeva</a:t>
            </a:r>
            <a:r>
              <a:rPr lang="en-US" sz="1400" dirty="0">
                <a:effectLst/>
                <a:latin typeface="Helvetica Regular"/>
                <a:ea typeface="Calibri" panose="020F0502020204030204" pitchFamily="34" charset="0"/>
                <a:cs typeface="Gautami" panose="020B0502040204020203" pitchFamily="34" charset="0"/>
              </a:rPr>
              <a:t>, Indra Gupta ―Classification of brain tumors using PCAANN‖ 2011 World Congress on Information and Communication Technologies.</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[9]. Sergio Pereira, Adriano Pinto, Victor Alves, and Carlos A. Silva ―Brain Tumor Segmentation Using Convolutional Neural Networks in MRI </a:t>
            </a:r>
            <a:r>
              <a:rPr lang="en-US" sz="1400" dirty="0" err="1">
                <a:effectLst/>
                <a:latin typeface="Helvetica Regular"/>
                <a:ea typeface="Calibri" panose="020F0502020204030204" pitchFamily="34" charset="0"/>
                <a:cs typeface="Gautami" panose="020B0502040204020203" pitchFamily="34" charset="0"/>
              </a:rPr>
              <a:t>Images‖IEEE</a:t>
            </a:r>
            <a:r>
              <a:rPr lang="en-US" sz="1400" dirty="0">
                <a:effectLst/>
                <a:latin typeface="Helvetica Regular"/>
                <a:ea typeface="Calibri" panose="020F0502020204030204" pitchFamily="34" charset="0"/>
                <a:cs typeface="Gautami" panose="020B0502040204020203" pitchFamily="34" charset="0"/>
              </a:rPr>
              <a:t> TRANSACTIONS ON MEDICAL IMAGING, VOL. 35, NO. 5, MAY 2016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[10]. </a:t>
            </a:r>
            <a:r>
              <a:rPr lang="en-US" sz="1400" dirty="0" err="1">
                <a:effectLst/>
                <a:latin typeface="Helvetica Regular"/>
                <a:ea typeface="Calibri" panose="020F0502020204030204" pitchFamily="34" charset="0"/>
                <a:cs typeface="Gautami" panose="020B0502040204020203" pitchFamily="34" charset="0"/>
              </a:rPr>
              <a:t>RaselAhmmed</a:t>
            </a:r>
            <a:r>
              <a:rPr lang="en-US" sz="1400" dirty="0">
                <a:effectLst/>
                <a:latin typeface="Helvetica Regular"/>
                <a:ea typeface="Calibri" panose="020F0502020204030204" pitchFamily="34" charset="0"/>
                <a:cs typeface="Gautami" panose="020B0502040204020203" pitchFamily="34" charset="0"/>
              </a:rPr>
              <a:t>, Md. </a:t>
            </a:r>
            <a:r>
              <a:rPr lang="en-US" sz="1400" dirty="0" err="1">
                <a:effectLst/>
                <a:latin typeface="Helvetica Regular"/>
                <a:ea typeface="Calibri" panose="020F0502020204030204" pitchFamily="34" charset="0"/>
                <a:cs typeface="Gautami" panose="020B0502040204020203" pitchFamily="34" charset="0"/>
              </a:rPr>
              <a:t>Foisal</a:t>
            </a:r>
            <a:r>
              <a:rPr lang="en-US" sz="1400" dirty="0">
                <a:effectLst/>
                <a:latin typeface="Helvetica Regular"/>
                <a:ea typeface="Calibri" panose="020F0502020204030204" pitchFamily="34" charset="0"/>
                <a:cs typeface="Gautami" panose="020B0502040204020203" pitchFamily="34" charset="0"/>
              </a:rPr>
              <a:t> Hossain ―Tumor Detection in Brain MRI Image Using Template based K-means and Fuzzy C-means Clustering Algorithm‖ 2016 International Conference on Computer Communication and Informatics (ICCCI -2016), Jan. 07 –09, 2016, Coimbatore, INDIA </a:t>
            </a:r>
            <a:endParaRPr lang="en-IN" sz="1400" dirty="0">
              <a:effectLst/>
              <a:latin typeface="Helvetica Regular"/>
              <a:ea typeface="Calibri" panose="020F0502020204030204" pitchFamily="34" charset="0"/>
              <a:cs typeface="Gautami" panose="020B0502040204020203" pitchFamily="34" charset="0"/>
            </a:endParaRPr>
          </a:p>
          <a:p>
            <a:pPr algn="just">
              <a:spcAft>
                <a:spcPts val="800"/>
              </a:spcAft>
            </a:pPr>
            <a:r>
              <a:rPr lang="en-US" sz="1400" dirty="0">
                <a:effectLst/>
                <a:latin typeface="Helvetica Regular"/>
                <a:ea typeface="Calibri" panose="020F0502020204030204" pitchFamily="34" charset="0"/>
                <a:cs typeface="Gautami" panose="020B0502040204020203" pitchFamily="34" charset="0"/>
              </a:rPr>
              <a:t>[11]. S.C. </a:t>
            </a:r>
            <a:r>
              <a:rPr lang="en-US" sz="1400" dirty="0" err="1">
                <a:effectLst/>
                <a:latin typeface="Helvetica Regular"/>
                <a:ea typeface="Calibri" panose="020F0502020204030204" pitchFamily="34" charset="0"/>
                <a:cs typeface="Gautami" panose="020B0502040204020203" pitchFamily="34" charset="0"/>
              </a:rPr>
              <a:t>Turaga</a:t>
            </a:r>
            <a:r>
              <a:rPr lang="en-US" sz="1400" dirty="0">
                <a:effectLst/>
                <a:latin typeface="Helvetica Regular"/>
                <a:ea typeface="Calibri" panose="020F0502020204030204" pitchFamily="34" charset="0"/>
                <a:cs typeface="Gautami" panose="020B0502040204020203" pitchFamily="34" charset="0"/>
              </a:rPr>
              <a:t>, J.F. Murray, V. Jain, F. Roth, M. </a:t>
            </a:r>
            <a:r>
              <a:rPr lang="en-US" sz="1400" dirty="0" err="1">
                <a:effectLst/>
                <a:latin typeface="Helvetica Regular"/>
                <a:ea typeface="Calibri" panose="020F0502020204030204" pitchFamily="34" charset="0"/>
                <a:cs typeface="Gautami" panose="020B0502040204020203" pitchFamily="34" charset="0"/>
              </a:rPr>
              <a:t>Helmstaedter</a:t>
            </a:r>
            <a:r>
              <a:rPr lang="en-US" sz="1400" dirty="0">
                <a:effectLst/>
                <a:latin typeface="Helvetica Regular"/>
                <a:ea typeface="Calibri" panose="020F0502020204030204" pitchFamily="34" charset="0"/>
                <a:cs typeface="Gautami" panose="020B0502040204020203" pitchFamily="34" charset="0"/>
              </a:rPr>
              <a:t>, K. </a:t>
            </a:r>
            <a:r>
              <a:rPr lang="en-US" sz="1400" dirty="0" err="1">
                <a:effectLst/>
                <a:latin typeface="Helvetica Regular"/>
                <a:ea typeface="Calibri" panose="020F0502020204030204" pitchFamily="34" charset="0"/>
                <a:cs typeface="Gautami" panose="020B0502040204020203" pitchFamily="34" charset="0"/>
              </a:rPr>
              <a:t>Briggman,W</a:t>
            </a:r>
            <a:r>
              <a:rPr lang="en-US" sz="1400" dirty="0">
                <a:effectLst/>
                <a:latin typeface="Helvetica Regular"/>
                <a:ea typeface="Calibri" panose="020F0502020204030204" pitchFamily="34" charset="0"/>
                <a:cs typeface="Gautami" panose="020B0502040204020203" pitchFamily="34" charset="0"/>
              </a:rPr>
              <a:t>. </a:t>
            </a:r>
            <a:r>
              <a:rPr lang="en-US" sz="1400" dirty="0" err="1">
                <a:effectLst/>
                <a:latin typeface="Helvetica Regular"/>
                <a:ea typeface="Calibri" panose="020F0502020204030204" pitchFamily="34" charset="0"/>
                <a:cs typeface="Gautami" panose="020B0502040204020203" pitchFamily="34" charset="0"/>
              </a:rPr>
              <a:t>Denk</a:t>
            </a:r>
            <a:r>
              <a:rPr lang="en-US" sz="1400" dirty="0">
                <a:effectLst/>
                <a:latin typeface="Helvetica Regular"/>
                <a:ea typeface="Calibri" panose="020F0502020204030204" pitchFamily="34" charset="0"/>
                <a:cs typeface="Gautami" panose="020B0502040204020203" pitchFamily="34" charset="0"/>
              </a:rPr>
              <a:t>, and H.S. Seung. Convolutional networks can learn to generate affinity graphs for image segmentation. Neural Computation, 22(2):511–538, 2010 </a:t>
            </a:r>
            <a:endParaRPr lang="en-IN" sz="1400" dirty="0">
              <a:effectLst/>
              <a:latin typeface="Helvetica Regular"/>
              <a:ea typeface="Calibri" panose="020F0502020204030204" pitchFamily="34" charset="0"/>
              <a:cs typeface="Gautami" panose="020B0502040204020203" pitchFamily="34" charset="0"/>
            </a:endParaRPr>
          </a:p>
          <a:p>
            <a:r>
              <a:rPr lang="en-US" sz="1400" dirty="0">
                <a:effectLst/>
                <a:latin typeface="Helvetica Regular"/>
                <a:ea typeface="Calibri" panose="020F0502020204030204" pitchFamily="34" charset="0"/>
              </a:rPr>
              <a:t>[12] A Reliable Method for Brain Tumor Detection Using </a:t>
            </a:r>
            <a:r>
              <a:rPr lang="en-US" sz="1400" dirty="0" err="1">
                <a:effectLst/>
                <a:latin typeface="Helvetica Regular"/>
                <a:ea typeface="Calibri" panose="020F0502020204030204" pitchFamily="34" charset="0"/>
              </a:rPr>
              <a:t>Cnn</a:t>
            </a:r>
            <a:r>
              <a:rPr lang="en-US" sz="1400" dirty="0">
                <a:effectLst/>
                <a:latin typeface="Helvetica Regular"/>
                <a:ea typeface="Calibri" panose="020F0502020204030204" pitchFamily="34" charset="0"/>
              </a:rPr>
              <a:t> Technique </a:t>
            </a:r>
            <a:r>
              <a:rPr lang="en-US" sz="1400" dirty="0" err="1">
                <a:effectLst/>
                <a:latin typeface="Helvetica Regular"/>
                <a:ea typeface="Calibri" panose="020F0502020204030204" pitchFamily="34" charset="0"/>
              </a:rPr>
              <a:t>NeethuOuseph</a:t>
            </a:r>
            <a:r>
              <a:rPr lang="en-US" sz="1400" dirty="0">
                <a:effectLst/>
                <a:latin typeface="Helvetica Regular"/>
                <a:ea typeface="Calibri" panose="020F0502020204030204" pitchFamily="34" charset="0"/>
              </a:rPr>
              <a:t> C1, Asst. Prof. </a:t>
            </a:r>
            <a:r>
              <a:rPr lang="en-US" sz="1400" dirty="0" err="1">
                <a:effectLst/>
                <a:latin typeface="Helvetica Regular"/>
                <a:ea typeface="Calibri" panose="020F0502020204030204" pitchFamily="34" charset="0"/>
              </a:rPr>
              <a:t>Mrs.Shruti</a:t>
            </a:r>
            <a:r>
              <a:rPr lang="en-US" sz="1400" dirty="0">
                <a:effectLst/>
                <a:latin typeface="Helvetica Regular"/>
                <a:ea typeface="Calibri" panose="020F0502020204030204" pitchFamily="34" charset="0"/>
              </a:rPr>
              <a:t> K2 1(Digital electronics ECE, Malabar Institute of Technology, India) 2(Electronics and Communication Engineering, Malabar Institute of Technology, India)</a:t>
            </a:r>
            <a:endParaRPr lang="en-IN" sz="1400" dirty="0">
              <a:latin typeface="Helvetica Regular"/>
            </a:endParaRPr>
          </a:p>
        </p:txBody>
      </p:sp>
    </p:spTree>
    <p:extLst>
      <p:ext uri="{BB962C8B-B14F-4D97-AF65-F5344CB8AC3E}">
        <p14:creationId xmlns:p14="http://schemas.microsoft.com/office/powerpoint/2010/main" val="416921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0185" y="1995170"/>
            <a:ext cx="11470005" cy="2153285"/>
          </a:xfrm>
          <a:prstGeom prst="rect">
            <a:avLst/>
          </a:prstGeom>
          <a:noFill/>
        </p:spPr>
        <p:txBody>
          <a:bodyPr wrap="square" rtlCol="0">
            <a:spAutoFit/>
          </a:bodyPr>
          <a:lstStyle/>
          <a:p>
            <a:r>
              <a:rPr lang="en-US" sz="3600" b="1">
                <a:latin typeface="Arial Bold" panose="020B0604020202020204" charset="0"/>
                <a:cs typeface="Arial Bold" panose="020B0604020202020204" charset="0"/>
              </a:rPr>
              <a:t>                                  THANK YOU</a:t>
            </a:r>
            <a:endParaRPr lang="en-US" b="1">
              <a:latin typeface="Arial Bold" panose="020B0604020202020204" charset="0"/>
              <a:cs typeface="Arial Bold" panose="020B0604020202020204" charset="0"/>
            </a:endParaRPr>
          </a:p>
          <a:p>
            <a:endParaRPr lang="en-US" sz="2000" b="1">
              <a:latin typeface="Arial Bold" panose="020B0604020202020204" charset="0"/>
              <a:cs typeface="Arial Bold" panose="020B0604020202020204" charset="0"/>
              <a:sym typeface="+mn-ea"/>
            </a:endParaRPr>
          </a:p>
          <a:p>
            <a:endParaRPr lang="en-US" sz="2000">
              <a:latin typeface="Arial" panose="020B0604020202020204" pitchFamily="34" charset="0"/>
              <a:cs typeface="Arial" panose="020B0604020202020204" pitchFamily="34" charset="0"/>
              <a:sym typeface="+mn-ea"/>
            </a:endParaRPr>
          </a:p>
          <a:p>
            <a:endParaRPr lang="en-US" sz="2000">
              <a:latin typeface="Arial" panose="020B0604020202020204" pitchFamily="34" charset="0"/>
              <a:cs typeface="Arial" panose="020B0604020202020204" pitchFamily="34" charset="0"/>
              <a:sym typeface="+mn-ea"/>
            </a:endParaRPr>
          </a:p>
          <a:p>
            <a:r>
              <a:rPr lang="en-US" sz="2000">
                <a:latin typeface="Arial" panose="020B0604020202020204" pitchFamily="34" charset="0"/>
                <a:cs typeface="Arial" panose="020B0604020202020204" pitchFamily="34" charset="0"/>
                <a:sym typeface="+mn-ea"/>
              </a:rPr>
              <a:t>                                                                 ANY QUESTIONS?</a:t>
            </a:r>
            <a:endParaRPr lang="en-US" b="1">
              <a:latin typeface="Arial Bold" panose="020B0604020202020204" charset="0"/>
              <a:cs typeface="Arial Bold" panose="020B0604020202020204" charset="0"/>
            </a:endParaRPr>
          </a:p>
          <a:p>
            <a:endParaRPr lang="en-US" b="1">
              <a:latin typeface="Arial Bold" panose="020B0604020202020204" charset="0"/>
              <a:cs typeface="Arial Bold"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2AAA11-7B5F-464F-B152-83D121790D47}"/>
              </a:ext>
            </a:extLst>
          </p:cNvPr>
          <p:cNvSpPr txBox="1"/>
          <p:nvPr/>
        </p:nvSpPr>
        <p:spPr>
          <a:xfrm>
            <a:off x="376517" y="501134"/>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Introduction</a:t>
            </a:r>
            <a:endParaRPr lang="en-IN" sz="3600" dirty="0"/>
          </a:p>
        </p:txBody>
      </p:sp>
      <p:sp>
        <p:nvSpPr>
          <p:cNvPr id="4" name="Rectangle 3">
            <a:extLst>
              <a:ext uri="{FF2B5EF4-FFF2-40B4-BE49-F238E27FC236}">
                <a16:creationId xmlns:a16="http://schemas.microsoft.com/office/drawing/2014/main" id="{E5A36513-3BA5-4110-8C8D-0882F40A3FCF}"/>
              </a:ext>
            </a:extLst>
          </p:cNvPr>
          <p:cNvSpPr/>
          <p:nvPr/>
        </p:nvSpPr>
        <p:spPr>
          <a:xfrm>
            <a:off x="0" y="1667453"/>
            <a:ext cx="12102353" cy="3139321"/>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dirty="0">
                <a:latin typeface="Helvetica Regular"/>
                <a:cs typeface="Times New Roman" panose="02020603050405020304" pitchFamily="18" charset="0"/>
              </a:rPr>
              <a:t>Brain tumor is one of the most rigorous diseases in medical science</a:t>
            </a:r>
          </a:p>
          <a:p>
            <a:pPr algn="just"/>
            <a:endParaRPr lang="en-US" dirty="0">
              <a:latin typeface="Helvetica Regular"/>
              <a:cs typeface="Times New Roman" panose="02020603050405020304" pitchFamily="18" charset="0"/>
            </a:endParaRPr>
          </a:p>
          <a:p>
            <a:pPr marL="285750" indent="-285750" algn="just">
              <a:buFont typeface="Arial" panose="020B0604020202020204" pitchFamily="34" charset="0"/>
              <a:buChar char="•"/>
            </a:pPr>
            <a:r>
              <a:rPr lang="en-US" sz="1800" dirty="0">
                <a:latin typeface="Helvetica Regular"/>
                <a:cs typeface="Times New Roman" panose="02020603050405020304" pitchFamily="18" charset="0"/>
              </a:rPr>
              <a:t>An effective and efficient analysis is always a key concern for the radiologist in the premature phase of tumor growth.</a:t>
            </a:r>
          </a:p>
          <a:p>
            <a:pPr algn="just"/>
            <a:endParaRPr lang="en-US" sz="1800" dirty="0">
              <a:latin typeface="Helvetica Regular"/>
              <a:cs typeface="Times New Roman" panose="02020603050405020304" pitchFamily="18" charset="0"/>
            </a:endParaRPr>
          </a:p>
          <a:p>
            <a:pPr marL="285750" indent="-285750" algn="just">
              <a:buFont typeface="Arial" panose="020B0604020202020204" pitchFamily="34" charset="0"/>
              <a:buChar char="•"/>
            </a:pPr>
            <a:r>
              <a:rPr lang="en-US" sz="1800" dirty="0">
                <a:latin typeface="Helvetica Regular"/>
                <a:cs typeface="Times New Roman" panose="02020603050405020304" pitchFamily="18" charset="0"/>
              </a:rPr>
              <a:t> Histological grading, based on a stereotactic biopsy test, is the gold standard and the convention for detecting the grade of a brain tumor. </a:t>
            </a:r>
          </a:p>
          <a:p>
            <a:pPr algn="just"/>
            <a:endParaRPr lang="en-US" sz="1800" dirty="0">
              <a:latin typeface="Helvetica Regular"/>
              <a:cs typeface="Times New Roman" panose="02020603050405020304" pitchFamily="18" charset="0"/>
            </a:endParaRPr>
          </a:p>
          <a:p>
            <a:pPr marL="285750" indent="-285750" algn="just">
              <a:buFont typeface="Arial" panose="020B0604020202020204" pitchFamily="34" charset="0"/>
              <a:buChar char="•"/>
            </a:pPr>
            <a:r>
              <a:rPr lang="en-US" sz="1800" dirty="0">
                <a:latin typeface="Helvetica Regular"/>
                <a:cs typeface="Times New Roman" panose="02020603050405020304" pitchFamily="18" charset="0"/>
              </a:rPr>
              <a:t>The biopsy procedure requires the neurosurgeon to drill a small hole into the skull from which the tissue is collected. </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133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3974" y="505983"/>
            <a:ext cx="11470005" cy="473975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Existing System: </a:t>
            </a:r>
          </a:p>
          <a:p>
            <a:endParaRPr lang="en-US"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dirty="0">
                <a:solidFill>
                  <a:srgbClr val="202124"/>
                </a:solidFill>
                <a:effectLst/>
                <a:latin typeface="Helvetica Regular"/>
                <a:cs typeface="Times New Roman" panose="02020603050405020304" pitchFamily="18" charset="0"/>
              </a:rPr>
              <a:t>At the first stage, this method includes some noise removal functions improving features that provide better characteristics of medical images for reliable diagnosis using the Balance Contrast Enhancement Technique (BCET). </a:t>
            </a:r>
          </a:p>
          <a:p>
            <a:pPr marL="342900" indent="-342900">
              <a:buFont typeface="Arial" panose="020B0604020202020204" pitchFamily="34" charset="0"/>
              <a:buChar char="•"/>
            </a:pPr>
            <a:r>
              <a:rPr lang="en-US" sz="1600" i="0" dirty="0">
                <a:solidFill>
                  <a:srgbClr val="202124"/>
                </a:solidFill>
                <a:effectLst/>
                <a:latin typeface="Helvetica Regular"/>
                <a:cs typeface="Times New Roman" panose="02020603050405020304" pitchFamily="18" charset="0"/>
              </a:rPr>
              <a:t>The result of the second stage is subjected to image segmentation using the Fuzzy c-Means (FCM) clustering method. </a:t>
            </a:r>
          </a:p>
          <a:p>
            <a:pPr marL="342900" indent="-342900">
              <a:buFont typeface="Arial" panose="020B0604020202020204" pitchFamily="34" charset="0"/>
              <a:buChar char="•"/>
            </a:pPr>
            <a:r>
              <a:rPr lang="en-US" sz="1600" i="0" dirty="0">
                <a:solidFill>
                  <a:srgbClr val="202124"/>
                </a:solidFill>
                <a:effectLst/>
                <a:latin typeface="Helvetica Regular"/>
                <a:cs typeface="Times New Roman" panose="02020603050405020304" pitchFamily="18" charset="0"/>
              </a:rPr>
              <a:t>Finally, the Canny edge detection method is applied to detect the fine edges. During the experimental study, we used images containing brain tumors that were characterized by a different location, type of pathology, shape, size, and density, as well as the size of the area of the affected tissue near the tumor space.</a:t>
            </a:r>
          </a:p>
          <a:p>
            <a:pPr marL="342900" indent="-342900">
              <a:buFont typeface="Arial" panose="020B0604020202020204" pitchFamily="34" charset="0"/>
              <a:buChar char="•"/>
            </a:pPr>
            <a:r>
              <a:rPr lang="en-US" sz="1600" i="0" dirty="0">
                <a:solidFill>
                  <a:srgbClr val="202124"/>
                </a:solidFill>
                <a:effectLst/>
                <a:latin typeface="Helvetica Regular"/>
                <a:cs typeface="Times New Roman" panose="02020603050405020304" pitchFamily="18" charset="0"/>
              </a:rPr>
              <a:t> Detection and extraction of tumors from MRI scan images of the brain are done using MATLAB software. The obtained results demonstrate some resistance to noise. Also, the accuracy of segmentation, in some cases of tumor pathology.</a:t>
            </a:r>
            <a:endParaRPr lang="en-IN" sz="1600" i="0" dirty="0">
              <a:solidFill>
                <a:srgbClr val="202124"/>
              </a:solidFill>
              <a:effectLst/>
              <a:latin typeface="Helvetica Regular"/>
              <a:cs typeface="Times New Roman" panose="02020603050405020304" pitchFamily="18" charset="0"/>
            </a:endParaRPr>
          </a:p>
          <a:p>
            <a:pPr algn="l"/>
            <a:endParaRPr lang="en-IN" sz="16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600" b="0" i="0" u="none" strike="noStrike" baseline="0" dirty="0">
                <a:solidFill>
                  <a:srgbClr val="000000"/>
                </a:solidFill>
                <a:latin typeface="Times New Roman" panose="02020603050405020304" pitchFamily="18" charset="0"/>
                <a:cs typeface="Times New Roman" panose="02020603050405020304" pitchFamily="18" charset="0"/>
              </a:rPr>
              <a:t>  </a:t>
            </a:r>
            <a:endParaRPr lang="en-IN" sz="1600" i="0" dirty="0">
              <a:solidFill>
                <a:srgbClr val="202124"/>
              </a:solidFill>
              <a:effectLst/>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800" b="0" i="0" dirty="0">
              <a:solidFill>
                <a:srgbClr val="202124"/>
              </a:solidFill>
              <a:effectLst/>
              <a:latin typeface="arial" panose="020B0604020202020204" pitchFamily="3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
        <p:nvSpPr>
          <p:cNvPr id="2" name="Rectangle 1">
            <a:extLst>
              <a:ext uri="{FF2B5EF4-FFF2-40B4-BE49-F238E27FC236}">
                <a16:creationId xmlns:a16="http://schemas.microsoft.com/office/drawing/2014/main" id="{38E62993-3204-4E73-AD7D-C09C3D4E2D2D}"/>
              </a:ext>
            </a:extLst>
          </p:cNvPr>
          <p:cNvSpPr/>
          <p:nvPr/>
        </p:nvSpPr>
        <p:spPr>
          <a:xfrm>
            <a:off x="349623" y="3603812"/>
            <a:ext cx="11492753" cy="2644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E4E94D7-A2D1-460B-A816-BC9A624F437C}"/>
              </a:ext>
            </a:extLst>
          </p:cNvPr>
          <p:cNvSpPr txBox="1"/>
          <p:nvPr/>
        </p:nvSpPr>
        <p:spPr>
          <a:xfrm>
            <a:off x="682905" y="3833499"/>
            <a:ext cx="10632141" cy="246221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Disadvantages in Existing System: </a:t>
            </a:r>
          </a:p>
          <a:p>
            <a:endParaRPr lang="en-US" sz="1800" b="1" dirty="0">
              <a:latin typeface="Times New Roman" panose="02020603050405020304" pitchFamily="18" charset="0"/>
              <a:cs typeface="Times New Roman" panose="02020603050405020304" pitchFamily="18" charset="0"/>
            </a:endParaRPr>
          </a:p>
          <a:p>
            <a:endParaRPr lang="en-US" sz="1800" b="1" dirty="0">
              <a:latin typeface="Helvetica Regular"/>
              <a:cs typeface="Times New Roman" panose="02020603050405020304" pitchFamily="18" charset="0"/>
            </a:endParaRPr>
          </a:p>
          <a:p>
            <a:pPr marL="342900" indent="-342900">
              <a:buFont typeface="Arial" panose="020B0604020202020204" pitchFamily="34" charset="0"/>
              <a:buChar char="•"/>
            </a:pPr>
            <a:r>
              <a:rPr lang="en-US" sz="1800" dirty="0">
                <a:latin typeface="Helvetica Regular"/>
                <a:cs typeface="Times New Roman" panose="02020603050405020304" pitchFamily="18" charset="0"/>
              </a:rPr>
              <a:t>By using </a:t>
            </a:r>
            <a:r>
              <a:rPr lang="en-IN" sz="1800" b="0" i="0" dirty="0">
                <a:solidFill>
                  <a:srgbClr val="202124"/>
                </a:solidFill>
                <a:effectLst/>
                <a:latin typeface="Helvetica Regular"/>
                <a:cs typeface="Times New Roman" panose="02020603050405020304" pitchFamily="18" charset="0"/>
              </a:rPr>
              <a:t> the </a:t>
            </a:r>
            <a:r>
              <a:rPr lang="en-IN" sz="1800" i="0" dirty="0">
                <a:solidFill>
                  <a:srgbClr val="202124"/>
                </a:solidFill>
                <a:effectLst/>
                <a:latin typeface="Helvetica Regular"/>
                <a:cs typeface="Times New Roman" panose="02020603050405020304" pitchFamily="18" charset="0"/>
              </a:rPr>
              <a:t>fuzzy c-means (FCM) algorithm the accuracy is 80%</a:t>
            </a:r>
          </a:p>
          <a:p>
            <a:pPr marL="342900" indent="-342900">
              <a:buFont typeface="Arial" panose="020B0604020202020204" pitchFamily="34" charset="0"/>
              <a:buChar char="•"/>
            </a:pPr>
            <a:r>
              <a:rPr lang="en-IN" sz="1800" dirty="0">
                <a:solidFill>
                  <a:srgbClr val="202124"/>
                </a:solidFill>
                <a:latin typeface="Helvetica Regular"/>
                <a:cs typeface="Times New Roman" panose="02020603050405020304" pitchFamily="18" charset="0"/>
              </a:rPr>
              <a:t>And the number of iterations is also less.</a:t>
            </a:r>
          </a:p>
          <a:p>
            <a:pPr marL="342900" indent="-342900">
              <a:buFont typeface="Arial" panose="020B0604020202020204" pitchFamily="34" charset="0"/>
              <a:buChar char="•"/>
            </a:pPr>
            <a:r>
              <a:rPr lang="en-US" sz="1800" b="0" i="0" dirty="0">
                <a:solidFill>
                  <a:srgbClr val="202124"/>
                </a:solidFill>
                <a:effectLst/>
                <a:latin typeface="Helvetica Regular"/>
                <a:cs typeface="Times New Roman" panose="02020603050405020304" pitchFamily="18" charset="0"/>
              </a:rPr>
              <a:t>But FCM is highly vulnerable to noise due to not considering the spatial information in image segmentation.</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0185" y="748030"/>
            <a:ext cx="11470005" cy="4247317"/>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Proposed System: </a:t>
            </a:r>
          </a:p>
          <a:p>
            <a:endParaRPr lang="en-US" sz="2000" b="1" dirty="0">
              <a:latin typeface="Helvetica Regular"/>
              <a:cs typeface="Arial Bold" panose="020B0604020202020204" charset="0"/>
            </a:endParaRPr>
          </a:p>
          <a:p>
            <a:pPr marL="342900" indent="-342900">
              <a:buFont typeface="Arial" panose="020B0604020202020204" pitchFamily="34" charset="0"/>
              <a:buChar char="•"/>
            </a:pPr>
            <a:endParaRPr lang="en-US" sz="2000" dirty="0">
              <a:latin typeface="Helvetica Regular"/>
              <a:cs typeface="Arial" panose="020B0604020202020204" pitchFamily="34" charset="0"/>
            </a:endParaRPr>
          </a:p>
          <a:p>
            <a:pPr marL="342900" indent="-342900">
              <a:buFont typeface="Arial" panose="020B0604020202020204" pitchFamily="34" charset="0"/>
              <a:buChar char="•"/>
            </a:pPr>
            <a:r>
              <a:rPr lang="en-US" sz="2000" dirty="0">
                <a:latin typeface="Helvetica Regular"/>
                <a:cs typeface="Arial" panose="020B0604020202020204" pitchFamily="34" charset="0"/>
              </a:rPr>
              <a:t>Here we are going to detect the tumor using a human-trained model we trained our model using images and we got an accuracy of nearly 90% - 95% using CNN algorithm.</a:t>
            </a:r>
          </a:p>
          <a:p>
            <a:endParaRPr lang="en-US" sz="2000" dirty="0">
              <a:latin typeface="Helvetica Regular"/>
              <a:cs typeface="Arial" panose="020B0604020202020204" pitchFamily="34" charset="0"/>
            </a:endParaRPr>
          </a:p>
          <a:p>
            <a:pPr marL="342900" indent="-342900">
              <a:buFont typeface="Arial" panose="020B0604020202020204" pitchFamily="34" charset="0"/>
              <a:buChar char="•"/>
            </a:pPr>
            <a:r>
              <a:rPr lang="en-US" sz="2000" dirty="0">
                <a:latin typeface="Helvetica Regular"/>
                <a:cs typeface="Arial" panose="020B0604020202020204" pitchFamily="34" charset="0"/>
              </a:rPr>
              <a:t>And the person can collect their MRI and then upload a copy of an image to our webpage then from there he can get to know whether he is detected with a brain tumor or not.</a:t>
            </a:r>
          </a:p>
          <a:p>
            <a:endParaRPr lang="en-US" sz="2000" dirty="0">
              <a:latin typeface="Helvetica Regular"/>
              <a:cs typeface="Arial" panose="020B0604020202020204" pitchFamily="34" charset="0"/>
            </a:endParaRPr>
          </a:p>
          <a:p>
            <a:pPr marL="342900" indent="-342900">
              <a:buFont typeface="Arial" panose="020B0604020202020204" pitchFamily="34" charset="0"/>
              <a:buChar char="•"/>
            </a:pPr>
            <a:r>
              <a:rPr lang="en-US" sz="2000" dirty="0">
                <a:latin typeface="Helvetica Regular"/>
                <a:cs typeface="Arial" panose="020B0604020202020204" pitchFamily="34" charset="0"/>
              </a:rPr>
              <a:t>And then from there, he can proceed for further treatment.</a:t>
            </a: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0185" y="748030"/>
            <a:ext cx="11470005" cy="5446395"/>
          </a:xfrm>
          <a:prstGeom prst="rect">
            <a:avLst/>
          </a:prstGeom>
          <a:noFill/>
        </p:spPr>
        <p:txBody>
          <a:bodyPr wrap="square" rtlCol="0">
            <a:spAutoFit/>
          </a:bodyPr>
          <a:lstStyle/>
          <a:p>
            <a:r>
              <a:rPr lang="en-US" sz="3600" b="1" dirty="0">
                <a:latin typeface="Arial Bold" panose="020B0604020202020204" charset="0"/>
                <a:cs typeface="Arial Bold" panose="020B0604020202020204" charset="0"/>
              </a:rPr>
              <a:t>Advantages of the Proposed System: </a:t>
            </a:r>
          </a:p>
          <a:p>
            <a:endParaRPr lang="en-US" b="1" dirty="0">
              <a:latin typeface="Arial Bold" panose="020B0604020202020204" charset="0"/>
              <a:cs typeface="Arial Bold" panose="020B0604020202020204" charset="0"/>
            </a:endParaRP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Our system aims to eliminate the necessity of performing biopsy or surgery to identify whether the image shows any malignancy or not.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It is considered the best ml technique for image classification due to its high accuracy.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Image pre-processing required is much less compared to other algorithms.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It is used over feed-forward neural networks as it can be trained better in case of complex images to have higher accuracies.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It reduces images to a form that is easier to process without losing features that are critical for a good prediction by applying relevant filters and reusability of weights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It can automatically learn to perform any task just by going through the training data i.e. there is no    need for prior knowledge </a:t>
            </a:r>
          </a:p>
          <a:p>
            <a:pPr marL="342900" indent="-342900">
              <a:buFont typeface="Arial" panose="020B0604020202020204" pitchFamily="34" charset="0"/>
              <a:buChar char="•"/>
            </a:pPr>
            <a:r>
              <a:rPr lang="en-US" sz="2000" dirty="0">
                <a:latin typeface="Helvetica Regular"/>
                <a:cs typeface="Arial" panose="020B0604020202020204" pitchFamily="34" charset="0"/>
                <a:sym typeface="+mn-ea"/>
              </a:rPr>
              <a:t> There is no need for specialized hand-crafted image features like that in the case of SVM, Random Forest, </a:t>
            </a:r>
            <a:r>
              <a:rPr lang="en-US" sz="2000" dirty="0" err="1">
                <a:latin typeface="Helvetica Regular"/>
                <a:cs typeface="Arial" panose="020B0604020202020204" pitchFamily="34" charset="0"/>
                <a:sym typeface="+mn-ea"/>
              </a:rPr>
              <a:t>etc</a:t>
            </a:r>
            <a:r>
              <a:rPr lang="en-US" sz="2000" dirty="0">
                <a:latin typeface="Helvetica Regular"/>
                <a:cs typeface="Arial" panose="020B0604020202020204" pitchFamily="34" charset="0"/>
                <a:sym typeface="+mn-ea"/>
              </a:rPr>
              <a:t>…</a:t>
            </a:r>
            <a:endParaRPr lang="en-US" sz="2000" dirty="0">
              <a:latin typeface="Helvetica Regular"/>
              <a:cs typeface="Arial" panose="020B0604020202020204" pitchFamily="3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a:p>
            <a:endParaRPr lang="en-US" b="1" dirty="0">
              <a:latin typeface="Arial Bold" panose="020B0604020202020204" charset="0"/>
              <a:cs typeface="Arial Bold"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7432" y="382012"/>
            <a:ext cx="11470005" cy="5632311"/>
          </a:xfrm>
          <a:prstGeom prst="rect">
            <a:avLst/>
          </a:prstGeom>
          <a:noFill/>
        </p:spPr>
        <p:txBody>
          <a:bodyPr wrap="square" rtlCol="0">
            <a:spAutoFit/>
          </a:bodyPr>
          <a:lstStyle/>
          <a:p>
            <a:r>
              <a:rPr lang="en-US" sz="3600" b="1" dirty="0">
                <a:latin typeface="Helvetica Regular"/>
                <a:cs typeface="Arial Bold" panose="020B0604020202020204" charset="0"/>
              </a:rPr>
              <a:t>Convolutional Neural Networks:</a:t>
            </a:r>
          </a:p>
          <a:p>
            <a:endParaRPr lang="en-US" b="1" dirty="0">
              <a:latin typeface="Arial Bold" panose="020B0604020202020204" charset="0"/>
              <a:cs typeface="Arial Bold" panose="020B0604020202020204" charset="0"/>
            </a:endParaRPr>
          </a:p>
          <a:p>
            <a:r>
              <a:rPr lang="en-US" dirty="0">
                <a:latin typeface="Helvetica Regular"/>
                <a:cs typeface="Arial Bold" panose="020B0604020202020204" charset="0"/>
              </a:rPr>
              <a:t>There are 3 layers in CNN </a:t>
            </a:r>
          </a:p>
          <a:p>
            <a:endParaRPr lang="en-US" dirty="0">
              <a:latin typeface="Helvetica Regular"/>
              <a:cs typeface="Arial Bold" panose="020B0604020202020204" charset="0"/>
            </a:endParaRPr>
          </a:p>
          <a:p>
            <a:pPr marL="342900" indent="-342900">
              <a:buFont typeface="+mj-lt"/>
              <a:buAutoNum type="arabicPeriod"/>
            </a:pPr>
            <a:r>
              <a:rPr lang="en-US" dirty="0">
                <a:latin typeface="Helvetica Regular"/>
                <a:cs typeface="Arial Bold" panose="020B0604020202020204" charset="0"/>
              </a:rPr>
              <a:t>Convolutional Layer – </a:t>
            </a:r>
            <a:r>
              <a:rPr lang="en-US" b="0" i="0" dirty="0">
                <a:effectLst/>
                <a:latin typeface="Helvetica Regular"/>
              </a:rPr>
              <a:t>This is the first step in the process of extracting valuable features from an image. A convolution layer has several filters that perform the convolution operation. Every image is considered a matrix of pixel values.</a:t>
            </a:r>
          </a:p>
          <a:p>
            <a:pPr marL="342900" indent="-342900">
              <a:buFont typeface="+mj-lt"/>
              <a:buAutoNum type="arabicPeriod"/>
            </a:pPr>
            <a:endParaRPr lang="en-US" b="0" i="0" dirty="0">
              <a:effectLst/>
              <a:latin typeface="Helvetica Regular"/>
            </a:endParaRPr>
          </a:p>
          <a:p>
            <a:pPr marL="342900" indent="-342900">
              <a:buFont typeface="+mj-lt"/>
              <a:buAutoNum type="arabicPeriod"/>
            </a:pPr>
            <a:r>
              <a:rPr lang="en-US" dirty="0">
                <a:latin typeface="Helvetica Regular"/>
                <a:cs typeface="Arial Bold" panose="020B0604020202020204" charset="0"/>
              </a:rPr>
              <a:t> Pooling Layer- </a:t>
            </a:r>
            <a:r>
              <a:rPr lang="en-US" b="0" i="0" dirty="0">
                <a:effectLst/>
                <a:latin typeface="Helvetica Regular"/>
              </a:rPr>
              <a:t>Pooling is a down-sampling operation that reduces the dimensionality of the feature map. The rectified feature map goes through a pooling layer to generate a feature map. </a:t>
            </a:r>
            <a:r>
              <a:rPr lang="en-US" b="0" i="0" dirty="0" err="1">
                <a:effectLst/>
                <a:latin typeface="Helvetica Regular"/>
              </a:rPr>
              <a:t>ReLU</a:t>
            </a:r>
            <a:r>
              <a:rPr lang="en-US" b="0" i="0" dirty="0">
                <a:effectLst/>
                <a:latin typeface="Helvetica Regular"/>
              </a:rPr>
              <a:t> activation.</a:t>
            </a:r>
          </a:p>
          <a:p>
            <a:pPr marL="342900" indent="-342900">
              <a:buFont typeface="+mj-lt"/>
              <a:buAutoNum type="arabicPeriod"/>
            </a:pPr>
            <a:endParaRPr lang="en-US" b="0" i="0" dirty="0">
              <a:effectLst/>
              <a:latin typeface="Helvetica Regular"/>
            </a:endParaRPr>
          </a:p>
          <a:p>
            <a:pPr marL="342900" indent="-342900">
              <a:buFont typeface="+mj-lt"/>
              <a:buAutoNum type="arabicPeriod"/>
            </a:pPr>
            <a:r>
              <a:rPr lang="en-US" dirty="0">
                <a:latin typeface="Helvetica Regular"/>
                <a:cs typeface="Arial Bold" panose="020B0604020202020204" charset="0"/>
              </a:rPr>
              <a:t>Fully Connected layer – </a:t>
            </a:r>
            <a:r>
              <a:rPr lang="en-US" dirty="0">
                <a:latin typeface="Helvetica Regular"/>
                <a:ea typeface="Roboto" panose="02000000000000000000" pitchFamily="2" charset="0"/>
                <a:cs typeface="Arial Bold" panose="020B0604020202020204" charset="0"/>
              </a:rPr>
              <a:t>The fully connected layer is a layer in which the input from the other layers will be flattened into a vector and sent. It will transform the output into the desired number of classes by the network.</a:t>
            </a:r>
            <a:endParaRPr lang="en-US" dirty="0">
              <a:latin typeface="Helvetica Regular"/>
              <a:cs typeface="Arial Bold" panose="020B0604020202020204" charset="0"/>
            </a:endParaRPr>
          </a:p>
          <a:p>
            <a:pPr marL="342900" indent="-342900">
              <a:buFont typeface="+mj-lt"/>
              <a:buAutoNum type="arabicPeriod"/>
            </a:pPr>
            <a:endParaRPr lang="en-US" dirty="0">
              <a:latin typeface="Arial Bold" panose="020B0604020202020204" charset="0"/>
              <a:cs typeface="Arial Bold" panose="020B0604020202020204" charset="0"/>
            </a:endParaRPr>
          </a:p>
          <a:p>
            <a:endParaRPr lang="en-US" dirty="0">
              <a:latin typeface="Arial Bold" panose="020B0604020202020204" charset="0"/>
              <a:cs typeface="Arial Bold" panose="020B0604020202020204" charset="0"/>
            </a:endParaRPr>
          </a:p>
          <a:p>
            <a:endParaRPr lang="en-US" dirty="0">
              <a:latin typeface="Arial Bold" panose="020B0604020202020204" charset="0"/>
              <a:cs typeface="Arial Bold" panose="020B0604020202020204" charset="0"/>
            </a:endParaRPr>
          </a:p>
          <a:p>
            <a:r>
              <a:rPr lang="en-US" dirty="0">
                <a:latin typeface="Roboto" panose="02000000000000000000" pitchFamily="2" charset="0"/>
                <a:ea typeface="Roboto" panose="02000000000000000000" pitchFamily="2" charset="0"/>
                <a:cs typeface="Arial Bold" panose="020B0604020202020204" charset="0"/>
              </a:rPr>
              <a:t>.</a:t>
            </a:r>
          </a:p>
          <a:p>
            <a:endParaRPr lang="en-US" b="1" dirty="0">
              <a:latin typeface="Arial Bold" panose="020B0604020202020204" charset="0"/>
              <a:cs typeface="Arial Bold"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C7A12-2364-4303-8735-5224304B7B44}"/>
              </a:ext>
            </a:extLst>
          </p:cNvPr>
          <p:cNvSpPr txBox="1"/>
          <p:nvPr/>
        </p:nvSpPr>
        <p:spPr>
          <a:xfrm>
            <a:off x="0" y="277015"/>
            <a:ext cx="4338917" cy="646331"/>
          </a:xfrm>
          <a:prstGeom prst="rect">
            <a:avLst/>
          </a:prstGeom>
          <a:noFill/>
        </p:spPr>
        <p:txBody>
          <a:bodyPr wrap="square">
            <a:spAutoFit/>
          </a:bodyPr>
          <a:lstStyle/>
          <a:p>
            <a:r>
              <a:rPr lang="en-US" sz="3600" b="1" dirty="0">
                <a:latin typeface="Arial Bold" panose="020B0604020202020204" charset="0"/>
                <a:cs typeface="Arial Bold" panose="020B0604020202020204" charset="0"/>
              </a:rPr>
              <a:t>Algorithm used: </a:t>
            </a:r>
            <a:endParaRPr lang="en-IN" sz="3600" dirty="0"/>
          </a:p>
        </p:txBody>
      </p:sp>
      <p:sp>
        <p:nvSpPr>
          <p:cNvPr id="5" name="TextBox 4">
            <a:extLst>
              <a:ext uri="{FF2B5EF4-FFF2-40B4-BE49-F238E27FC236}">
                <a16:creationId xmlns:a16="http://schemas.microsoft.com/office/drawing/2014/main" id="{A24C7F08-7083-41ED-9C8C-B409C9E70F10}"/>
              </a:ext>
            </a:extLst>
          </p:cNvPr>
          <p:cNvSpPr txBox="1"/>
          <p:nvPr/>
        </p:nvSpPr>
        <p:spPr>
          <a:xfrm>
            <a:off x="0" y="1673802"/>
            <a:ext cx="12192000" cy="2862322"/>
          </a:xfrm>
          <a:prstGeom prst="rect">
            <a:avLst/>
          </a:prstGeom>
          <a:noFill/>
        </p:spPr>
        <p:txBody>
          <a:bodyPr wrap="square">
            <a:spAutoFit/>
          </a:bodyPr>
          <a:lstStyle/>
          <a:p>
            <a:r>
              <a:rPr lang="en-IN" sz="2000" b="1" dirty="0">
                <a:latin typeface="Helvetica Regular"/>
              </a:rPr>
              <a:t>Step 1:- </a:t>
            </a:r>
            <a:r>
              <a:rPr lang="en-US" sz="2000" dirty="0">
                <a:latin typeface="Helvetica Regular"/>
                <a:ea typeface="Roboto" panose="02000000000000000000" pitchFamily="2" charset="0"/>
              </a:rPr>
              <a:t>First, we will pre-process the training set and then will pre-process the test set.</a:t>
            </a:r>
          </a:p>
          <a:p>
            <a:endParaRPr lang="en-US" sz="2000" dirty="0">
              <a:latin typeface="Helvetica Regular"/>
              <a:ea typeface="Roboto" panose="02000000000000000000" pitchFamily="2" charset="0"/>
            </a:endParaRPr>
          </a:p>
          <a:p>
            <a:r>
              <a:rPr lang="en-US" sz="2000" b="1" dirty="0">
                <a:latin typeface="Helvetica Regular"/>
                <a:ea typeface="Roboto" panose="02000000000000000000" pitchFamily="2" charset="0"/>
              </a:rPr>
              <a:t>Step 2:- </a:t>
            </a:r>
            <a:r>
              <a:rPr lang="en-US" sz="2000" dirty="0">
                <a:latin typeface="Helvetica Regular"/>
                <a:ea typeface="Roboto" panose="02000000000000000000" pitchFamily="2" charset="0"/>
              </a:rPr>
              <a:t>In the second part, we will build the whole architecture of CNN. We will initialize the CNN as a sequence of layers, and then we will add the convolution layer followed by adding the max-pooling layer.</a:t>
            </a:r>
          </a:p>
          <a:p>
            <a:endParaRPr lang="en-US" sz="2000" dirty="0">
              <a:latin typeface="Helvetica Regular"/>
              <a:ea typeface="Roboto" panose="02000000000000000000" pitchFamily="2" charset="0"/>
            </a:endParaRPr>
          </a:p>
          <a:p>
            <a:r>
              <a:rPr lang="en-US" sz="2000" b="1" dirty="0">
                <a:latin typeface="Helvetica Regular"/>
                <a:ea typeface="Roboto" panose="02000000000000000000" pitchFamily="2" charset="0"/>
              </a:rPr>
              <a:t>Step 3:- </a:t>
            </a:r>
            <a:r>
              <a:rPr lang="en-US" sz="2000" dirty="0">
                <a:latin typeface="Helvetica Regular"/>
                <a:ea typeface="Roboto" panose="02000000000000000000" pitchFamily="2" charset="0"/>
              </a:rPr>
              <a:t>Next, we will proceed to the flattening layer to flatten the result of all the convolutions and pooling into a one-dimensional vector, which will become the input of a fully connected neural network.</a:t>
            </a:r>
          </a:p>
          <a:p>
            <a:endParaRPr lang="en-US" sz="2000" dirty="0">
              <a:latin typeface="Helvetica Regular"/>
              <a:ea typeface="Roboto" panose="02000000000000000000" pitchFamily="2" charset="0"/>
            </a:endParaRPr>
          </a:p>
          <a:p>
            <a:r>
              <a:rPr lang="en-US" sz="2000" b="1" dirty="0">
                <a:latin typeface="Helvetica Regular"/>
                <a:ea typeface="Roboto" panose="02000000000000000000" pitchFamily="2" charset="0"/>
              </a:rPr>
              <a:t>Step 4:- </a:t>
            </a:r>
            <a:r>
              <a:rPr lang="en-US" sz="2000" dirty="0">
                <a:latin typeface="Helvetica Regular"/>
                <a:ea typeface="Roboto" panose="02000000000000000000" pitchFamily="2" charset="0"/>
              </a:rPr>
              <a:t>Finally, we will connect all this to the output layer.</a:t>
            </a:r>
            <a:endParaRPr lang="en-IN" sz="2000" dirty="0">
              <a:latin typeface="Helvetica Regular"/>
              <a:ea typeface="Roboto" panose="02000000000000000000" pitchFamily="2" charset="0"/>
            </a:endParaRPr>
          </a:p>
        </p:txBody>
      </p:sp>
    </p:spTree>
    <p:extLst>
      <p:ext uri="{BB962C8B-B14F-4D97-AF65-F5344CB8AC3E}">
        <p14:creationId xmlns:p14="http://schemas.microsoft.com/office/powerpoint/2010/main" val="36449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omprehensive Guide to Convolutional Neural Networks — the ELI5 way | by  Sumit Saha | Towards Data Science">
            <a:extLst>
              <a:ext uri="{FF2B5EF4-FFF2-40B4-BE49-F238E27FC236}">
                <a16:creationId xmlns:a16="http://schemas.microsoft.com/office/drawing/2014/main" id="{B13E936A-AE6D-4C57-BD4F-2891437F0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65"/>
            <a:ext cx="11883593" cy="635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00543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{1F100207-A6A7-41B5-873B-71EBB13FC8C2}tf33845126_win32</Template>
  <TotalTime>791</TotalTime>
  <Words>2428</Words>
  <Application>Microsoft Office PowerPoint</Application>
  <PresentationFormat>Widescreen</PresentationFormat>
  <Paragraphs>169</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vt:lpstr>
      <vt:lpstr>Arial Bold</vt:lpstr>
      <vt:lpstr>Bookman Old Style</vt:lpstr>
      <vt:lpstr>Calibri</vt:lpstr>
      <vt:lpstr>Franklin Gothic Book</vt:lpstr>
      <vt:lpstr>Helvetica Regular</vt:lpstr>
      <vt:lpstr>Roboto</vt:lpstr>
      <vt:lpstr>Times New Roman</vt:lpstr>
      <vt:lpstr>1_RetrospectVTI</vt:lpstr>
      <vt:lpstr>Brain Tumor Detection using 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Brain-Tumor-Prediction-using-CNN-main</dc:title>
  <dc:creator>piyushkaran271101@gmail.com</dc:creator>
  <cp:lastModifiedBy>piyushkaran271101@gmail.com</cp:lastModifiedBy>
  <cp:revision>12</cp:revision>
  <dcterms:created xsi:type="dcterms:W3CDTF">2022-11-15T07:16:38Z</dcterms:created>
  <dcterms:modified xsi:type="dcterms:W3CDTF">2022-12-27T10:20:06Z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1033-4.7.0.7770</vt:lpwstr>
  </property>
</Properties>
</file>