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7" r:id="rId4"/>
    <p:sldId id="258" r:id="rId5"/>
    <p:sldId id="256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3F9ED4-942A-4E5E-AF3D-765639396503}" v="10" dt="2023-11-22T09:55:54.1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3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do Riccardi" userId="efe51ae5-e805-41c6-84f7-0694c8f38fdf" providerId="ADAL" clId="{D23F9ED4-942A-4E5E-AF3D-765639396503}"/>
    <pc:docChg chg="custSel addSld delSld modSld sldOrd">
      <pc:chgData name="Guido Riccardi" userId="efe51ae5-e805-41c6-84f7-0694c8f38fdf" providerId="ADAL" clId="{D23F9ED4-942A-4E5E-AF3D-765639396503}" dt="2023-11-24T08:08:57.869" v="18"/>
      <pc:docMkLst>
        <pc:docMk/>
      </pc:docMkLst>
      <pc:sldChg chg="modSp mod ord">
        <pc:chgData name="Guido Riccardi" userId="efe51ae5-e805-41c6-84f7-0694c8f38fdf" providerId="ADAL" clId="{D23F9ED4-942A-4E5E-AF3D-765639396503}" dt="2023-11-24T08:08:57.869" v="18"/>
        <pc:sldMkLst>
          <pc:docMk/>
          <pc:sldMk cId="4131681083" sldId="258"/>
        </pc:sldMkLst>
        <pc:spChg chg="mod">
          <ac:chgData name="Guido Riccardi" userId="efe51ae5-e805-41c6-84f7-0694c8f38fdf" providerId="ADAL" clId="{D23F9ED4-942A-4E5E-AF3D-765639396503}" dt="2023-11-20T15:07:58.879" v="1" actId="313"/>
          <ac:spMkLst>
            <pc:docMk/>
            <pc:sldMk cId="4131681083" sldId="258"/>
            <ac:spMk id="5" creationId="{86CF9C73-92F4-7EA7-EB05-CF3081C376F4}"/>
          </ac:spMkLst>
        </pc:spChg>
      </pc:sldChg>
      <pc:sldChg chg="del">
        <pc:chgData name="Guido Riccardi" userId="efe51ae5-e805-41c6-84f7-0694c8f38fdf" providerId="ADAL" clId="{D23F9ED4-942A-4E5E-AF3D-765639396503}" dt="2023-11-20T14:32:58.681" v="0" actId="47"/>
        <pc:sldMkLst>
          <pc:docMk/>
          <pc:sldMk cId="1196966809" sldId="260"/>
        </pc:sldMkLst>
      </pc:sldChg>
      <pc:sldChg chg="addSp delSp modSp new mod">
        <pc:chgData name="Guido Riccardi" userId="efe51ae5-e805-41c6-84f7-0694c8f38fdf" providerId="ADAL" clId="{D23F9ED4-942A-4E5E-AF3D-765639396503}" dt="2023-11-22T09:55:40.365" v="11" actId="1076"/>
        <pc:sldMkLst>
          <pc:docMk/>
          <pc:sldMk cId="1527469473" sldId="260"/>
        </pc:sldMkLst>
        <pc:spChg chg="del">
          <ac:chgData name="Guido Riccardi" userId="efe51ae5-e805-41c6-84f7-0694c8f38fdf" providerId="ADAL" clId="{D23F9ED4-942A-4E5E-AF3D-765639396503}" dt="2023-11-22T09:55:13.589" v="3" actId="478"/>
          <ac:spMkLst>
            <pc:docMk/>
            <pc:sldMk cId="1527469473" sldId="260"/>
            <ac:spMk id="2" creationId="{11927187-4822-9202-AEA3-71505A07BC4E}"/>
          </ac:spMkLst>
        </pc:spChg>
        <pc:spChg chg="del">
          <ac:chgData name="Guido Riccardi" userId="efe51ae5-e805-41c6-84f7-0694c8f38fdf" providerId="ADAL" clId="{D23F9ED4-942A-4E5E-AF3D-765639396503}" dt="2023-11-22T09:55:15.527" v="4" actId="478"/>
          <ac:spMkLst>
            <pc:docMk/>
            <pc:sldMk cId="1527469473" sldId="260"/>
            <ac:spMk id="3" creationId="{2CC86BB9-9EFD-D154-AA13-AFAF16D9FADE}"/>
          </ac:spMkLst>
        </pc:spChg>
        <pc:picChg chg="add mod">
          <ac:chgData name="Guido Riccardi" userId="efe51ae5-e805-41c6-84f7-0694c8f38fdf" providerId="ADAL" clId="{D23F9ED4-942A-4E5E-AF3D-765639396503}" dt="2023-11-22T09:55:40.365" v="11" actId="1076"/>
          <ac:picMkLst>
            <pc:docMk/>
            <pc:sldMk cId="1527469473" sldId="260"/>
            <ac:picMk id="1026" creationId="{A6AF51CD-9046-40A5-F925-EA0F9B888E00}"/>
          </ac:picMkLst>
        </pc:picChg>
        <pc:picChg chg="add del">
          <ac:chgData name="Guido Riccardi" userId="efe51ae5-e805-41c6-84f7-0694c8f38fdf" providerId="ADAL" clId="{D23F9ED4-942A-4E5E-AF3D-765639396503}" dt="2023-11-22T09:55:33.298" v="8"/>
          <ac:picMkLst>
            <pc:docMk/>
            <pc:sldMk cId="1527469473" sldId="260"/>
            <ac:picMk id="1028" creationId="{6594B3F6-B158-615A-7A1A-081E8520D2A8}"/>
          </ac:picMkLst>
        </pc:picChg>
      </pc:sldChg>
      <pc:sldChg chg="addSp delSp modSp new mod">
        <pc:chgData name="Guido Riccardi" userId="efe51ae5-e805-41c6-84f7-0694c8f38fdf" providerId="ADAL" clId="{D23F9ED4-942A-4E5E-AF3D-765639396503}" dt="2023-11-22T09:55:55.970" v="16" actId="478"/>
        <pc:sldMkLst>
          <pc:docMk/>
          <pc:sldMk cId="3312816907" sldId="261"/>
        </pc:sldMkLst>
        <pc:spChg chg="del">
          <ac:chgData name="Guido Riccardi" userId="efe51ae5-e805-41c6-84f7-0694c8f38fdf" providerId="ADAL" clId="{D23F9ED4-942A-4E5E-AF3D-765639396503}" dt="2023-11-22T09:55:55.970" v="16" actId="478"/>
          <ac:spMkLst>
            <pc:docMk/>
            <pc:sldMk cId="3312816907" sldId="261"/>
            <ac:spMk id="2" creationId="{2E8674F2-F0C5-E0AD-759B-F2502C3533E4}"/>
          </ac:spMkLst>
        </pc:spChg>
        <pc:picChg chg="add mod">
          <ac:chgData name="Guido Riccardi" userId="efe51ae5-e805-41c6-84f7-0694c8f38fdf" providerId="ADAL" clId="{D23F9ED4-942A-4E5E-AF3D-765639396503}" dt="2023-11-22T09:55:54.187" v="15" actId="1076"/>
          <ac:picMkLst>
            <pc:docMk/>
            <pc:sldMk cId="3312816907" sldId="261"/>
            <ac:picMk id="2050" creationId="{FC78222D-F466-D815-7CE0-8B293B8C535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5B0C4E-A262-C2A3-BE28-9A35695C6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7B5D13B-D0E2-85FD-666A-48AD6012B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D7C0A61-C938-3E68-338D-4797D064B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CFBE-EAC8-4324-B6FC-5B164BC9BE1B}" type="datetimeFigureOut">
              <a:rPr lang="nl-NL" smtClean="0"/>
              <a:t>24-11-2023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187056-6C23-77CC-2836-F8B5E04B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8893DAA-8308-FCA9-7582-DD8790513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49E2-E35D-48B7-9537-62F97241F4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073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21557-5898-9593-ACF4-BE2DE810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A718C60-1361-AC9B-5EA7-2A544FE9C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3B7B61C-3CC6-DD0B-32D7-67B04A797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CFBE-EAC8-4324-B6FC-5B164BC9BE1B}" type="datetimeFigureOut">
              <a:rPr lang="nl-NL" smtClean="0"/>
              <a:t>24-11-2023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0D2B140-97A6-7F53-704F-35D205779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B3E363-B9E4-B0EB-790E-E09641B18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49E2-E35D-48B7-9537-62F97241F4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7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CB2E967-4102-97F5-3299-02D39B81E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4E16074-4170-04C9-90D2-755158154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1D024FC-FE8C-449F-97F3-F508E0A4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CFBE-EAC8-4324-B6FC-5B164BC9BE1B}" type="datetimeFigureOut">
              <a:rPr lang="nl-NL" smtClean="0"/>
              <a:t>24-11-2023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D8BAE44-33DC-E961-BD42-7281305C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2D631DB-34EF-7BE3-DA4F-F044C2FE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49E2-E35D-48B7-9537-62F97241F4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043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E54CD-8607-D7F4-8061-F2F32ACC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CD3B6A-70A4-956C-C144-94B419738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8848418-8A62-64A2-D2BA-A13BBB33B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CFBE-EAC8-4324-B6FC-5B164BC9BE1B}" type="datetimeFigureOut">
              <a:rPr lang="nl-NL" smtClean="0"/>
              <a:t>24-11-2023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B56260-ED7F-DA80-D8E6-535F17BB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03E6534-345D-E602-DFD2-34930876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49E2-E35D-48B7-9537-62F97241F4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333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6D3EFC-AE2E-FFAE-4B9D-1288A5FA8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C1E6824-19B2-744D-9E5F-6B8C6AD67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EFDAEA1-33BD-10B9-750B-23EBA789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CFBE-EAC8-4324-B6FC-5B164BC9BE1B}" type="datetimeFigureOut">
              <a:rPr lang="nl-NL" smtClean="0"/>
              <a:t>24-11-2023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FC1A5E-563A-DD19-8137-F862BD01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943B37A-7B4E-B07C-BC96-0B1F4C949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49E2-E35D-48B7-9537-62F97241F4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105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EE5D6-E717-0AC3-CC06-802AA651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CD3C1E-643D-35AF-F5BB-F6DC0A2AF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4A75BC-6E44-BD15-9583-F936F70AA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40B4BF2-9F34-8A93-7880-26E2602C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CFBE-EAC8-4324-B6FC-5B164BC9BE1B}" type="datetimeFigureOut">
              <a:rPr lang="nl-NL" smtClean="0"/>
              <a:t>24-11-2023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DF2288D-0437-CAA6-C2B4-1D63E3F7B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C597287-9BBC-1F23-FE13-C5FD238F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49E2-E35D-48B7-9537-62F97241F4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882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00946-A377-7A67-8D61-84A52AAAE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88C6415-4EED-D4BD-DDEC-CFFC9740E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8777B72-2DC5-B906-2BEA-5E6AC129E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820761B-9602-C2EC-64C2-7E8F716F2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806C13B-AA0E-0760-7282-C24B89148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11ABBE5-2954-5F83-4A42-6286F4913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CFBE-EAC8-4324-B6FC-5B164BC9BE1B}" type="datetimeFigureOut">
              <a:rPr lang="nl-NL" smtClean="0"/>
              <a:t>24-11-2023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8D21AE7-1BF3-65ED-8CC2-87C5634D0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69095AB-631A-7B74-9D9B-0B8DE15C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49E2-E35D-48B7-9537-62F97241F4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867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CA092-E5CE-6C74-7217-2FE0D4369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9630AFE-FAB4-0783-340C-D75F557C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CFBE-EAC8-4324-B6FC-5B164BC9BE1B}" type="datetimeFigureOut">
              <a:rPr lang="nl-NL" smtClean="0"/>
              <a:t>24-11-2023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46ADE4F-E841-81E7-5E03-60E698501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975301-B131-469E-E502-5785AFB6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49E2-E35D-48B7-9537-62F97241F4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319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4B3C642-ADF2-5649-4912-F60904B3B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CFBE-EAC8-4324-B6FC-5B164BC9BE1B}" type="datetimeFigureOut">
              <a:rPr lang="nl-NL" smtClean="0"/>
              <a:t>24-11-2023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DFB2DAD-80DE-117A-0264-002247AA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F1643D0-33DB-559A-305E-F5312748D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49E2-E35D-48B7-9537-62F97241F4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228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596B39-B114-8217-46B1-D8C6ED09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0C668C-80C6-C401-7765-00746EA53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0CA3085-D3F2-AF43-127D-C3900054E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443DAE4-84CB-963D-DC0B-0FFCF44E9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CFBE-EAC8-4324-B6FC-5B164BC9BE1B}" type="datetimeFigureOut">
              <a:rPr lang="nl-NL" smtClean="0"/>
              <a:t>24-11-2023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7EE896C-DBD1-0909-0845-047B2C0C8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A0BF8C3-6F4B-E231-440F-7F0A142E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49E2-E35D-48B7-9537-62F97241F4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700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DDEF4D-9D7C-34F2-E13A-91F66FB7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10F34A6-7FAC-20C0-A433-74E8D18B0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88DC664-9CC7-F592-CFC8-0A9586F94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BA52170-872B-355E-7A96-D4C593B0C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CFBE-EAC8-4324-B6FC-5B164BC9BE1B}" type="datetimeFigureOut">
              <a:rPr lang="nl-NL" smtClean="0"/>
              <a:t>24-11-2023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C71F5A6-1270-43ED-1D19-A7C2AF1B5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F19C6E8-D355-F563-E3BA-B02DD568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49E2-E35D-48B7-9537-62F97241F4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888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F3B1448-9D24-F5C5-0CCD-8C3C4ECF4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AD94522-32B6-8BDE-D5A9-C259DA601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43F8022-2A19-C676-D23A-BF9AE8769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BCFBE-EAC8-4324-B6FC-5B164BC9BE1B}" type="datetimeFigureOut">
              <a:rPr lang="nl-NL" smtClean="0"/>
              <a:t>24-11-2023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63534D-E620-4152-8B0D-309EB5624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780D9AB-40F9-DD36-1090-73C9C60D9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B49E2-E35D-48B7-9537-62F97241F4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962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73D3F15-EBF8-2130-C1DD-0F378667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6148"/>
          </a:xfrm>
        </p:spPr>
        <p:txBody>
          <a:bodyPr>
            <a:normAutofit fontScale="90000"/>
          </a:bodyPr>
          <a:lstStyle/>
          <a:p>
            <a:r>
              <a:rPr lang="en-US" dirty="0"/>
              <a:t>Deliverables</a:t>
            </a:r>
            <a:endParaRPr lang="nl-NL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86CF9C73-92F4-7EA7-EB05-CF3081C37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964"/>
            <a:ext cx="10515600" cy="49669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Flag in project form that identifies if a project is eligible for to be used as a benchmark data source</a:t>
            </a:r>
          </a:p>
          <a:p>
            <a:pPr lvl="1"/>
            <a:r>
              <a:rPr lang="en-US" dirty="0"/>
              <a:t>Auto-select based on criteria</a:t>
            </a:r>
          </a:p>
          <a:p>
            <a:pPr lvl="1"/>
            <a:r>
              <a:rPr lang="en-US" dirty="0"/>
              <a:t>Ability to overrule</a:t>
            </a:r>
          </a:p>
          <a:p>
            <a:pPr lvl="1"/>
            <a:r>
              <a:rPr lang="en-US" dirty="0"/>
              <a:t>Add as workflow switch (if </a:t>
            </a:r>
            <a:r>
              <a:rPr lang="en-US" dirty="0" err="1"/>
              <a:t>prodcat</a:t>
            </a:r>
            <a:r>
              <a:rPr lang="en-US" dirty="0"/>
              <a:t>=.. And … and switch = </a:t>
            </a:r>
            <a:r>
              <a:rPr lang="en-US" dirty="0" err="1"/>
              <a:t>true</a:t>
            </a:r>
            <a:r>
              <a:rPr lang="en-US" dirty="0" err="1">
                <a:sym typeface="Wingdings" panose="05000000000000000000" pitchFamily="2" charset="2"/>
              </a:rPr>
              <a:t>benchmarking</a:t>
            </a:r>
            <a:r>
              <a:rPr lang="en-US" dirty="0">
                <a:sym typeface="Wingdings" panose="05000000000000000000" pitchFamily="2" charset="2"/>
              </a:rPr>
              <a:t> data is mandatory to be filled in.</a:t>
            </a:r>
            <a:endParaRPr lang="en-US" dirty="0"/>
          </a:p>
          <a:p>
            <a:r>
              <a:rPr lang="en-US" dirty="0"/>
              <a:t>A new widget to collect more data such as total m2 of buildings, nr of pallets etc..</a:t>
            </a:r>
          </a:p>
          <a:p>
            <a:pPr lvl="1"/>
            <a:r>
              <a:rPr lang="en-US" dirty="0"/>
              <a:t>Works the same way as current financial indicators, responds to change requests</a:t>
            </a:r>
          </a:p>
          <a:p>
            <a:r>
              <a:rPr lang="en-US" dirty="0"/>
              <a:t>Implement value realization widget from </a:t>
            </a:r>
            <a:r>
              <a:rPr lang="en-US" dirty="0" err="1"/>
              <a:t>Uppwise</a:t>
            </a:r>
            <a:endParaRPr lang="en-US" dirty="0"/>
          </a:p>
          <a:p>
            <a:pPr lvl="1"/>
            <a:r>
              <a:rPr lang="en-US" dirty="0"/>
              <a:t>Add a new column to enter total investment per VR, IF the VR is non-tangible</a:t>
            </a:r>
          </a:p>
          <a:p>
            <a:pPr lvl="1"/>
            <a:r>
              <a:rPr lang="en-US" dirty="0"/>
              <a:t>Migrate existing sustainability data</a:t>
            </a:r>
          </a:p>
          <a:p>
            <a:pPr lvl="1"/>
            <a:r>
              <a:rPr lang="en-US" dirty="0"/>
              <a:t>Add VR </a:t>
            </a:r>
            <a:r>
              <a:rPr lang="en-US" dirty="0" err="1"/>
              <a:t>datasource</a:t>
            </a:r>
            <a:r>
              <a:rPr lang="en-US" dirty="0"/>
              <a:t> to the dashboard</a:t>
            </a:r>
          </a:p>
          <a:p>
            <a:pPr lvl="1"/>
            <a:r>
              <a:rPr lang="en-US" dirty="0"/>
              <a:t>Rebuild sustainability dashboards to support phased values and new </a:t>
            </a:r>
            <a:r>
              <a:rPr lang="en-US" dirty="0" err="1"/>
              <a:t>datasource</a:t>
            </a:r>
            <a:endParaRPr lang="en-US" dirty="0"/>
          </a:p>
          <a:p>
            <a:pPr lvl="1"/>
            <a:r>
              <a:rPr lang="en-US" dirty="0"/>
              <a:t>Include in (re-)baseline process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71038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73D3F15-EBF8-2130-C1DD-0F378667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6148"/>
          </a:xfrm>
        </p:spPr>
        <p:txBody>
          <a:bodyPr>
            <a:normAutofit fontScale="90000"/>
          </a:bodyPr>
          <a:lstStyle/>
          <a:p>
            <a:r>
              <a:rPr lang="en-US" dirty="0"/>
              <a:t>Deliverables</a:t>
            </a:r>
            <a:endParaRPr lang="nl-NL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86CF9C73-92F4-7EA7-EB05-CF3081C37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964"/>
            <a:ext cx="10515600" cy="4966999"/>
          </a:xfrm>
        </p:spPr>
        <p:txBody>
          <a:bodyPr>
            <a:normAutofit/>
          </a:bodyPr>
          <a:lstStyle/>
          <a:p>
            <a:r>
              <a:rPr lang="en-US" dirty="0"/>
              <a:t>Build project form benchmark popup(next slide)</a:t>
            </a:r>
          </a:p>
          <a:p>
            <a:pPr lvl="1"/>
            <a:r>
              <a:rPr lang="en-US" dirty="0"/>
              <a:t>Collects benchmark data from </a:t>
            </a:r>
            <a:r>
              <a:rPr lang="en-US" dirty="0" err="1"/>
              <a:t>benchtable</a:t>
            </a:r>
            <a:r>
              <a:rPr lang="en-US" dirty="0"/>
              <a:t>, see next slides and compares project benchmarks</a:t>
            </a:r>
          </a:p>
          <a:p>
            <a:pPr lvl="1"/>
            <a:r>
              <a:rPr lang="en-US" dirty="0"/>
              <a:t>Ability to un-select projects to be excluded from comparison table </a:t>
            </a:r>
            <a:r>
              <a:rPr lang="en-US" dirty="0">
                <a:sym typeface="Wingdings" panose="05000000000000000000" pitchFamily="2" charset="2"/>
              </a:rPr>
              <a:t>refreshes the benchmark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Shows graphical indicators for performance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Gives recommendation, for example using weighting per benchmark item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168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hoek 18">
            <a:extLst>
              <a:ext uri="{FF2B5EF4-FFF2-40B4-BE49-F238E27FC236}">
                <a16:creationId xmlns:a16="http://schemas.microsoft.com/office/drawing/2014/main" id="{B974615E-4DDD-B692-85C0-5A4BC30EBC19}"/>
              </a:ext>
            </a:extLst>
          </p:cNvPr>
          <p:cNvSpPr/>
          <p:nvPr/>
        </p:nvSpPr>
        <p:spPr>
          <a:xfrm>
            <a:off x="1751163" y="1146510"/>
            <a:ext cx="10363200" cy="49084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4B6F47F0-D1E0-EFF0-DDCE-96835E92F632}"/>
              </a:ext>
            </a:extLst>
          </p:cNvPr>
          <p:cNvSpPr txBox="1"/>
          <p:nvPr/>
        </p:nvSpPr>
        <p:spPr>
          <a:xfrm flipH="1">
            <a:off x="1840013" y="2613000"/>
            <a:ext cx="261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1200 CHF / ton</a:t>
            </a:r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B91918C-05C4-CE88-7B87-07AA464D899F}"/>
              </a:ext>
            </a:extLst>
          </p:cNvPr>
          <p:cNvSpPr txBox="1"/>
          <p:nvPr/>
        </p:nvSpPr>
        <p:spPr>
          <a:xfrm flipH="1">
            <a:off x="1840013" y="3153589"/>
            <a:ext cx="261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1200 CHF / m2</a:t>
            </a:r>
            <a:endParaRPr lang="nl-NL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60714D6-1B56-6E00-981E-192032B4F434}"/>
              </a:ext>
            </a:extLst>
          </p:cNvPr>
          <p:cNvSpPr txBox="1"/>
          <p:nvPr/>
        </p:nvSpPr>
        <p:spPr>
          <a:xfrm flipH="1">
            <a:off x="1840012" y="3899138"/>
            <a:ext cx="261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1200 CHF / CO2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0AEBF24F-9660-17E0-01B4-D42A8D5E9C19}"/>
              </a:ext>
            </a:extLst>
          </p:cNvPr>
          <p:cNvSpPr txBox="1"/>
          <p:nvPr/>
        </p:nvSpPr>
        <p:spPr>
          <a:xfrm flipH="1">
            <a:off x="4312919" y="2613000"/>
            <a:ext cx="261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1400 CHF / ton</a:t>
            </a:r>
            <a:endParaRPr lang="nl-NL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EAE24E09-379F-8181-AC0A-62899ED42D38}"/>
              </a:ext>
            </a:extLst>
          </p:cNvPr>
          <p:cNvSpPr txBox="1"/>
          <p:nvPr/>
        </p:nvSpPr>
        <p:spPr>
          <a:xfrm flipH="1">
            <a:off x="4312919" y="3153589"/>
            <a:ext cx="261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 CHF / m2</a:t>
            </a:r>
            <a:endParaRPr lang="nl-NL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D9835670-3665-E5D4-51A2-0B1FBF7DEBA6}"/>
              </a:ext>
            </a:extLst>
          </p:cNvPr>
          <p:cNvSpPr txBox="1"/>
          <p:nvPr/>
        </p:nvSpPr>
        <p:spPr>
          <a:xfrm flipH="1">
            <a:off x="4312918" y="3899138"/>
            <a:ext cx="261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 CHF / CO2</a:t>
            </a:r>
            <a:endParaRPr lang="nl-NL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B5B173C6-62FA-6DB9-6C9C-29F56CAADEA5}"/>
              </a:ext>
            </a:extLst>
          </p:cNvPr>
          <p:cNvSpPr txBox="1"/>
          <p:nvPr/>
        </p:nvSpPr>
        <p:spPr>
          <a:xfrm flipH="1">
            <a:off x="4312918" y="2052117"/>
            <a:ext cx="261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5"/>
                </a:solidFill>
              </a:rPr>
              <a:t>International Benchmark</a:t>
            </a:r>
            <a:endParaRPr lang="nl-NL" u="sng" dirty="0">
              <a:solidFill>
                <a:schemeClr val="accent5"/>
              </a:solidFill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3284D6F1-1620-0506-CAB9-7431790A4262}"/>
              </a:ext>
            </a:extLst>
          </p:cNvPr>
          <p:cNvSpPr txBox="1"/>
          <p:nvPr/>
        </p:nvSpPr>
        <p:spPr>
          <a:xfrm flipH="1">
            <a:off x="1840011" y="2052117"/>
            <a:ext cx="261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</a:t>
            </a:r>
            <a:endParaRPr lang="nl-NL" dirty="0"/>
          </a:p>
        </p:txBody>
      </p:sp>
      <p:sp>
        <p:nvSpPr>
          <p:cNvPr id="12" name="Pijl: links 11">
            <a:extLst>
              <a:ext uri="{FF2B5EF4-FFF2-40B4-BE49-F238E27FC236}">
                <a16:creationId xmlns:a16="http://schemas.microsoft.com/office/drawing/2014/main" id="{588AEDE7-7D7A-E55F-DB36-466D745BE30F}"/>
              </a:ext>
            </a:extLst>
          </p:cNvPr>
          <p:cNvSpPr/>
          <p:nvPr/>
        </p:nvSpPr>
        <p:spPr>
          <a:xfrm rot="5400000">
            <a:off x="3261987" y="2716117"/>
            <a:ext cx="369333" cy="163100"/>
          </a:xfrm>
          <a:prstGeom prst="lef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Pijl: links 12">
            <a:extLst>
              <a:ext uri="{FF2B5EF4-FFF2-40B4-BE49-F238E27FC236}">
                <a16:creationId xmlns:a16="http://schemas.microsoft.com/office/drawing/2014/main" id="{12F80839-E65A-C1E1-975B-EDE2A7BD3D62}"/>
              </a:ext>
            </a:extLst>
          </p:cNvPr>
          <p:cNvSpPr/>
          <p:nvPr/>
        </p:nvSpPr>
        <p:spPr>
          <a:xfrm rot="16351438">
            <a:off x="3261986" y="3336181"/>
            <a:ext cx="369333" cy="163100"/>
          </a:xfrm>
          <a:prstGeom prst="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ijl: links 13">
            <a:extLst>
              <a:ext uri="{FF2B5EF4-FFF2-40B4-BE49-F238E27FC236}">
                <a16:creationId xmlns:a16="http://schemas.microsoft.com/office/drawing/2014/main" id="{DFC59FAB-CCC0-5E7A-7D4B-D3A405354AED}"/>
              </a:ext>
            </a:extLst>
          </p:cNvPr>
          <p:cNvSpPr/>
          <p:nvPr/>
        </p:nvSpPr>
        <p:spPr>
          <a:xfrm rot="16351438">
            <a:off x="3261986" y="4002254"/>
            <a:ext cx="369333" cy="163100"/>
          </a:xfrm>
          <a:prstGeom prst="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Pijl: links 14">
            <a:extLst>
              <a:ext uri="{FF2B5EF4-FFF2-40B4-BE49-F238E27FC236}">
                <a16:creationId xmlns:a16="http://schemas.microsoft.com/office/drawing/2014/main" id="{2D57456A-DA59-AB0A-BBD0-518A28C19CCE}"/>
              </a:ext>
            </a:extLst>
          </p:cNvPr>
          <p:cNvSpPr/>
          <p:nvPr/>
        </p:nvSpPr>
        <p:spPr>
          <a:xfrm rot="12988114">
            <a:off x="6932822" y="2603527"/>
            <a:ext cx="1089833" cy="388277"/>
          </a:xfrm>
          <a:prstGeom prst="lef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38FC20EE-F563-A117-8120-F442AA501A4F}"/>
              </a:ext>
            </a:extLst>
          </p:cNvPr>
          <p:cNvSpPr txBox="1"/>
          <p:nvPr/>
        </p:nvSpPr>
        <p:spPr>
          <a:xfrm flipH="1">
            <a:off x="1840011" y="1457864"/>
            <a:ext cx="46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years to include : 2020 to 2026</a:t>
            </a:r>
            <a:endParaRPr lang="nl-N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5AE19F-0322-A3EF-1C3B-B7FDFB742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171" y="3338256"/>
            <a:ext cx="4048662" cy="185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6CB4E070-6BFF-77ED-7D22-D9DDD640597F}"/>
              </a:ext>
            </a:extLst>
          </p:cNvPr>
          <p:cNvSpPr txBox="1"/>
          <p:nvPr/>
        </p:nvSpPr>
        <p:spPr>
          <a:xfrm flipH="1">
            <a:off x="1840010" y="4812267"/>
            <a:ext cx="3629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Recommendation :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Recommend</a:t>
            </a:r>
            <a:endParaRPr lang="nl-NL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D26F5E33-E10F-6C59-A742-564B8C5B62AD}"/>
              </a:ext>
            </a:extLst>
          </p:cNvPr>
          <p:cNvSpPr txBox="1"/>
          <p:nvPr/>
        </p:nvSpPr>
        <p:spPr>
          <a:xfrm flipH="1">
            <a:off x="8229740" y="2860320"/>
            <a:ext cx="3519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Unselect projects you wish to exclude for this benchmark</a:t>
            </a:r>
            <a:endParaRPr lang="nl-NL" sz="1400" dirty="0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FA4FE59D-D07A-06C1-E7E0-AC21C1925D5A}"/>
              </a:ext>
            </a:extLst>
          </p:cNvPr>
          <p:cNvSpPr txBox="1"/>
          <p:nvPr/>
        </p:nvSpPr>
        <p:spPr>
          <a:xfrm>
            <a:off x="1992702" y="704779"/>
            <a:ext cx="703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Popup to be called from the project form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9762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73D3F15-EBF8-2130-C1DD-0F378667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6148"/>
          </a:xfrm>
        </p:spPr>
        <p:txBody>
          <a:bodyPr>
            <a:normAutofit fontScale="90000"/>
          </a:bodyPr>
          <a:lstStyle/>
          <a:p>
            <a:r>
              <a:rPr lang="en-US" dirty="0"/>
              <a:t>Deliverables</a:t>
            </a:r>
            <a:endParaRPr lang="nl-NL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86CF9C73-92F4-7EA7-EB05-CF3081C37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964"/>
            <a:ext cx="10515600" cy="4966999"/>
          </a:xfrm>
        </p:spPr>
        <p:txBody>
          <a:bodyPr>
            <a:normAutofit/>
          </a:bodyPr>
          <a:lstStyle/>
          <a:p>
            <a:r>
              <a:rPr lang="en-US" dirty="0"/>
              <a:t>Admin module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Benchmark table with benchmark data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Ability to import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Ability to modify if needed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Ability to configure type of benchmarks?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Contains both imported international data from import and project data derived from NIMT</a:t>
            </a:r>
          </a:p>
          <a:p>
            <a:r>
              <a:rPr lang="en-US" dirty="0">
                <a:sym typeface="Wingdings" panose="05000000000000000000" pitchFamily="2" charset="2"/>
              </a:rPr>
              <a:t>Dashboards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New </a:t>
            </a:r>
            <a:r>
              <a:rPr lang="en-US" dirty="0" err="1">
                <a:sym typeface="Wingdings" panose="05000000000000000000" pitchFamily="2" charset="2"/>
              </a:rPr>
              <a:t>datasource</a:t>
            </a:r>
            <a:r>
              <a:rPr lang="en-US" dirty="0">
                <a:sym typeface="Wingdings" panose="05000000000000000000" pitchFamily="2" charset="2"/>
              </a:rPr>
              <a:t> for the benchmarking data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New </a:t>
            </a:r>
            <a:r>
              <a:rPr lang="en-US" dirty="0" err="1">
                <a:sym typeface="Wingdings" panose="05000000000000000000" pitchFamily="2" charset="2"/>
              </a:rPr>
              <a:t>datasource</a:t>
            </a:r>
            <a:r>
              <a:rPr lang="en-US" dirty="0">
                <a:sym typeface="Wingdings" panose="05000000000000000000" pitchFamily="2" charset="2"/>
              </a:rPr>
              <a:t> or change for project summary extended content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Rebuild existing dashboards, and build new ones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Reports?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7645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6AF51CD-9046-40A5-F925-EA0F9B888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2471"/>
            <a:ext cx="11446604" cy="207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46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A4280-26BD-DFBC-EE73-F9D9BA43F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C78222D-F466-D815-7CE0-8B293B8C5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4837"/>
            <a:ext cx="11868438" cy="564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81690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9B9AF3418F1E4FAF64542603C36E5D" ma:contentTypeVersion="4" ma:contentTypeDescription="Create a new document." ma:contentTypeScope="" ma:versionID="5612d0dbe24e5bffa1b51f1769d58082">
  <xsd:schema xmlns:xsd="http://www.w3.org/2001/XMLSchema" xmlns:xs="http://www.w3.org/2001/XMLSchema" xmlns:p="http://schemas.microsoft.com/office/2006/metadata/properties" xmlns:ns2="f0434e7d-9510-4721-9b9f-15e23b467bf3" targetNamespace="http://schemas.microsoft.com/office/2006/metadata/properties" ma:root="true" ma:fieldsID="08c74e10dfb2cffb9b07c795c8180538" ns2:_="">
    <xsd:import namespace="f0434e7d-9510-4721-9b9f-15e23b467b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434e7d-9510-4721-9b9f-15e23b467b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A63CA8-4E90-4601-8524-77B16C3864EE}"/>
</file>

<file path=customXml/itemProps2.xml><?xml version="1.0" encoding="utf-8"?>
<ds:datastoreItem xmlns:ds="http://schemas.openxmlformats.org/officeDocument/2006/customXml" ds:itemID="{B47F05A3-3691-4736-94EF-FC6BA1EB04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E78F27-E68E-4FB8-8B27-A3E8B2287AB3}"/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302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Kantoorthema</vt:lpstr>
      <vt:lpstr>Deliverables</vt:lpstr>
      <vt:lpstr>Deliverables</vt:lpstr>
      <vt:lpstr>PowerPoint Presentation</vt:lpstr>
      <vt:lpstr>Deliverables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Guido Riccardi</dc:creator>
  <cp:lastModifiedBy>Guido Riccardi</cp:lastModifiedBy>
  <cp:revision>1</cp:revision>
  <dcterms:created xsi:type="dcterms:W3CDTF">2023-11-20T13:31:22Z</dcterms:created>
  <dcterms:modified xsi:type="dcterms:W3CDTF">2023-11-24T08:09:08Z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0x010100969B9AF3418F1E4FAF64542603C36E5D</vt:lpwstr>
  </property>
  <property fmtid="{D5CDD505-2E9C-101B-9397-08002B2CF9AE}" pid="3" name="Order">
    <vt:r8>230100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</Properties>
</file>