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8"/>
  </p:notesMasterIdLst>
  <p:sldIdLst>
    <p:sldId id="256" r:id="rId2"/>
    <p:sldId id="257" r:id="rId3"/>
    <p:sldId id="271" r:id="rId4"/>
    <p:sldId id="297" r:id="rId5"/>
    <p:sldId id="296" r:id="rId6"/>
    <p:sldId id="298" r:id="rId7"/>
    <p:sldId id="300" r:id="rId8"/>
    <p:sldId id="299" r:id="rId9"/>
    <p:sldId id="274" r:id="rId10"/>
    <p:sldId id="283" r:id="rId11"/>
    <p:sldId id="302" r:id="rId12"/>
    <p:sldId id="303" r:id="rId13"/>
    <p:sldId id="304" r:id="rId14"/>
    <p:sldId id="306" r:id="rId15"/>
    <p:sldId id="30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ti Singh" initials="SS" lastIdx="3" clrIdx="0">
    <p:extLst>
      <p:ext uri="{19B8F6BF-5375-455C-9EA6-DF929625EA0E}">
        <p15:presenceInfo xmlns:p15="http://schemas.microsoft.com/office/powerpoint/2012/main" userId="Swati Sin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50" autoAdjust="0"/>
  </p:normalViewPr>
  <p:slideViewPr>
    <p:cSldViewPr snapToGrid="0">
      <p:cViewPr>
        <p:scale>
          <a:sx n="60" d="100"/>
          <a:sy n="60" d="100"/>
        </p:scale>
        <p:origin x="111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D8FD-8EFF-4721-9547-DB0A6D449F05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C5697-1AA2-43B8-BE1F-C978712AA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3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6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0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Test@E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Test@E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ying white 3D cubes">
            <a:extLst>
              <a:ext uri="{FF2B5EF4-FFF2-40B4-BE49-F238E27FC236}">
                <a16:creationId xmlns:a16="http://schemas.microsoft.com/office/drawing/2014/main" id="{4B46150F-6B4D-49B7-98D5-6D2E9B127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0" r="89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BC41-CE4B-4548-B04C-39D3488D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236895" cy="3204134"/>
          </a:xfrm>
        </p:spPr>
        <p:txBody>
          <a:bodyPr anchor="b">
            <a:normAutofit/>
          </a:bodyPr>
          <a:lstStyle/>
          <a:p>
            <a:r>
              <a:rPr lang="en-US" sz="4100" dirty="0"/>
              <a:t>WEB DASHBOARDS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AEEE7-76EA-4C3E-A6D9-F191FE11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ProjectObjects Analytics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6A1982E4-2132-4771-9E32-411DA53964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1" y="5382065"/>
            <a:ext cx="2556089" cy="111458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E54471F-55C1-4F4B-B66A-EF49E7CD727C}"/>
              </a:ext>
            </a:extLst>
          </p:cNvPr>
          <p:cNvSpPr txBox="1">
            <a:spLocks/>
          </p:cNvSpPr>
          <p:nvPr/>
        </p:nvSpPr>
        <p:spPr>
          <a:xfrm>
            <a:off x="1286844" y="406504"/>
            <a:ext cx="4236895" cy="584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Session II</a:t>
            </a:r>
          </a:p>
        </p:txBody>
      </p:sp>
    </p:spTree>
    <p:extLst>
      <p:ext uri="{BB962C8B-B14F-4D97-AF65-F5344CB8AC3E}">
        <p14:creationId xmlns:p14="http://schemas.microsoft.com/office/powerpoint/2010/main" val="3757233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537285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SCATTER CHART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5048213" y="678263"/>
            <a:ext cx="6552795" cy="15358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Caption</a:t>
            </a:r>
            <a:r>
              <a:rPr lang="en-US" sz="1400" dirty="0"/>
              <a:t> : Portfolio Analysis By Line of Business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Data Source</a:t>
            </a:r>
            <a:r>
              <a:rPr lang="en-US" sz="1400" dirty="0"/>
              <a:t> : Portfolio register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X-Axis</a:t>
            </a:r>
            <a:r>
              <a:rPr lang="en-US" sz="1400" dirty="0"/>
              <a:t> : IT Forecasted Spending (Portfolio Forecast Costs)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Y-Axis</a:t>
            </a:r>
            <a:r>
              <a:rPr lang="en-US" sz="1400" dirty="0"/>
              <a:t> : IT Capacity (Portfolio Forecast Work)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Weight</a:t>
            </a:r>
            <a:r>
              <a:rPr lang="en-US" sz="1400" dirty="0"/>
              <a:t> : IT Actual Spending (Portfolio Actual Costs)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Argument</a:t>
            </a:r>
            <a:r>
              <a:rPr lang="en-US" sz="1400" dirty="0"/>
              <a:t> : Line of Business </a:t>
            </a:r>
          </a:p>
        </p:txBody>
      </p:sp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AF7642A8-E086-4938-BD6E-A07B29B27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91" r="1" b="10912"/>
          <a:stretch/>
        </p:blipFill>
        <p:spPr>
          <a:xfrm>
            <a:off x="618424" y="2731167"/>
            <a:ext cx="11167447" cy="37617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920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/>
              <a:t>TREEMAP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87609-BFFD-4CDE-B962-50C91B499E0E}"/>
              </a:ext>
            </a:extLst>
          </p:cNvPr>
          <p:cNvSpPr/>
          <p:nvPr/>
        </p:nvSpPr>
        <p:spPr>
          <a:xfrm>
            <a:off x="5147591" y="586822"/>
            <a:ext cx="6206209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Caption</a:t>
            </a:r>
            <a:r>
              <a:rPr lang="en-US" sz="1500" dirty="0"/>
              <a:t> : Budget Overall By Business Strategic Cluster (EURO)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Data Source</a:t>
            </a:r>
            <a:r>
              <a:rPr lang="en-US" sz="1500" dirty="0"/>
              <a:t> : Portfolio register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Values</a:t>
            </a:r>
            <a:r>
              <a:rPr lang="en-US" sz="1500" dirty="0"/>
              <a:t> : IT Budget Spending (Portfolio Baseline Costs)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Argument</a:t>
            </a:r>
            <a:r>
              <a:rPr lang="en-US" sz="1500" dirty="0"/>
              <a:t> : Business Strategic Cluster</a:t>
            </a:r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21DE251A-3C7A-4175-B0BB-9A1D1A043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7" y="2734055"/>
            <a:ext cx="11167446" cy="37588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020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/>
              <a:t>PIVOT TABLE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E1ED2-D977-47B7-994B-66CECCF31610}"/>
              </a:ext>
            </a:extLst>
          </p:cNvPr>
          <p:cNvSpPr/>
          <p:nvPr/>
        </p:nvSpPr>
        <p:spPr>
          <a:xfrm>
            <a:off x="5076361" y="471488"/>
            <a:ext cx="6180387" cy="1867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Caption</a:t>
            </a:r>
            <a:r>
              <a:rPr lang="en-US" sz="1500"/>
              <a:t> : Cost Phasing by Elements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Data Source</a:t>
            </a:r>
            <a:r>
              <a:rPr lang="en-US" sz="1500"/>
              <a:t> : Project Basic Cost Monthly Phasing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Values</a:t>
            </a:r>
            <a:r>
              <a:rPr lang="en-US" sz="1500"/>
              <a:t> : EAC (sum)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Columns</a:t>
            </a:r>
            <a:r>
              <a:rPr lang="en-US" sz="1500"/>
              <a:t> : Year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Rows</a:t>
            </a:r>
            <a:r>
              <a:rPr lang="en-US" sz="1500"/>
              <a:t> : Element Name | Title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Filter</a:t>
            </a:r>
            <a:r>
              <a:rPr lang="en-US" sz="1500"/>
              <a:t> : Element Type is Cost</a:t>
            </a: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53461-0B8E-4395-A5B2-E13ADBC13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1"/>
          <a:stretch/>
        </p:blipFill>
        <p:spPr>
          <a:xfrm>
            <a:off x="758897" y="2911642"/>
            <a:ext cx="10827513" cy="30780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1061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537285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BAR CHART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5281233" y="714675"/>
            <a:ext cx="6072567" cy="1426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8E2FB0-BB93-4447-B03B-ECE72382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5" y="2731167"/>
            <a:ext cx="11167447" cy="39125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D25694-A7E5-4864-9E89-71099A8E54FB}"/>
              </a:ext>
            </a:extLst>
          </p:cNvPr>
          <p:cNvSpPr/>
          <p:nvPr/>
        </p:nvSpPr>
        <p:spPr>
          <a:xfrm>
            <a:off x="5138447" y="605028"/>
            <a:ext cx="6180387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Caption</a:t>
            </a:r>
            <a:r>
              <a:rPr lang="en-US" sz="1500" dirty="0"/>
              <a:t> : Annual Cost Phasing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Data Source</a:t>
            </a:r>
            <a:r>
              <a:rPr lang="en-US" sz="1500" dirty="0"/>
              <a:t> : Project Basic Cost Monthly Phasing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Values</a:t>
            </a:r>
            <a:r>
              <a:rPr lang="en-US" sz="1500" dirty="0"/>
              <a:t> : EAC | Budget | EAC (c) | Budget (c)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Arguments</a:t>
            </a:r>
            <a:r>
              <a:rPr lang="en-US" sz="1500" dirty="0"/>
              <a:t> : Year</a:t>
            </a:r>
          </a:p>
        </p:txBody>
      </p:sp>
    </p:spTree>
    <p:extLst>
      <p:ext uri="{BB962C8B-B14F-4D97-AF65-F5344CB8AC3E}">
        <p14:creationId xmlns:p14="http://schemas.microsoft.com/office/powerpoint/2010/main" val="893436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537285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PIE CHART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DF282-9FDB-47C2-9991-C62053D43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5" y="2870329"/>
            <a:ext cx="11149157" cy="37316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31F0B7-394F-46FB-9469-616590DF2F93}"/>
              </a:ext>
            </a:extLst>
          </p:cNvPr>
          <p:cNvSpPr/>
          <p:nvPr/>
        </p:nvSpPr>
        <p:spPr>
          <a:xfrm>
            <a:off x="5138447" y="605028"/>
            <a:ext cx="6180387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Caption</a:t>
            </a:r>
            <a:r>
              <a:rPr lang="en-US" sz="1500" dirty="0"/>
              <a:t> : Spending % By Budget Elements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Data Source</a:t>
            </a:r>
            <a:r>
              <a:rPr lang="en-US" sz="1500" dirty="0"/>
              <a:t> : Project Basic Cost Monthly Phasing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Values</a:t>
            </a:r>
            <a:r>
              <a:rPr lang="en-US" sz="1500" dirty="0"/>
              <a:t> : IT Spending (EAC) 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Arguments</a:t>
            </a:r>
            <a:r>
              <a:rPr lang="en-US" sz="1500" dirty="0"/>
              <a:t> : Element Name | Project Category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Filter</a:t>
            </a:r>
            <a:r>
              <a:rPr lang="en-US" sz="1500" dirty="0"/>
              <a:t> : Element Type is Cost</a:t>
            </a:r>
          </a:p>
        </p:txBody>
      </p:sp>
    </p:spTree>
    <p:extLst>
      <p:ext uri="{BB962C8B-B14F-4D97-AF65-F5344CB8AC3E}">
        <p14:creationId xmlns:p14="http://schemas.microsoft.com/office/powerpoint/2010/main" val="316555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800" b="1"/>
            </a:br>
            <a:r>
              <a:rPr lang="en-US" sz="2800" b="1"/>
              <a:t>TEXT BOX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7938532" y="2252870"/>
            <a:ext cx="3404594" cy="355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Text Box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dashboard item is used to display rich text within a dashboard.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Features used in image shown:</a:t>
            </a:r>
            <a:endParaRPr lang="en-US" sz="18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Hyperlink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Logo Image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Project Count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Description</a:t>
            </a:r>
            <a:endParaRPr lang="en-US" sz="1800" b="0" i="0" dirty="0">
              <a:effectLst/>
              <a:latin typeface="Neue Haas Grotesk Text Pro (Headings)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7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2E129B-647E-425E-BC52-485588B17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46" y="1062840"/>
            <a:ext cx="6436697" cy="400245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678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67278-E556-40A3-AB28-21979E31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You.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1FCA0-8918-408C-A1C7-34DAFB9F0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3400" b="0" dirty="0"/>
              <a:t>1.  User Association to the Dashboards.</a:t>
            </a:r>
            <a:br>
              <a:rPr lang="en-US" sz="3400" b="0" dirty="0"/>
            </a:br>
            <a:r>
              <a:rPr lang="en-US" sz="3400" b="0" dirty="0"/>
              <a:t>2. Dashboard </a:t>
            </a:r>
            <a:r>
              <a:rPr lang="en-US" sz="3400" b="0"/>
              <a:t>Common Controls</a:t>
            </a:r>
            <a:endParaRPr lang="en-US" sz="3400" dirty="0"/>
          </a:p>
        </p:txBody>
      </p:sp>
      <p:sp>
        <p:nvSpPr>
          <p:cNvPr id="29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C3A3A-A239-4B6B-A3BA-886CA2FF5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7581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412"/>
            <a:ext cx="10515600" cy="1069780"/>
          </a:xfrm>
        </p:spPr>
        <p:txBody>
          <a:bodyPr/>
          <a:lstStyle/>
          <a:p>
            <a:r>
              <a:rPr lang="en-US" sz="4000" dirty="0"/>
              <a:t>User Association to the Dashboards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3976-6A28-454F-9D1A-3ADFBB1C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43" y="2286001"/>
            <a:ext cx="11187113" cy="435768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effectLst/>
                <a:latin typeface="Neue Haas Grotesk Text Pro (Headings)"/>
                <a:ea typeface="Times New Roman" panose="02020603050405020304" pitchFamily="18" charset="0"/>
              </a:rPr>
              <a:t>Steps to associate Dashboard to User &amp; Group.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Go to PO Application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Company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Settings.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Go to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Group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Settings &amp;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Edit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the required group where user belongs. Say – </a:t>
            </a:r>
            <a:r>
              <a:rPr lang="en-US" sz="2000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</a:rPr>
              <a:t>Dashboard only – Test Layouts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Go to General tab &amp; Select Your Dashboard Name from the Homepage Dashboard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Drop Down list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. Say – </a:t>
            </a:r>
            <a:r>
              <a:rPr lang="en-US" sz="2000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</a:rPr>
              <a:t>Training DASH</a:t>
            </a: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Save your Changes.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Now Go back to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Company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Settings.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Then Go to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User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Settings.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Create new or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Edit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any existing user. Say – </a:t>
            </a:r>
            <a:r>
              <a:rPr lang="en-US" sz="2000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Test@Email.com</a:t>
            </a:r>
            <a:endParaRPr lang="en-US" sz="2000" dirty="0">
              <a:solidFill>
                <a:srgbClr val="0070C0"/>
              </a:solidFill>
              <a:latin typeface="Neue Haas Grotesk Text Pro (Headings)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effectLst/>
              <a:latin typeface="Neue Haas Grotesk Text Pro (Headings)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b="1" dirty="0">
              <a:effectLst/>
              <a:latin typeface="Neue Haas Grotesk Text Pro (Headings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67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412"/>
            <a:ext cx="10515600" cy="1069780"/>
          </a:xfrm>
        </p:spPr>
        <p:txBody>
          <a:bodyPr/>
          <a:lstStyle/>
          <a:p>
            <a:r>
              <a:rPr lang="en-US" sz="4000"/>
              <a:t>User Association to the Dashboards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5769010-A93E-4F60-BAC5-CE593A2FD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38" y="2269868"/>
            <a:ext cx="10848724" cy="39557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93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412"/>
            <a:ext cx="10515600" cy="1069780"/>
          </a:xfrm>
        </p:spPr>
        <p:txBody>
          <a:bodyPr/>
          <a:lstStyle/>
          <a:p>
            <a:r>
              <a:rPr lang="en-US" sz="4000" dirty="0"/>
              <a:t>User Association to the Dashboards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3976-6A28-454F-9D1A-3ADFBB1C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43" y="2400299"/>
            <a:ext cx="11187113" cy="3953875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Bind the user with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COS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from System Role tab.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Go to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Group Selection 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tab, Here Select the same Group where dashboard is associated “</a:t>
            </a:r>
            <a:r>
              <a:rPr lang="en-US" sz="2000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</a:rPr>
              <a:t>Dashboard only – Test Layouts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”.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You can manage the selection from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Dashboard Selection 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tab at the Top.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Apply &amp;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Save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your Changes.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Again, Go to company Settings then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Dashboards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Settings.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Edit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Association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of your Dashboard “</a:t>
            </a:r>
            <a:r>
              <a:rPr lang="en-US" sz="2000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</a:rPr>
              <a:t>Training DASH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”.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Drag the User Group from available list to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Selected Groups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Then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Save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the changes.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effectLst/>
              <a:latin typeface="Neue Haas Grotesk Text Pro (Headings)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b="1" dirty="0">
              <a:effectLst/>
              <a:latin typeface="Neue Haas Grotesk Text Pro (Headings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41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412"/>
            <a:ext cx="10515600" cy="1069780"/>
          </a:xfrm>
        </p:spPr>
        <p:txBody>
          <a:bodyPr/>
          <a:lstStyle/>
          <a:p>
            <a:r>
              <a:rPr lang="en-US" sz="4000"/>
              <a:t>User Association to the Dashboards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6B7885-BF62-4903-A9E6-0F90C1321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7" y="2267677"/>
            <a:ext cx="11165304" cy="438696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176F70-4E91-484F-92E0-8A2A249E90BA}"/>
              </a:ext>
            </a:extLst>
          </p:cNvPr>
          <p:cNvSpPr/>
          <p:nvPr/>
        </p:nvSpPr>
        <p:spPr>
          <a:xfrm>
            <a:off x="3056022" y="4162926"/>
            <a:ext cx="974558" cy="1564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86678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412"/>
            <a:ext cx="10515600" cy="1069780"/>
          </a:xfrm>
        </p:spPr>
        <p:txBody>
          <a:bodyPr/>
          <a:lstStyle/>
          <a:p>
            <a:r>
              <a:rPr lang="en-US" sz="4000" dirty="0"/>
              <a:t>User Association to the Dashboards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6442C-F560-42D2-A1ED-3AEC1FBE2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828800"/>
            <a:ext cx="11191875" cy="47003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347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412"/>
            <a:ext cx="10515600" cy="1069780"/>
          </a:xfrm>
        </p:spPr>
        <p:txBody>
          <a:bodyPr/>
          <a:lstStyle/>
          <a:p>
            <a:r>
              <a:rPr lang="en-US" sz="4000" dirty="0"/>
              <a:t>User Association to the Dashboards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3976-6A28-454F-9D1A-3ADFBB1C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3" y="2386013"/>
            <a:ext cx="11132343" cy="3968161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16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Now </a:t>
            </a:r>
            <a:r>
              <a:rPr lang="en-US" sz="2000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Test@Email.com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user can see all the layouts available in “</a:t>
            </a:r>
            <a:r>
              <a:rPr lang="en-US" sz="2000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</a:rPr>
              <a:t>Training DASH” 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Dashboard.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Neue Haas Grotesk Text Pro (Headings)"/>
                <a:ea typeface="Times New Roman" panose="02020603050405020304" pitchFamily="18" charset="0"/>
              </a:rPr>
              <a:t>Note :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Single Dashboard can only be selected to each Group at a time.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For Multiple Dashboard Association to Single user, Multiple Groups having different Dashboards Should be associated to user from User Settings.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effectLst/>
              <a:latin typeface="Neue Haas Grotesk Text Pro (Headings)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b="1" dirty="0">
              <a:effectLst/>
              <a:latin typeface="Neue Haas Grotesk Text Pro (Headings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7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209EE6-922E-445F-BDA3-269C6608B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816862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Dashboard Common Controls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548312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19F5A6-A38D-4673-AC34-92D094096D40}"/>
              </a:ext>
            </a:extLst>
          </p:cNvPr>
          <p:cNvSpPr/>
          <p:nvPr/>
        </p:nvSpPr>
        <p:spPr>
          <a:xfrm>
            <a:off x="7883657" y="4894369"/>
            <a:ext cx="3531086" cy="129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/>
              <a:t>Let's Build a Layout using the Common controls as shown in the above picture.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73BDE2-ACF1-4995-9FD1-1D80145E2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90" y="224750"/>
            <a:ext cx="10248531" cy="42005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60828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B9AF3418F1E4FAF64542603C36E5D" ma:contentTypeVersion="4" ma:contentTypeDescription="Create a new document." ma:contentTypeScope="" ma:versionID="5612d0dbe24e5bffa1b51f1769d58082">
  <xsd:schema xmlns:xsd="http://www.w3.org/2001/XMLSchema" xmlns:xs="http://www.w3.org/2001/XMLSchema" xmlns:p="http://schemas.microsoft.com/office/2006/metadata/properties" xmlns:ns2="f0434e7d-9510-4721-9b9f-15e23b467bf3" targetNamespace="http://schemas.microsoft.com/office/2006/metadata/properties" ma:root="true" ma:fieldsID="08c74e10dfb2cffb9b07c795c8180538" ns2:_="">
    <xsd:import namespace="f0434e7d-9510-4721-9b9f-15e23b467b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4e7d-9510-4721-9b9f-15e23b467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D769C2-5BF7-412D-BE68-29AB422D419C}"/>
</file>

<file path=customXml/itemProps2.xml><?xml version="1.0" encoding="utf-8"?>
<ds:datastoreItem xmlns:ds="http://schemas.openxmlformats.org/officeDocument/2006/customXml" ds:itemID="{A1123F07-836E-48B5-935B-D608DEC3DC6B}"/>
</file>

<file path=customXml/itemProps3.xml><?xml version="1.0" encoding="utf-8"?>
<ds:datastoreItem xmlns:ds="http://schemas.openxmlformats.org/officeDocument/2006/customXml" ds:itemID="{03C25911-BD40-48E0-BCC0-AF73FF0E8F69}"/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527</Words>
  <Application>Microsoft Office PowerPoint</Application>
  <PresentationFormat>Widescreen</PresentationFormat>
  <Paragraphs>85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Neue Haas Grotesk Text Pro</vt:lpstr>
      <vt:lpstr>Neue Haas Grotesk Text Pro (Headings)</vt:lpstr>
      <vt:lpstr>Segoe UI</vt:lpstr>
      <vt:lpstr>Wingdings</vt:lpstr>
      <vt:lpstr>AccentBoxVTI</vt:lpstr>
      <vt:lpstr>WEB DASHBOARDS</vt:lpstr>
      <vt:lpstr>1.  User Association to the Dashboards. 2. Dashboard Common Controls</vt:lpstr>
      <vt:lpstr>User Association to the Dashboards</vt:lpstr>
      <vt:lpstr>User Association to the Dashboards</vt:lpstr>
      <vt:lpstr>User Association to the Dashboards</vt:lpstr>
      <vt:lpstr>User Association to the Dashboards</vt:lpstr>
      <vt:lpstr>User Association to the Dashboards</vt:lpstr>
      <vt:lpstr>User Association to the Dashboards</vt:lpstr>
      <vt:lpstr>Dashboard Common Controls</vt:lpstr>
      <vt:lpstr>SCATTER CHART</vt:lpstr>
      <vt:lpstr>TREEMAP</vt:lpstr>
      <vt:lpstr>PIVOT TABLE</vt:lpstr>
      <vt:lpstr>BAR CHART</vt:lpstr>
      <vt:lpstr>PIE CHART</vt:lpstr>
      <vt:lpstr> TEXT BOX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Singh</dc:creator>
  <cp:lastModifiedBy>Swati Singh</cp:lastModifiedBy>
  <cp:revision>142</cp:revision>
  <dcterms:created xsi:type="dcterms:W3CDTF">2021-05-11T04:05:27Z</dcterms:created>
  <dcterms:modified xsi:type="dcterms:W3CDTF">2021-11-25T07:54:30Z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0x010100969B9AF3418F1E4FAF64542603C36E5D</vt:lpwstr>
  </property>
  <property fmtid="{D5CDD505-2E9C-101B-9397-08002B2CF9AE}" pid="3" name="Order">
    <vt:r8>252200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