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1"/>
  </p:notesMasterIdLst>
  <p:sldIdLst>
    <p:sldId id="256" r:id="rId2"/>
    <p:sldId id="257" r:id="rId3"/>
    <p:sldId id="275" r:id="rId4"/>
    <p:sldId id="280" r:id="rId5"/>
    <p:sldId id="308" r:id="rId6"/>
    <p:sldId id="307" r:id="rId7"/>
    <p:sldId id="310" r:id="rId8"/>
    <p:sldId id="309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 Singh" initials="SS" lastIdx="3" clrIdx="0">
    <p:extLst>
      <p:ext uri="{19B8F6BF-5375-455C-9EA6-DF929625EA0E}">
        <p15:presenceInfo xmlns:p15="http://schemas.microsoft.com/office/powerpoint/2012/main" userId="Swati 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50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D8FD-8EFF-4721-9547-DB0A6D449F05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C5697-1AA2-43B8-BE1F-C978712AA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3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7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06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2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ying white 3D cubes">
            <a:extLst>
              <a:ext uri="{FF2B5EF4-FFF2-40B4-BE49-F238E27FC236}">
                <a16:creationId xmlns:a16="http://schemas.microsoft.com/office/drawing/2014/main" id="{4B46150F-6B4D-49B7-98D5-6D2E9B127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0" r="89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BC41-CE4B-4548-B04C-39D3488D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236895" cy="3204134"/>
          </a:xfrm>
        </p:spPr>
        <p:txBody>
          <a:bodyPr anchor="b">
            <a:normAutofit/>
          </a:bodyPr>
          <a:lstStyle/>
          <a:p>
            <a:r>
              <a:rPr lang="en-US" sz="4100" dirty="0"/>
              <a:t>WEB DASHBOARDS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AEEE7-76EA-4C3E-A6D9-F191FE11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ProjectObjects Analytics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6A1982E4-2132-4771-9E32-411DA53964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1" y="5382065"/>
            <a:ext cx="2556089" cy="111458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E54471F-55C1-4F4B-B66A-EF49E7CD727C}"/>
              </a:ext>
            </a:extLst>
          </p:cNvPr>
          <p:cNvSpPr txBox="1">
            <a:spLocks/>
          </p:cNvSpPr>
          <p:nvPr/>
        </p:nvSpPr>
        <p:spPr>
          <a:xfrm>
            <a:off x="1286844" y="284046"/>
            <a:ext cx="4236895" cy="683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Session III </a:t>
            </a:r>
          </a:p>
        </p:txBody>
      </p:sp>
    </p:spTree>
    <p:extLst>
      <p:ext uri="{BB962C8B-B14F-4D97-AF65-F5344CB8AC3E}">
        <p14:creationId xmlns:p14="http://schemas.microsoft.com/office/powerpoint/2010/main" val="3757233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1FCA0-8918-408C-A1C7-34DAFB9F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1"/>
            <a:ext cx="8582025" cy="2415453"/>
          </a:xfrm>
        </p:spPr>
        <p:txBody>
          <a:bodyPr anchor="ctr">
            <a:normAutofit fontScale="90000"/>
          </a:bodyPr>
          <a:lstStyle/>
          <a:p>
            <a:r>
              <a:rPr lang="en-US" sz="3400" b="0" dirty="0"/>
              <a:t>1.  Dashboard Interactivity</a:t>
            </a:r>
            <a:br>
              <a:rPr lang="en-US" sz="3400" b="0" dirty="0"/>
            </a:br>
            <a:r>
              <a:rPr lang="en-US" sz="3400" b="0" dirty="0"/>
              <a:t>2. Dashboard Parameters (Global filter) </a:t>
            </a:r>
            <a:br>
              <a:rPr lang="en-US" sz="3400" b="0" dirty="0"/>
            </a:br>
            <a:r>
              <a:rPr lang="en-US" sz="3400" b="0" dirty="0"/>
              <a:t>3. Dashboard Calculated fields</a:t>
            </a:r>
            <a:br>
              <a:rPr lang="en-US" sz="3400" b="0" dirty="0"/>
            </a:br>
            <a:r>
              <a:rPr lang="en-US" sz="3400" b="0" dirty="0"/>
              <a:t>4. Customize Control’s Appearances</a:t>
            </a:r>
            <a:br>
              <a:rPr lang="en-US" sz="3400" b="0" dirty="0"/>
            </a:br>
            <a:r>
              <a:rPr lang="en-US" sz="3400" b="0" dirty="0"/>
              <a:t>5. Quick look into JSON API’s</a:t>
            </a:r>
            <a:endParaRPr lang="en-US" sz="3400" dirty="0"/>
          </a:p>
        </p:txBody>
      </p:sp>
      <p:sp>
        <p:nvSpPr>
          <p:cNvPr id="29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C3A3A-A239-4B6B-A3BA-886CA2FF5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7581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1" y="587366"/>
            <a:ext cx="10515600" cy="1069780"/>
          </a:xfrm>
        </p:spPr>
        <p:txBody>
          <a:bodyPr>
            <a:normAutofit/>
          </a:bodyPr>
          <a:lstStyle/>
          <a:p>
            <a:r>
              <a:rPr lang="en-US" sz="4000" dirty="0"/>
              <a:t>Dashboard Interactivity – Master Filter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566329" y="2300287"/>
            <a:ext cx="11262004" cy="442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0" i="0" dirty="0">
                <a:effectLst/>
                <a:latin typeface="Neue Haas Grotesk Text Pro (Headings)"/>
              </a:rPr>
              <a:t>It Includes Master Filtering &amp; Drill Down features.</a:t>
            </a:r>
          </a:p>
          <a:p>
            <a:pPr>
              <a:spcAft>
                <a:spcPts val="600"/>
              </a:spcAft>
            </a:pPr>
            <a:endParaRPr lang="en-US" sz="1600" b="0" i="0" dirty="0">
              <a:effectLst/>
              <a:latin typeface="Neue Haas Grotesk Text Pro (Headings)"/>
            </a:endParaRPr>
          </a:p>
          <a:p>
            <a:pPr>
              <a:spcAft>
                <a:spcPts val="600"/>
              </a:spcAft>
            </a:pPr>
            <a:r>
              <a:rPr lang="en-US" sz="1600" b="0" i="0" dirty="0">
                <a:effectLst/>
                <a:latin typeface="Neue Haas Grotesk Text Pro (Headings)"/>
              </a:rPr>
              <a:t>The </a:t>
            </a:r>
            <a:r>
              <a:rPr lang="en-US" sz="1600" b="1" i="0" dirty="0">
                <a:effectLst/>
                <a:latin typeface="Neue Haas Grotesk Text Pro (Headings)"/>
              </a:rPr>
              <a:t>Dashboard</a:t>
            </a:r>
            <a:r>
              <a:rPr lang="en-US" sz="1600" b="0" i="0" dirty="0">
                <a:effectLst/>
                <a:latin typeface="Neue Haas Grotesk Text Pro (Headings)"/>
              </a:rPr>
              <a:t> allows you to use any data-aware dashboard item as a filter for the entire dashboard (</a:t>
            </a:r>
            <a:r>
              <a:rPr lang="en-US" sz="1600" b="1" i="0" dirty="0">
                <a:effectLst/>
                <a:latin typeface="Neue Haas Grotesk Text Pro (Headings)"/>
              </a:rPr>
              <a:t>Master Filter</a:t>
            </a:r>
            <a:r>
              <a:rPr lang="en-US" sz="1600" b="0" i="0" dirty="0">
                <a:effectLst/>
                <a:latin typeface="Neue Haas Grotesk Text Pro (Headings)"/>
              </a:rPr>
              <a:t>). You can select elements in a </a:t>
            </a:r>
            <a:r>
              <a:rPr lang="en-US" sz="1600" b="1" i="0" dirty="0">
                <a:effectLst/>
                <a:latin typeface="Neue Haas Grotesk Text Pro (Headings)"/>
              </a:rPr>
              <a:t>Master Filter</a:t>
            </a:r>
            <a:r>
              <a:rPr lang="en-US" sz="1600" b="0" i="0" dirty="0">
                <a:effectLst/>
                <a:latin typeface="Neue Haas Grotesk Text Pro (Headings)"/>
              </a:rPr>
              <a:t> item (chart bars, pie segments, grid records, etc.) to filter data in the rest of the dashboard by the selected values.</a:t>
            </a:r>
            <a:br>
              <a:rPr lang="en-US" sz="1600" b="0" i="0" dirty="0">
                <a:effectLst/>
                <a:latin typeface="Neue Haas Grotesk Text Pro (Headings)"/>
              </a:rPr>
            </a:br>
            <a:endParaRPr lang="en-US" sz="1600" dirty="0">
              <a:latin typeface="Neue Haas Grotesk Text Pro (Headings)"/>
            </a:endParaRPr>
          </a:p>
          <a:p>
            <a:pPr>
              <a:spcAft>
                <a:spcPts val="600"/>
              </a:spcAft>
            </a:pPr>
            <a:r>
              <a:rPr lang="en-US" sz="1600" b="0" i="0" dirty="0">
                <a:effectLst/>
                <a:latin typeface="Neue Haas Grotesk Text Pro (Headings)"/>
              </a:rPr>
              <a:t>Master Fi</a:t>
            </a:r>
            <a:r>
              <a:rPr lang="en-US" sz="1600" dirty="0">
                <a:latin typeface="Neue Haas Grotesk Text Pro (Headings)"/>
              </a:rPr>
              <a:t>ltering Modes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b="1" i="0" dirty="0">
                <a:effectLst/>
                <a:latin typeface="Neue Haas Grotesk Text Pro (Headings)"/>
              </a:rPr>
              <a:t>Single</a:t>
            </a:r>
            <a:r>
              <a:rPr lang="en-US" sz="1600" b="0" i="0" dirty="0">
                <a:effectLst/>
                <a:latin typeface="Neue Haas Grotesk Text Pro (Headings)"/>
              </a:rPr>
              <a:t> : Allows you to select only one element in the Master Filter item. When this mode is enabled, the default selection will be set to a Master Filter element. You can change this selection but cannot clear it.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Neue Haas Grotesk Text Pro (Headings)"/>
              </a:rPr>
              <a:t>Multiple</a:t>
            </a:r>
            <a:r>
              <a:rPr lang="en-US" sz="1600" dirty="0">
                <a:latin typeface="Neue Haas Grotesk Text Pro (Headings)"/>
              </a:rPr>
              <a:t> : </a:t>
            </a:r>
            <a:r>
              <a:rPr lang="en-US" sz="1600" b="0" i="0" dirty="0">
                <a:effectLst/>
                <a:latin typeface="Neue Haas Grotesk Text Pro (Headings)"/>
              </a:rPr>
              <a:t>Allows you to select multiple elements in the Master Filter item.</a:t>
            </a:r>
          </a:p>
          <a:p>
            <a:pPr>
              <a:spcAft>
                <a:spcPts val="600"/>
              </a:spcAft>
            </a:pPr>
            <a:endParaRPr lang="en-US" sz="1600" b="0" i="0" dirty="0">
              <a:effectLst/>
              <a:latin typeface="Neue Haas Grotesk Text Pro (Headings)"/>
            </a:endParaRPr>
          </a:p>
          <a:p>
            <a:pPr>
              <a:spcAft>
                <a:spcPts val="600"/>
              </a:spcAft>
            </a:pPr>
            <a:r>
              <a:rPr lang="en-US" sz="1600" b="0" i="0" dirty="0">
                <a:effectLst/>
                <a:latin typeface="Neue Haas Grotesk Text Pro (Headings)"/>
              </a:rPr>
              <a:t>To Reset the filtering, use the </a:t>
            </a:r>
            <a:r>
              <a:rPr lang="en-US" sz="1600" b="1" i="0" dirty="0">
                <a:effectLst/>
                <a:latin typeface="Neue Haas Grotesk Text Pro (Headings)"/>
              </a:rPr>
              <a:t>Clear Master Filter</a:t>
            </a:r>
            <a:r>
              <a:rPr lang="en-US" sz="1600" b="0" i="0" dirty="0">
                <a:effectLst/>
                <a:latin typeface="Neue Haas Grotesk Text Pro (Headings)"/>
              </a:rPr>
              <a:t> button in the dashboard item.</a:t>
            </a:r>
            <a:endParaRPr lang="en-US" sz="1600" dirty="0">
              <a:latin typeface="Neue Haas Grotesk Text Pro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4B028-3758-49BF-A74F-896DE55C9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36" y="5047989"/>
            <a:ext cx="1251135" cy="93368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4355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36043C-48CA-464E-ACA4-C605DE175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317"/>
          <a:stretch/>
        </p:blipFill>
        <p:spPr>
          <a:xfrm>
            <a:off x="350862" y="857250"/>
            <a:ext cx="4320643" cy="49577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0" name="Rectangle 3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5356861" y="2252870"/>
            <a:ext cx="5993892" cy="3720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Neue Haas Grotesk Text Pro (Headings)"/>
              </a:rPr>
              <a:t>The built-in drill-down capability allows you to change the </a:t>
            </a:r>
            <a:r>
              <a:rPr lang="en-US" sz="1600" b="1" i="0" dirty="0">
                <a:effectLst/>
                <a:latin typeface="Neue Haas Grotesk Text Pro (Headings)"/>
              </a:rPr>
              <a:t>detail level </a:t>
            </a:r>
            <a:r>
              <a:rPr lang="en-US" sz="1600" b="0" i="0" dirty="0">
                <a:effectLst/>
                <a:latin typeface="Neue Haas Grotesk Text Pro (Headings)"/>
              </a:rPr>
              <a:t>of data displayed in dashboard items on the fly</a:t>
            </a:r>
          </a:p>
          <a:p>
            <a:pPr marL="4000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Neue Haas Grotesk Text Pro (Headings)"/>
              </a:rPr>
              <a:t>When Drill Down Filtering is enabled, you can view the details by </a:t>
            </a:r>
            <a:r>
              <a:rPr lang="en-US" sz="1600" b="1" dirty="0">
                <a:latin typeface="Neue Haas Grotesk Text Pro (Headings)"/>
              </a:rPr>
              <a:t>double-clicking</a:t>
            </a:r>
            <a:r>
              <a:rPr lang="en-US" sz="1600" dirty="0">
                <a:latin typeface="Neue Haas Grotesk Text Pro (Headings)"/>
              </a:rPr>
              <a:t> the segment.</a:t>
            </a:r>
          </a:p>
          <a:p>
            <a:pPr marL="4000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Neue Haas Grotesk Text Pro (Headings)"/>
              </a:rPr>
              <a:t>Let’s take an example of </a:t>
            </a:r>
            <a:r>
              <a:rPr lang="en-US" sz="1600" b="1" dirty="0">
                <a:latin typeface="Neue Haas Grotesk Text Pro (Headings)"/>
              </a:rPr>
              <a:t>Pie Chart</a:t>
            </a:r>
            <a:r>
              <a:rPr lang="en-US" sz="1600" dirty="0">
                <a:latin typeface="Neue Haas Grotesk Text Pro (Headings)"/>
              </a:rPr>
              <a:t>. It supports drill down on Argument &amp; Series values.</a:t>
            </a:r>
          </a:p>
          <a:p>
            <a:pPr marL="4000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Neue Haas Grotesk Text Pro (Headings)"/>
              </a:rPr>
              <a:t>To return to the previous detail level, use the </a:t>
            </a:r>
            <a:r>
              <a:rPr lang="en-US" sz="1600" b="1" dirty="0">
                <a:latin typeface="Neue Haas Grotesk Text Pro (Headings)"/>
              </a:rPr>
              <a:t>Drill Up </a:t>
            </a:r>
            <a:r>
              <a:rPr lang="en-US" sz="1600" dirty="0">
                <a:latin typeface="Neue Haas Grotesk Text Pro (Headings)"/>
              </a:rPr>
              <a:t>button the        icon in the Caption area. </a:t>
            </a:r>
          </a:p>
          <a:p>
            <a:pPr marL="4000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Neue Haas Grotesk Text Pro (Headings)"/>
              </a:rPr>
              <a:t>To enable filtering across Ds, use </a:t>
            </a:r>
            <a:r>
              <a:rPr lang="en-US" sz="1600" b="1" dirty="0">
                <a:latin typeface="Neue Haas Grotesk Text Pro (Headings)"/>
              </a:rPr>
              <a:t>Cross Data Source </a:t>
            </a:r>
            <a:r>
              <a:rPr lang="en-US" sz="1600" dirty="0">
                <a:latin typeface="Neue Haas Grotesk Text Pro (Headings)"/>
              </a:rPr>
              <a:t>filtering.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B2BBCFB-AF4D-4C4E-9D2E-68F33207119E}"/>
              </a:ext>
            </a:extLst>
          </p:cNvPr>
          <p:cNvSpPr txBox="1">
            <a:spLocks/>
          </p:cNvSpPr>
          <p:nvPr/>
        </p:nvSpPr>
        <p:spPr>
          <a:xfrm>
            <a:off x="5430465" y="1119754"/>
            <a:ext cx="5846683" cy="8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Drill - Down</a:t>
            </a:r>
          </a:p>
        </p:txBody>
      </p:sp>
      <p:pic>
        <p:nvPicPr>
          <p:cNvPr id="27" name="Picture 6" descr="DrillDown_DrillUpArrow">
            <a:extLst>
              <a:ext uri="{FF2B5EF4-FFF2-40B4-BE49-F238E27FC236}">
                <a16:creationId xmlns:a16="http://schemas.microsoft.com/office/drawing/2014/main" id="{2492911B-CD7B-4C4C-861A-40035D4D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49" y="4679366"/>
            <a:ext cx="228601" cy="276606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3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A05691-F36F-44DD-904C-144D68CA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1224CC-3072-41AF-8213-127E2CBE9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814275"/>
            <a:ext cx="4767263" cy="143469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4892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516" y="978408"/>
            <a:ext cx="4056530" cy="110642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/>
              <a:t>Dashboard Sparkline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884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2776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7313516" y="2359152"/>
            <a:ext cx="405653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Neue Haas Grotesk Text Pro (Body)"/>
              </a:rPr>
              <a:t>A </a:t>
            </a:r>
            <a:r>
              <a:rPr lang="en-US" sz="1700" b="1" i="0" dirty="0">
                <a:effectLst/>
                <a:latin typeface="Neue Haas Grotesk Text Pro (Body)"/>
              </a:rPr>
              <a:t>sparkline column</a:t>
            </a:r>
            <a:r>
              <a:rPr lang="en-US" sz="1700" b="0" i="0" dirty="0">
                <a:effectLst/>
                <a:latin typeface="Neue Haas Grotesk Text Pro (Body)"/>
              </a:rPr>
              <a:t> visualizes the variation of summary values over time.</a:t>
            </a:r>
            <a:endParaRPr lang="en-US" sz="1700" dirty="0">
              <a:effectLst/>
              <a:latin typeface="Neue Haas Grotesk Text Pro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Neue Haas Grotesk Text Pro (Body)"/>
              </a:rPr>
              <a:t>To bind the sparkline column to data, do the following.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Neue Haas Grotesk Text Pro (Body)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b="0" i="0" dirty="0">
                <a:effectLst/>
                <a:latin typeface="Neue Haas Grotesk Text Pro (Body)"/>
              </a:rPr>
              <a:t>Assign the required </a:t>
            </a:r>
            <a:r>
              <a:rPr lang="en-US" sz="1600" b="1" i="0" dirty="0">
                <a:effectLst/>
                <a:latin typeface="Neue Haas Grotesk Text Pro (Body)"/>
              </a:rPr>
              <a:t>numeric</a:t>
            </a:r>
            <a:r>
              <a:rPr lang="en-US" sz="1600" b="0" i="0" dirty="0">
                <a:effectLst/>
                <a:latin typeface="Neue Haas Grotesk Text Pro (Body)"/>
              </a:rPr>
              <a:t> or </a:t>
            </a:r>
            <a:r>
              <a:rPr lang="en-US" sz="1600" b="1" i="0" dirty="0">
                <a:effectLst/>
                <a:latin typeface="Neue Haas Grotesk Text Pro (Body)"/>
              </a:rPr>
              <a:t>date-time</a:t>
            </a:r>
            <a:r>
              <a:rPr lang="en-US" sz="1600" b="0" i="0" dirty="0">
                <a:effectLst/>
                <a:latin typeface="Neue Haas Grotesk Text Pro (Body)"/>
              </a:rPr>
              <a:t> field to Sparkline.</a:t>
            </a:r>
          </a:p>
          <a:p>
            <a:pPr lvl="1"/>
            <a:endParaRPr lang="en-US" sz="1600" b="0" i="0" dirty="0">
              <a:effectLst/>
              <a:latin typeface="Neue Haas Grotesk Text Pro (Body)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en-US" sz="1600" b="0" i="0" dirty="0">
                <a:effectLst/>
                <a:latin typeface="Neue Haas Grotesk Text Pro (Body)"/>
              </a:rPr>
              <a:t>Assign the required </a:t>
            </a:r>
            <a:r>
              <a:rPr lang="en-US" sz="1600" b="1" i="0" dirty="0">
                <a:effectLst/>
                <a:latin typeface="Neue Haas Grotesk Text Pro (Body)"/>
              </a:rPr>
              <a:t>Measure</a:t>
            </a:r>
            <a:r>
              <a:rPr lang="en-US" sz="1600" b="0" i="0" dirty="0">
                <a:effectLst/>
                <a:latin typeface="Neue Haas Grotesk Text Pro (Body)"/>
              </a:rPr>
              <a:t> field to the Sparkline type property.</a:t>
            </a:r>
          </a:p>
          <a:p>
            <a:pPr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endParaRPr lang="en-US" sz="1700" dirty="0">
              <a:effectLst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0F82AD-29DF-4CC2-AE11-CB9A26BA101A}"/>
              </a:ext>
            </a:extLst>
          </p:cNvPr>
          <p:cNvSpPr/>
          <p:nvPr/>
        </p:nvSpPr>
        <p:spPr>
          <a:xfrm>
            <a:off x="2743200" y="2432202"/>
            <a:ext cx="571500" cy="584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65C091B-F5B9-4B23-9D31-B814F603D4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93"/>
          <a:stretch/>
        </p:blipFill>
        <p:spPr>
          <a:xfrm>
            <a:off x="2330894" y="3169233"/>
            <a:ext cx="4341369" cy="23028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E1A9139-17E6-4D90-A089-4297422F1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88" y="3169233"/>
            <a:ext cx="1402205" cy="23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1" y="587366"/>
            <a:ext cx="10515600" cy="1069780"/>
          </a:xfrm>
        </p:spPr>
        <p:txBody>
          <a:bodyPr>
            <a:normAutofit/>
          </a:bodyPr>
          <a:lstStyle/>
          <a:p>
            <a:r>
              <a:rPr lang="en-US" sz="4000" dirty="0"/>
              <a:t>Dashboard Parameters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417577" y="2143124"/>
            <a:ext cx="11356845" cy="458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</a:rPr>
              <a:t>You can use </a:t>
            </a: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</a:rPr>
              <a:t>dashboard parameters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</a:rPr>
              <a:t> when it is necessary to pass data of a certain type to a dashboard. To Create please follow the below steps:</a:t>
            </a:r>
          </a:p>
          <a:p>
            <a:pPr>
              <a:spcAft>
                <a:spcPts val="600"/>
              </a:spcAft>
            </a:pPr>
            <a:endParaRPr lang="en-US" sz="1600" dirty="0">
              <a:latin typeface="Neue Haas Grotesk Text Pro (Headings)"/>
              <a:ea typeface="Calibri" panose="020F0502020204030204" pitchFamily="34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Invoke the Dashboard </a:t>
            </a: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Menu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 and select </a:t>
            </a: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Parameters.</a:t>
            </a:r>
            <a:endParaRPr lang="en-US" sz="1600" dirty="0"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Parameter List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, click the </a:t>
            </a: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Add New Parameter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 button. </a:t>
            </a:r>
            <a:endParaRPr lang="en-US" sz="1600" dirty="0"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Specify the parameter's settings.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Depending on the selected </a:t>
            </a: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Look-up Settings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 option, you need to specify the following settings</a:t>
            </a:r>
            <a:endParaRPr lang="en-US" sz="1600" dirty="0"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b="1" dirty="0">
                <a:effectLst/>
                <a:latin typeface="Neue Haas Grotesk Text Pro (Headings)"/>
                <a:ea typeface="Times New Roman" panose="02020603050405020304" pitchFamily="18" charset="0"/>
                <a:cs typeface="Calibri" panose="020F0502020204030204" pitchFamily="34" charset="0"/>
              </a:rPr>
              <a:t>Static List</a:t>
            </a: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  <a:cs typeface="Calibri" panose="020F0502020204030204" pitchFamily="34" charset="0"/>
              </a:rPr>
              <a:t> - Allows you to select a parameter value defined in a static list. To add predefined parameter values, use the </a:t>
            </a:r>
            <a:r>
              <a:rPr lang="en-US" sz="1600" b="1" dirty="0">
                <a:effectLst/>
                <a:latin typeface="Neue Haas Grotesk Text Pro (Headings)"/>
                <a:ea typeface="Times New Roman" panose="02020603050405020304" pitchFamily="18" charset="0"/>
                <a:cs typeface="Calibri" panose="020F0502020204030204" pitchFamily="34" charset="0"/>
              </a:rPr>
              <a:t>+</a:t>
            </a: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  <a:cs typeface="Calibri" panose="020F0502020204030204" pitchFamily="34" charset="0"/>
              </a:rPr>
              <a:t> button.</a:t>
            </a:r>
            <a:endParaRPr lang="en-US" sz="1600" dirty="0"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b="1" dirty="0">
                <a:effectLst/>
                <a:latin typeface="Neue Haas Grotesk Text Pro (Headings)"/>
                <a:ea typeface="Times New Roman" panose="02020603050405020304" pitchFamily="18" charset="0"/>
                <a:cs typeface="Calibri" panose="020F0502020204030204" pitchFamily="34" charset="0"/>
              </a:rPr>
              <a:t>Dynamic List</a:t>
            </a: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  <a:cs typeface="Calibri" panose="020F0502020204030204" pitchFamily="34" charset="0"/>
              </a:rPr>
              <a:t> - Allows you to select a parameter value defined in a data source. To provide access to data source values, specify the following options.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</a:rPr>
              <a:t>Data Source </a:t>
            </a:r>
            <a:endParaRPr lang="en-US" sz="1600" dirty="0">
              <a:latin typeface="Neue Haas Grotesk Text Pro (Headings)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</a:rPr>
              <a:t>Value Member , Display Member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</a:rPr>
              <a:t>Sort By </a:t>
            </a:r>
            <a:r>
              <a:rPr lang="en-US" sz="1600" dirty="0">
                <a:latin typeface="Neue Haas Grotesk Text Pro (Headings)"/>
                <a:ea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</a:rPr>
              <a:t>Sort Order </a:t>
            </a:r>
            <a:endParaRPr lang="en-US" sz="1600" dirty="0">
              <a:effectLst/>
              <a:latin typeface="Neue Haas Grotesk Text Pro (Headings)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1600" dirty="0">
              <a:solidFill>
                <a:srgbClr val="333333"/>
              </a:solidFill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333333"/>
                </a:solidFill>
                <a:effectLst/>
                <a:latin typeface="Neue Haas Grotesk Text Pro (Headings)"/>
                <a:ea typeface="Calibri" panose="020F0502020204030204" pitchFamily="34" charset="0"/>
              </a:rPr>
              <a:t> </a:t>
            </a:r>
            <a:endParaRPr lang="en-US" sz="1600" b="0" i="0" dirty="0">
              <a:effectLst/>
              <a:latin typeface="Neue Haas Grotesk Text Pro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5385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1" y="587366"/>
            <a:ext cx="10515600" cy="1069780"/>
          </a:xfrm>
        </p:spPr>
        <p:txBody>
          <a:bodyPr>
            <a:normAutofit/>
          </a:bodyPr>
          <a:lstStyle/>
          <a:p>
            <a:r>
              <a:rPr lang="en-US" sz="4000" dirty="0"/>
              <a:t>Dashboard Calculated Fields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417577" y="2143124"/>
            <a:ext cx="11356845" cy="4714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600" b="0" i="0" dirty="0">
                <a:effectLst/>
                <a:latin typeface="+mj-lt"/>
              </a:rPr>
              <a:t>The Web Dashboard provides the </a:t>
            </a:r>
            <a:r>
              <a:rPr lang="en-US" sz="1600" b="1" i="0" dirty="0">
                <a:effectLst/>
                <a:latin typeface="+mj-lt"/>
              </a:rPr>
              <a:t>capability to create calculated fields </a:t>
            </a:r>
            <a:r>
              <a:rPr lang="en-US" sz="1600" b="0" i="0" dirty="0">
                <a:effectLst/>
                <a:latin typeface="+mj-lt"/>
              </a:rPr>
              <a:t>that allow you to apply complex expressions to data fields obtained from the layout data source. As a result, you can use these fields in </a:t>
            </a:r>
            <a:r>
              <a:rPr lang="en-US" sz="1600" b="1" i="0" dirty="0">
                <a:effectLst/>
                <a:latin typeface="+mj-lt"/>
              </a:rPr>
              <a:t>data visualizations </a:t>
            </a:r>
            <a:r>
              <a:rPr lang="en-US" sz="1600" b="0" i="0" dirty="0">
                <a:effectLst/>
                <a:latin typeface="+mj-lt"/>
              </a:rPr>
              <a:t>as regular data source fields.</a:t>
            </a:r>
            <a:endParaRPr lang="en-US" sz="1600" b="0" i="0" dirty="0">
              <a:latin typeface="+mj-lt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endParaRPr lang="en-US" sz="1600" b="0" i="0" dirty="0">
              <a:effectLst/>
              <a:latin typeface="+mj-lt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600" b="0" i="0" dirty="0">
                <a:effectLst/>
                <a:latin typeface="+mj-lt"/>
              </a:rPr>
              <a:t>You can create calculated fields both in the </a:t>
            </a:r>
            <a:r>
              <a:rPr lang="en-US" sz="1600" b="1" i="0" dirty="0">
                <a:effectLst/>
                <a:latin typeface="+mj-lt"/>
              </a:rPr>
              <a:t>Data Sources</a:t>
            </a:r>
            <a:r>
              <a:rPr lang="en-US" sz="1600" b="0" i="0" dirty="0">
                <a:effectLst/>
                <a:latin typeface="+mj-lt"/>
              </a:rPr>
              <a:t> page and from the </a:t>
            </a:r>
            <a:r>
              <a:rPr lang="en-US" sz="1600" b="1" i="0" dirty="0">
                <a:effectLst/>
                <a:latin typeface="+mj-lt"/>
              </a:rPr>
              <a:t>Binding</a:t>
            </a:r>
            <a:r>
              <a:rPr lang="en-US" sz="1600" b="0" i="0" dirty="0">
                <a:effectLst/>
                <a:latin typeface="+mj-lt"/>
              </a:rPr>
              <a:t> panel.</a:t>
            </a:r>
          </a:p>
          <a:p>
            <a:pPr marL="342900" marR="0" indent="-34290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+mj-lt"/>
              </a:rPr>
              <a:t>Go to the layout Menu and open the </a:t>
            </a:r>
            <a:r>
              <a:rPr lang="en-US" sz="1600" b="1" i="0" dirty="0">
                <a:effectLst/>
                <a:latin typeface="+mj-lt"/>
              </a:rPr>
              <a:t>Data Sources</a:t>
            </a:r>
            <a:r>
              <a:rPr lang="en-US" sz="1600" b="0" i="0" dirty="0">
                <a:effectLst/>
                <a:latin typeface="+mj-lt"/>
              </a:rPr>
              <a:t> page. Select a required data source and click the </a:t>
            </a:r>
            <a:r>
              <a:rPr lang="en-US" sz="1600" b="1" i="0" dirty="0">
                <a:effectLst/>
                <a:latin typeface="+mj-lt"/>
              </a:rPr>
              <a:t>Add Calculated Field</a:t>
            </a:r>
            <a:r>
              <a:rPr lang="en-US" sz="1600" b="0" i="0" dirty="0">
                <a:effectLst/>
                <a:latin typeface="+mj-lt"/>
              </a:rPr>
              <a:t> button to create a calculated field.</a:t>
            </a:r>
          </a:p>
          <a:p>
            <a:pPr marL="342900" marR="0" indent="-34290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+mj-lt"/>
              </a:rPr>
              <a:t>Open the Binding Panel, go to the Binding section and click the Add calculated field button (click the        icon)</a:t>
            </a:r>
          </a:p>
          <a:p>
            <a:pPr marL="342900" marR="0" indent="-34290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+mj-lt"/>
              </a:rPr>
              <a:t>This invokes the </a:t>
            </a:r>
            <a:r>
              <a:rPr lang="en-US" sz="1600" b="1" i="0" dirty="0">
                <a:effectLst/>
                <a:latin typeface="+mj-lt"/>
              </a:rPr>
              <a:t>Edit Calculated Field</a:t>
            </a:r>
            <a:r>
              <a:rPr lang="en-US" sz="1600" b="0" i="0" dirty="0">
                <a:effectLst/>
                <a:latin typeface="+mj-lt"/>
              </a:rPr>
              <a:t> dialog, which allows you to construct the required expression.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Use the </a:t>
            </a:r>
            <a:r>
              <a:rPr lang="en-US" sz="1600" b="1" i="0" dirty="0">
                <a:effectLst/>
                <a:latin typeface="+mj-lt"/>
              </a:rPr>
              <a:t>Name</a:t>
            </a:r>
            <a:r>
              <a:rPr lang="en-US" sz="1600" b="0" i="0" dirty="0">
                <a:effectLst/>
                <a:latin typeface="+mj-lt"/>
              </a:rPr>
              <a:t> option to change the default field name.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Use the </a:t>
            </a:r>
            <a:r>
              <a:rPr lang="en-US" sz="1600" b="1" i="0" dirty="0">
                <a:effectLst/>
                <a:latin typeface="+mj-lt"/>
              </a:rPr>
              <a:t>Field Type</a:t>
            </a:r>
            <a:r>
              <a:rPr lang="en-US" sz="1600" b="0" i="0" dirty="0">
                <a:effectLst/>
                <a:latin typeface="+mj-lt"/>
              </a:rPr>
              <a:t> option to specify the required calculated field type.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+mj-lt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latin typeface="+mj-lt"/>
              </a:rPr>
              <a:t>You can now </a:t>
            </a:r>
            <a:r>
              <a:rPr lang="en-US" sz="1600" b="1" dirty="0">
                <a:latin typeface="+mj-lt"/>
              </a:rPr>
              <a:t>create expression </a:t>
            </a:r>
            <a:r>
              <a:rPr lang="en-US" sz="1600" dirty="0">
                <a:latin typeface="+mj-lt"/>
              </a:rPr>
              <a:t>based on the available Elements in Expression Editor.</a:t>
            </a:r>
            <a:endParaRPr lang="en-US" sz="1600" b="0" i="0" dirty="0">
              <a:effectLst/>
              <a:latin typeface="+mj-lt"/>
            </a:endParaRPr>
          </a:p>
          <a:p>
            <a:pPr marL="742950" lvl="1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Fields , Constants , Functions &amp; Operators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Save</a:t>
            </a:r>
            <a:r>
              <a:rPr lang="en-US" sz="1600" dirty="0">
                <a:latin typeface="+mj-lt"/>
              </a:rPr>
              <a:t> your changes.</a:t>
            </a:r>
            <a:endParaRPr lang="en-US" sz="1600" b="0" i="0" dirty="0">
              <a:effectLst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2A0C9-D33A-45EF-9D62-0451C121B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461" y="4220452"/>
            <a:ext cx="411556" cy="3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2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1" y="587366"/>
            <a:ext cx="10515600" cy="1069780"/>
          </a:xfrm>
        </p:spPr>
        <p:txBody>
          <a:bodyPr>
            <a:normAutofit/>
          </a:bodyPr>
          <a:lstStyle/>
          <a:p>
            <a:r>
              <a:rPr lang="en-US" sz="4000" dirty="0"/>
              <a:t>Customize Control’s Appearances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417577" y="2143124"/>
            <a:ext cx="11356845" cy="458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0" i="0" dirty="0">
                <a:effectLst/>
                <a:latin typeface="Neue Haas Grotesk Text Pro (Headings)"/>
              </a:rPr>
              <a:t>This topic describes how to customize the appearance of the Web Dashboard and its elements</a:t>
            </a:r>
          </a:p>
          <a:p>
            <a:pPr>
              <a:spcAft>
                <a:spcPts val="600"/>
              </a:spcAft>
            </a:pPr>
            <a:endParaRPr lang="en-US" sz="1600" b="0" i="0" dirty="0">
              <a:effectLst/>
              <a:latin typeface="Neue Haas Grotesk Text Pro (Headings)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Conditional Formatting </a:t>
            </a:r>
            <a:r>
              <a:rPr lang="en-US" sz="1600" dirty="0"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b="0" i="0" dirty="0">
                <a:effectLst/>
                <a:latin typeface="Neue Haas Grotesk Text Pro (Headings)"/>
              </a:rPr>
              <a:t>Describes how to format dashboard item elements whose values meet a specified condition.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Create Format rules</a:t>
            </a:r>
          </a:p>
          <a:p>
            <a:pPr lvl="1">
              <a:spcAft>
                <a:spcPts val="600"/>
              </a:spcAft>
            </a:pPr>
            <a:endParaRPr lang="en-US" sz="1600" dirty="0"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effectLst/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Coloring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600" b="0" i="0" dirty="0">
                <a:effectLst/>
                <a:latin typeface="Neue Haas Grotesk Text Pro (Headings)"/>
              </a:rPr>
              <a:t>Describes how to manage coloring of dashboard item elements.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Color Scheme : </a:t>
            </a:r>
            <a:r>
              <a:rPr lang="en-US" sz="1600" b="0" i="0" dirty="0">
                <a:effectLst/>
                <a:latin typeface="Neue Haas Grotesk Text Pro (Headings)"/>
              </a:rPr>
              <a:t>The dashboard provides two ways of coloring dashboard item elements.</a:t>
            </a:r>
          </a:p>
          <a:p>
            <a:pPr marL="12573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Global color Scheme </a:t>
            </a:r>
            <a:r>
              <a:rPr lang="en-US" sz="1600" dirty="0"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b="0" i="0" dirty="0">
                <a:effectLst/>
                <a:latin typeface="Neue Haas Grotesk Text Pro (Headings)"/>
              </a:rPr>
              <a:t>This color scheme provides </a:t>
            </a:r>
            <a:r>
              <a:rPr lang="en-US" sz="1600" b="1" i="0" dirty="0">
                <a:effectLst/>
                <a:latin typeface="Neue Haas Grotesk Text Pro (Headings)"/>
              </a:rPr>
              <a:t>consistent colors for identical values </a:t>
            </a:r>
            <a:r>
              <a:rPr lang="en-US" sz="1600" b="0" i="0" dirty="0">
                <a:effectLst/>
                <a:latin typeface="Neue Haas Grotesk Text Pro (Headings)"/>
              </a:rPr>
              <a:t>across the dashboard. </a:t>
            </a:r>
            <a:endParaRPr lang="en-US" sz="1600" dirty="0">
              <a:latin typeface="Neue Haas Grotesk Text Pro (Headings)"/>
            </a:endParaRPr>
          </a:p>
          <a:p>
            <a:pPr marL="12573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Local color Scheme 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b="0" i="0" dirty="0">
                <a:effectLst/>
                <a:latin typeface="Neue Haas Grotesk Text Pro (Headings)"/>
              </a:rPr>
              <a:t>This color scheme provides an </a:t>
            </a:r>
            <a:r>
              <a:rPr lang="en-US" sz="1600" b="1" dirty="0">
                <a:effectLst/>
                <a:latin typeface="Neue Haas Grotesk Text Pro (Headings)"/>
              </a:rPr>
              <a:t>independent</a:t>
            </a:r>
            <a:r>
              <a:rPr lang="en-US" sz="1600" b="1" i="0" dirty="0">
                <a:effectLst/>
                <a:latin typeface="Neue Haas Grotesk Text Pro (Headings)"/>
              </a:rPr>
              <a:t> set of colors </a:t>
            </a:r>
            <a:r>
              <a:rPr lang="en-US" sz="1600" b="0" i="0" dirty="0">
                <a:effectLst/>
                <a:latin typeface="Neue Haas Grotesk Text Pro (Headings)"/>
              </a:rPr>
              <a:t>for each dashboard item.</a:t>
            </a:r>
            <a:endParaRPr lang="en-US" sz="1600" dirty="0"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333333"/>
                </a:solidFill>
                <a:effectLst/>
                <a:latin typeface="Neue Haas Grotesk Text Pro (Headings)"/>
                <a:ea typeface="Calibri" panose="020F0502020204030204" pitchFamily="34" charset="0"/>
              </a:rPr>
              <a:t> </a:t>
            </a:r>
            <a:endParaRPr lang="en-US" sz="1600" b="0" i="0" dirty="0">
              <a:effectLst/>
              <a:latin typeface="Neue Haas Grotesk Text Pro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02670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7278-E556-40A3-AB28-21979E3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638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18" ma:contentTypeDescription="Create a new document." ma:contentTypeScope="" ma:versionID="9fe7aa450da7f6d7d2eb1a52baaf75d0">
  <xsd:schema xmlns:xsd="http://www.w3.org/2001/XMLSchema" xmlns:xs="http://www.w3.org/2001/XMLSchema" xmlns:p="http://schemas.microsoft.com/office/2006/metadata/properties" xmlns:ns2="f0434e7d-9510-4721-9b9f-15e23b467bf3" xmlns:ns3="9d730e7d-a78b-47b5-bb5b-2d54820058b0" targetNamespace="http://schemas.microsoft.com/office/2006/metadata/properties" ma:root="true" ma:fieldsID="85c9f9077e12af60d90c49680524d1bc" ns2:_="" ns3:_="">
    <xsd:import namespace="f0434e7d-9510-4721-9b9f-15e23b467bf3"/>
    <xsd:import namespace="9d730e7d-a78b-47b5-bb5b-2d54820058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DocumentCollected" minOccurs="0"/>
                <xsd:element ref="ns2:PersonName" minOccurs="0"/>
                <xsd:element ref="ns2:Comme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odifiedby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ocumentCollected" ma:index="12" nillable="true" ma:displayName="Document Collected " ma:description="This Column Contains the details of document " ma:format="Dropdown" ma:internalName="DocumentCollected">
      <xsd:simpleType>
        <xsd:restriction base="dms:Note">
          <xsd:maxLength value="255"/>
        </xsd:restriction>
      </xsd:simpleType>
    </xsd:element>
    <xsd:element name="PersonName" ma:index="13" nillable="true" ma:displayName="Person Name " ma:description="name of person " ma:format="Dropdown" ma:list="UserInfo" ma:SharePointGroup="0" ma:internalName="Perso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mments" ma:index="14" nillable="true" ma:displayName="Comments" ma:format="Dropdown" ma:internalName="Comments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5a8e652-bcdf-4ef0-a233-f724472233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odifiedby" ma:index="24" nillable="true" ma:displayName="modified by" ma:format="Dropdown" ma:internalName="modifiedby">
      <xsd:simpleType>
        <xsd:restriction base="dms:Text">
          <xsd:maxLength value="255"/>
        </xsd:restriction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30e7d-a78b-47b5-bb5b-2d54820058b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d63e42f-2f19-4b53-a6af-bcff59855b45}" ma:internalName="TaxCatchAll" ma:showField="CatchAllData" ma:web="9d730e7d-a78b-47b5-bb5b-2d54820058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Name xmlns="f0434e7d-9510-4721-9b9f-15e23b467bf3">
      <UserInfo>
        <DisplayName/>
        <AccountId xsi:nil="true"/>
        <AccountType/>
      </UserInfo>
    </PersonName>
    <lcf76f155ced4ddcb4097134ff3c332f xmlns="f0434e7d-9510-4721-9b9f-15e23b467bf3">
      <Terms xmlns="http://schemas.microsoft.com/office/infopath/2007/PartnerControls"/>
    </lcf76f155ced4ddcb4097134ff3c332f>
    <DocumentCollected xmlns="f0434e7d-9510-4721-9b9f-15e23b467bf3" xsi:nil="true"/>
    <modifiedby xmlns="f0434e7d-9510-4721-9b9f-15e23b467bf3" xsi:nil="true"/>
    <TaxCatchAll xmlns="9d730e7d-a78b-47b5-bb5b-2d54820058b0" xsi:nil="true"/>
    <Comments xmlns="f0434e7d-9510-4721-9b9f-15e23b467bf3" xsi:nil="true"/>
  </documentManagement>
</p:properties>
</file>

<file path=customXml/itemProps1.xml><?xml version="1.0" encoding="utf-8"?>
<ds:datastoreItem xmlns:ds="http://schemas.openxmlformats.org/officeDocument/2006/customXml" ds:itemID="{F5399923-6CD9-4477-9B99-EB40C2664DDC}"/>
</file>

<file path=customXml/itemProps2.xml><?xml version="1.0" encoding="utf-8"?>
<ds:datastoreItem xmlns:ds="http://schemas.openxmlformats.org/officeDocument/2006/customXml" ds:itemID="{3DD899C6-4164-455D-A6B8-8C7B43901EC3}"/>
</file>

<file path=customXml/itemProps3.xml><?xml version="1.0" encoding="utf-8"?>
<ds:datastoreItem xmlns:ds="http://schemas.openxmlformats.org/officeDocument/2006/customXml" ds:itemID="{28739561-D95A-486B-B77C-15D560F49E70}"/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756</Words>
  <Application>Microsoft Office PowerPoint</Application>
  <PresentationFormat>Widescreen</PresentationFormat>
  <Paragraphs>72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Neue Haas Grotesk Text Pro</vt:lpstr>
      <vt:lpstr>Neue Haas Grotesk Text Pro (Body)</vt:lpstr>
      <vt:lpstr>Neue Haas Grotesk Text Pro (Headings)</vt:lpstr>
      <vt:lpstr>Wingdings</vt:lpstr>
      <vt:lpstr>AccentBoxVTI</vt:lpstr>
      <vt:lpstr>WEB DASHBOARDS</vt:lpstr>
      <vt:lpstr>1.  Dashboard Interactivity 2. Dashboard Parameters (Global filter)  3. Dashboard Calculated fields 4. Customize Control’s Appearances 5. Quick look into JSON API’s</vt:lpstr>
      <vt:lpstr>Dashboard Interactivity – Master Filter</vt:lpstr>
      <vt:lpstr>PowerPoint Presentation</vt:lpstr>
      <vt:lpstr>Dashboard Sparkline</vt:lpstr>
      <vt:lpstr>Dashboard Parameters </vt:lpstr>
      <vt:lpstr>Dashboard Calculated Fields </vt:lpstr>
      <vt:lpstr>Customize Control’s Appearances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Singh</dc:creator>
  <cp:lastModifiedBy>Swati Singh</cp:lastModifiedBy>
  <cp:revision>154</cp:revision>
  <dcterms:created xsi:type="dcterms:W3CDTF">2021-05-11T04:05:27Z</dcterms:created>
  <dcterms:modified xsi:type="dcterms:W3CDTF">2022-02-04T12:36:12Z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252100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