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8"/>
  </p:notesMasterIdLst>
  <p:sldIdLst>
    <p:sldId id="256" r:id="rId2"/>
    <p:sldId id="257" r:id="rId3"/>
    <p:sldId id="271" r:id="rId4"/>
    <p:sldId id="297" r:id="rId5"/>
    <p:sldId id="296" r:id="rId6"/>
    <p:sldId id="298" r:id="rId7"/>
    <p:sldId id="300" r:id="rId8"/>
    <p:sldId id="299" r:id="rId9"/>
    <p:sldId id="274" r:id="rId10"/>
    <p:sldId id="283" r:id="rId11"/>
    <p:sldId id="302" r:id="rId12"/>
    <p:sldId id="303" r:id="rId13"/>
    <p:sldId id="304" r:id="rId14"/>
    <p:sldId id="306" r:id="rId15"/>
    <p:sldId id="30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3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Email.com" TargetMode="External"/><Relationship Id="rId2" Type="http://schemas.openxmlformats.org/officeDocument/2006/relationships/hyperlink" Target="mailto:Admin@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406504"/>
            <a:ext cx="4236895" cy="584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II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SCATTER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048213" y="678263"/>
            <a:ext cx="6552795" cy="153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Caption</a:t>
            </a:r>
            <a:r>
              <a:rPr lang="en-US" sz="1400" dirty="0"/>
              <a:t> : Portfolio Analysis By Line of Business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Data Source</a:t>
            </a:r>
            <a:r>
              <a:rPr lang="en-US" sz="1400" dirty="0"/>
              <a:t> : Portfolio register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X-Axis</a:t>
            </a:r>
            <a:r>
              <a:rPr lang="en-US" sz="1400" dirty="0"/>
              <a:t> : IT Forecasted Spending (Portfolio Forecast Costs)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Y-Axis</a:t>
            </a:r>
            <a:r>
              <a:rPr lang="en-US" sz="1400" dirty="0"/>
              <a:t> : IT Capacity (Portfolio Forecast Work)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Weight</a:t>
            </a:r>
            <a:r>
              <a:rPr lang="en-US" sz="1400" dirty="0"/>
              <a:t> : IT Actual Spending (Portfolio Actual Costs)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Argument</a:t>
            </a:r>
            <a:r>
              <a:rPr lang="en-US" sz="1400" dirty="0"/>
              <a:t> : Line of Business </a:t>
            </a:r>
          </a:p>
        </p:txBody>
      </p:sp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7642A8-E086-4938-BD6E-A07B29B27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1" r="1" b="10912"/>
          <a:stretch/>
        </p:blipFill>
        <p:spPr>
          <a:xfrm>
            <a:off x="618424" y="2731167"/>
            <a:ext cx="11167447" cy="37617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20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TREEMAP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87609-BFFD-4CDE-B962-50C91B499E0E}"/>
              </a:ext>
            </a:extLst>
          </p:cNvPr>
          <p:cNvSpPr/>
          <p:nvPr/>
        </p:nvSpPr>
        <p:spPr>
          <a:xfrm>
            <a:off x="5147591" y="586822"/>
            <a:ext cx="620620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Budget Overall By Business Strategic Cluster (EURO)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Portfolio register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IT Budget Spending (Portfolio Baseline Costs)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</a:t>
            </a:r>
            <a:r>
              <a:rPr lang="en-US" sz="1500" dirty="0"/>
              <a:t> : Business Strategic Cluster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1DE251A-3C7A-4175-B0BB-9A1D1A04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7" y="2734055"/>
            <a:ext cx="11167446" cy="3758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20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PIVOT 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E1ED2-D977-47B7-994B-66CECCF31610}"/>
              </a:ext>
            </a:extLst>
          </p:cNvPr>
          <p:cNvSpPr/>
          <p:nvPr/>
        </p:nvSpPr>
        <p:spPr>
          <a:xfrm>
            <a:off x="5076361" y="471488"/>
            <a:ext cx="6180387" cy="1867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Caption</a:t>
            </a:r>
            <a:r>
              <a:rPr lang="en-US" sz="1500"/>
              <a:t> : Cost Phasing by Elements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Data Source</a:t>
            </a:r>
            <a:r>
              <a:rPr lang="en-US" sz="150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Values</a:t>
            </a:r>
            <a:r>
              <a:rPr lang="en-US" sz="1500"/>
              <a:t> : EAC (sum)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Columns</a:t>
            </a:r>
            <a:r>
              <a:rPr lang="en-US" sz="1500"/>
              <a:t> : Year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Rows</a:t>
            </a:r>
            <a:r>
              <a:rPr lang="en-US" sz="1500"/>
              <a:t> : Element Name | Title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Filter</a:t>
            </a:r>
            <a:r>
              <a:rPr lang="en-US" sz="1500"/>
              <a:t> : Element Type is Cost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3461-0B8E-4395-A5B2-E13ADBC13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1"/>
          <a:stretch/>
        </p:blipFill>
        <p:spPr>
          <a:xfrm>
            <a:off x="758897" y="2911642"/>
            <a:ext cx="10827513" cy="3078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10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BAR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281233" y="714675"/>
            <a:ext cx="6072567" cy="1426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8E2FB0-BB93-4447-B03B-ECE72382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2731167"/>
            <a:ext cx="11167447" cy="3912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D25694-A7E5-4864-9E89-71099A8E54FB}"/>
              </a:ext>
            </a:extLst>
          </p:cNvPr>
          <p:cNvSpPr/>
          <p:nvPr/>
        </p:nvSpPr>
        <p:spPr>
          <a:xfrm>
            <a:off x="5138447" y="605028"/>
            <a:ext cx="618038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Annual Cost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EAC | Budget | EAC (c) | Budget (c)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Arguments</a:t>
            </a:r>
            <a:r>
              <a:rPr lang="en-US" sz="1500" dirty="0"/>
              <a:t> : Year</a:t>
            </a:r>
          </a:p>
        </p:txBody>
      </p:sp>
    </p:spTree>
    <p:extLst>
      <p:ext uri="{BB962C8B-B14F-4D97-AF65-F5344CB8AC3E}">
        <p14:creationId xmlns:p14="http://schemas.microsoft.com/office/powerpoint/2010/main" val="89343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PIE CHART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DF282-9FDB-47C2-9991-C62053D4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5" y="2870329"/>
            <a:ext cx="11149157" cy="3731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31F0B7-394F-46FB-9469-616590DF2F93}"/>
              </a:ext>
            </a:extLst>
          </p:cNvPr>
          <p:cNvSpPr/>
          <p:nvPr/>
        </p:nvSpPr>
        <p:spPr>
          <a:xfrm>
            <a:off x="5138447" y="605028"/>
            <a:ext cx="618038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Spending % By Budget Elements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IT Spending (EAC)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Arguments</a:t>
            </a:r>
            <a:r>
              <a:rPr lang="en-US" sz="1500" dirty="0"/>
              <a:t> : Element Name | Project Category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Filter</a:t>
            </a:r>
            <a:r>
              <a:rPr lang="en-US" sz="1500" dirty="0"/>
              <a:t> : Element Type is Cost</a:t>
            </a:r>
          </a:p>
        </p:txBody>
      </p:sp>
    </p:spTree>
    <p:extLst>
      <p:ext uri="{BB962C8B-B14F-4D97-AF65-F5344CB8AC3E}">
        <p14:creationId xmlns:p14="http://schemas.microsoft.com/office/powerpoint/2010/main" val="316555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b="1"/>
            </a:br>
            <a:r>
              <a:rPr lang="en-US" sz="2800" b="1"/>
              <a:t>TEXT BOX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938532" y="2252870"/>
            <a:ext cx="3404594" cy="355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Text Box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dashboard item is used to display rich text within a dashboard.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Features used in image shown:</a:t>
            </a:r>
            <a:endParaRPr lang="en-US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Hyperlink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Logo Image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Project Count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Description</a:t>
            </a:r>
            <a:endParaRPr lang="en-US" sz="1800" b="0" i="0" dirty="0">
              <a:effectLst/>
              <a:latin typeface="Neue Haas Grotesk Text Pro (Headings)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2E129B-647E-425E-BC52-485588B1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6" y="1062840"/>
            <a:ext cx="6436697" cy="40024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7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3400" b="0" dirty="0"/>
              <a:t>1.  User Association to the Dashboards.</a:t>
            </a:r>
            <a:br>
              <a:rPr lang="en-US" sz="3400" b="0" dirty="0"/>
            </a:br>
            <a:r>
              <a:rPr lang="en-US" sz="3400" b="0" dirty="0"/>
              <a:t>2. Dashboard </a:t>
            </a:r>
            <a:r>
              <a:rPr lang="en-US" sz="3400" b="0"/>
              <a:t>Common Controls</a:t>
            </a:r>
            <a:endParaRPr lang="en-US" sz="3400" dirty="0"/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3" y="2286001"/>
            <a:ext cx="11187113" cy="43576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Steps to associate Dashboard to User &amp; Group.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PO Application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Roles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 &amp;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Edit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the required group where user belongs. Say –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Global Administrator”</a:t>
            </a: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Role Configurations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Analytics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&amp; Select Your Dashboard Name from the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Dashboard Selection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Drop Down list. Say –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Layouts”</a:t>
            </a: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Provide Permissions &amp; Save 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Now Go back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User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Create new or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Edit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any existing user. Say – </a:t>
            </a:r>
            <a:r>
              <a:rPr lang="en-US" sz="2000" u="sng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</a:t>
            </a:r>
            <a:r>
              <a:rPr lang="en-US" sz="2000" u="sng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USRENALCARE</a:t>
            </a:r>
            <a:r>
              <a:rPr lang="en-US" sz="2000" u="sng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en-US" sz="2000" u="sng" dirty="0">
              <a:solidFill>
                <a:srgbClr val="0070C0"/>
              </a:solidFill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7CD5B7-A3DE-46C7-B708-9F8B5882C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solidFill>
                  <a:schemeClr val="bg1"/>
                </a:solidFill>
              </a:rPr>
              <a:t>User Association to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110693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3" y="2400299"/>
            <a:ext cx="11187113" cy="3953875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Bind the user with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from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COS Binding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&amp;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 apply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 organization structure,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here click on the available node. Now You can see the available Roles.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Check your Role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Global Administrator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 where you associated your dashboard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Apply &amp;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Save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Again, Go to company Settings 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Dashboards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Edit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Association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of your Dashboard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Drag the User Group from available list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Selected Groups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Save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the changes.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/>
              <a:t>User Association to the Dashboards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76F70-4E91-484F-92E0-8A2A249E90BA}"/>
              </a:ext>
            </a:extLst>
          </p:cNvPr>
          <p:cNvSpPr/>
          <p:nvPr/>
        </p:nvSpPr>
        <p:spPr>
          <a:xfrm>
            <a:off x="3056022" y="4162926"/>
            <a:ext cx="974558" cy="15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/>
              <a:t>Organization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CC8E8-A50D-4E30-9BD2-1969B4FE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172018"/>
            <a:ext cx="11820525" cy="4553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67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/>
              <a:t>User Association to the Dashboards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C46F7-4D11-41D7-8D69-CDD785FF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2130817"/>
            <a:ext cx="11253787" cy="45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386013"/>
            <a:ext cx="11132343" cy="396816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16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Now 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Global Administrator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user can see all the layouts available in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Layouts”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Dashboard.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Neue Haas Grotesk Text Pro (Headings)"/>
                <a:ea typeface="Times New Roman" panose="02020603050405020304" pitchFamily="18" charset="0"/>
              </a:rPr>
              <a:t>Note 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Single Dashboard can only be associated one Role at a 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For Multiple Dashboard Association to Single user, Multiple Roles having different Dashboards Should be associated to user from User Settings.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Dashboard Common Controls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9F5A6-A38D-4673-AC34-92D094096D40}"/>
              </a:ext>
            </a:extLst>
          </p:cNvPr>
          <p:cNvSpPr/>
          <p:nvPr/>
        </p:nvSpPr>
        <p:spPr>
          <a:xfrm>
            <a:off x="7883657" y="4894369"/>
            <a:ext cx="3531086" cy="129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Let's Build a Layout using the Common controls as shown in the above picture.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73BDE2-ACF1-4995-9FD1-1D80145E2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9"/>
          <a:stretch/>
        </p:blipFill>
        <p:spPr bwMode="auto">
          <a:xfrm>
            <a:off x="494784" y="415644"/>
            <a:ext cx="11118564" cy="41839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082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modifiedby xmlns="f0434e7d-9510-4721-9b9f-15e23b467bf3" xsi:nil="true"/>
    <TaxCatchAll xmlns="9d730e7d-a78b-47b5-bb5b-2d54820058b0" xsi:nil="true"/>
    <Comments xmlns="f0434e7d-9510-4721-9b9f-15e23b467bf3" xsi:nil="true"/>
  </documentManagement>
</p:properties>
</file>

<file path=customXml/itemProps1.xml><?xml version="1.0" encoding="utf-8"?>
<ds:datastoreItem xmlns:ds="http://schemas.openxmlformats.org/officeDocument/2006/customXml" ds:itemID="{6376469E-CF2D-4187-A678-2190968D157A}"/>
</file>

<file path=customXml/itemProps2.xml><?xml version="1.0" encoding="utf-8"?>
<ds:datastoreItem xmlns:ds="http://schemas.openxmlformats.org/officeDocument/2006/customXml" ds:itemID="{3B0E52C1-97FA-4D4B-9E62-0A9B63C24960}"/>
</file>

<file path=customXml/itemProps3.xml><?xml version="1.0" encoding="utf-8"?>
<ds:datastoreItem xmlns:ds="http://schemas.openxmlformats.org/officeDocument/2006/customXml" ds:itemID="{C1D72C53-EF76-4AEC-873C-150EBA5884E3}"/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540</Words>
  <Application>Microsoft Office PowerPoint</Application>
  <PresentationFormat>Widescreen</PresentationFormat>
  <Paragraphs>85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Neue Haas Grotesk Text Pro</vt:lpstr>
      <vt:lpstr>Neue Haas Grotesk Text Pro (Headings)</vt:lpstr>
      <vt:lpstr>Segoe UI</vt:lpstr>
      <vt:lpstr>Wingdings</vt:lpstr>
      <vt:lpstr>AccentBoxVTI</vt:lpstr>
      <vt:lpstr>WEB DASHBOARDS</vt:lpstr>
      <vt:lpstr>1.  User Association to the Dashboards. 2. Dashboard Common Controls</vt:lpstr>
      <vt:lpstr>User Association to the Dashboards</vt:lpstr>
      <vt:lpstr>User Association to the Dashboards</vt:lpstr>
      <vt:lpstr>User Association to the Dashboards</vt:lpstr>
      <vt:lpstr>User Association to the Dashboards</vt:lpstr>
      <vt:lpstr>User Association to the Dashboards</vt:lpstr>
      <vt:lpstr>User Association to the Dashboards</vt:lpstr>
      <vt:lpstr>Dashboard Common Controls</vt:lpstr>
      <vt:lpstr>SCATTER CHART</vt:lpstr>
      <vt:lpstr>TREEMAP</vt:lpstr>
      <vt:lpstr>PIVOT TABLE</vt:lpstr>
      <vt:lpstr>BAR CHART</vt:lpstr>
      <vt:lpstr>PIE CHART</vt:lpstr>
      <vt:lpstr> TEXT BOX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152</cp:revision>
  <dcterms:created xsi:type="dcterms:W3CDTF">2021-05-11T04:05:27Z</dcterms:created>
  <dcterms:modified xsi:type="dcterms:W3CDTF">2022-02-11T13:22:30Z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252600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