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1"/>
  </p:notesMasterIdLst>
  <p:sldIdLst>
    <p:sldId id="256" r:id="rId2"/>
    <p:sldId id="257" r:id="rId3"/>
    <p:sldId id="271" r:id="rId4"/>
    <p:sldId id="287" r:id="rId5"/>
    <p:sldId id="274" r:id="rId6"/>
    <p:sldId id="275" r:id="rId7"/>
    <p:sldId id="279" r:id="rId8"/>
    <p:sldId id="280" r:id="rId9"/>
    <p:sldId id="282" r:id="rId10"/>
    <p:sldId id="262" r:id="rId11"/>
    <p:sldId id="283" r:id="rId12"/>
    <p:sldId id="288" r:id="rId13"/>
    <p:sldId id="289" r:id="rId14"/>
    <p:sldId id="284" r:id="rId15"/>
    <p:sldId id="285" r:id="rId16"/>
    <p:sldId id="286" r:id="rId17"/>
    <p:sldId id="278" r:id="rId18"/>
    <p:sldId id="27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D8FD-8EFF-4721-9547-DB0A6D449F0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C5697-1AA2-43B8-BE1F-C978712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0" r="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36895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WEB DASHBOARDS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54471F-55C1-4F4B-B66A-EF49E7CD727C}"/>
              </a:ext>
            </a:extLst>
          </p:cNvPr>
          <p:cNvSpPr txBox="1">
            <a:spLocks/>
          </p:cNvSpPr>
          <p:nvPr/>
        </p:nvSpPr>
        <p:spPr>
          <a:xfrm>
            <a:off x="1286844" y="406504"/>
            <a:ext cx="4236895" cy="584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Session I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There are two types of data sources available for End user Analytics &amp; JSON. User can select any from Dashboard DS wizard.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Analytics is a collection of SQL Tables exposed in query builder.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JSON is a collection of APIs exposed for end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New Layout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01A1D-3975-4888-A7C1-C84BB219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328" y="328614"/>
            <a:ext cx="7811764" cy="38902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DC55964-A20A-4A11-9330-DFFD1B85C38E}"/>
              </a:ext>
            </a:extLst>
          </p:cNvPr>
          <p:cNvSpPr/>
          <p:nvPr/>
        </p:nvSpPr>
        <p:spPr>
          <a:xfrm>
            <a:off x="2655849" y="2084893"/>
            <a:ext cx="1304479" cy="4886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058A0-FC42-44C3-AAA3-656D05E79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56"/>
          <a:stretch/>
        </p:blipFill>
        <p:spPr>
          <a:xfrm>
            <a:off x="695009" y="1410194"/>
            <a:ext cx="1824040" cy="20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800" b="1" dirty="0"/>
            </a:br>
            <a:r>
              <a:rPr lang="en-US" sz="2500" b="1" dirty="0"/>
              <a:t>Provide data to </a:t>
            </a:r>
            <a:r>
              <a:rPr lang="en-US" sz="2500" dirty="0"/>
              <a:t>n</a:t>
            </a:r>
            <a:r>
              <a:rPr lang="en-US" sz="2500" b="1" dirty="0"/>
              <a:t>ew Dashboard Layout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b="1" dirty="0"/>
              <a:t>root. Data </a:t>
            </a:r>
            <a:r>
              <a:rPr lang="en-US" dirty="0"/>
              <a:t>option from drop down list.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Finish</a:t>
            </a:r>
            <a:r>
              <a:rPr lang="en-US" dirty="0"/>
              <a:t> to add the selected fields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Then on </a:t>
            </a:r>
            <a:r>
              <a:rPr lang="en-US" b="1" dirty="0"/>
              <a:t>Create</a:t>
            </a:r>
            <a:r>
              <a:rPr lang="en-US" dirty="0"/>
              <a:t> button to add the specific API to new layout.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these selected fields will be available in Dashboard layout Items.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2593BB-138A-41A0-8F6E-23373D4E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990569"/>
            <a:ext cx="6656832" cy="4776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BE11A-D8DB-4BDE-9B51-60B67157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05" y="6036232"/>
            <a:ext cx="1676190" cy="55238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82595A1A-6276-473E-BF1C-906FB3179C02}"/>
              </a:ext>
            </a:extLst>
          </p:cNvPr>
          <p:cNvSpPr/>
          <p:nvPr/>
        </p:nvSpPr>
        <p:spPr>
          <a:xfrm>
            <a:off x="7115175" y="6036232"/>
            <a:ext cx="3714750" cy="407431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There are two types of data sources available for End user Analytics &amp; JSON. User can select any from Dashboard DS wizard.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Analytics is a collection of SQL Tables exposed in query builder.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JSON is a collection of APIs exposed for end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New Layout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391F4-19BA-485C-B034-AB9BD79B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3" y="1240150"/>
            <a:ext cx="1682001" cy="1882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7E12C-CFE5-4685-8B9A-8680766D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21" y="436968"/>
            <a:ext cx="8558279" cy="377797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DC55964-A20A-4A11-9330-DFFD1B85C38E}"/>
              </a:ext>
            </a:extLst>
          </p:cNvPr>
          <p:cNvSpPr/>
          <p:nvPr/>
        </p:nvSpPr>
        <p:spPr>
          <a:xfrm>
            <a:off x="2624493" y="2007980"/>
            <a:ext cx="1113542" cy="57805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800" b="1" dirty="0"/>
            </a:br>
            <a:r>
              <a:rPr lang="en-US" sz="2500" b="1" dirty="0"/>
              <a:t>Provide data to </a:t>
            </a:r>
            <a:r>
              <a:rPr lang="en-US" sz="2500" dirty="0"/>
              <a:t>n</a:t>
            </a:r>
            <a:r>
              <a:rPr lang="en-US" sz="2500" b="1" dirty="0"/>
              <a:t>ew Dashboard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841248" y="2252870"/>
            <a:ext cx="3702177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b="1" dirty="0"/>
              <a:t>Analytics </a:t>
            </a:r>
            <a:r>
              <a:rPr lang="en-US" dirty="0"/>
              <a:t>Data Source type.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/>
              <a:t>Next </a:t>
            </a:r>
            <a:r>
              <a:rPr lang="en-US" dirty="0"/>
              <a:t>then</a:t>
            </a:r>
            <a:r>
              <a:rPr lang="en-US" b="1" dirty="0"/>
              <a:t> </a:t>
            </a:r>
            <a:r>
              <a:rPr lang="en-US" dirty="0"/>
              <a:t>select</a:t>
            </a:r>
            <a:r>
              <a:rPr lang="en-US" b="1" dirty="0"/>
              <a:t> SQL Data source</a:t>
            </a:r>
            <a:r>
              <a:rPr lang="en-US" dirty="0"/>
              <a:t>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Again, Click on </a:t>
            </a:r>
            <a:r>
              <a:rPr lang="en-US" b="1" dirty="0"/>
              <a:t>Next</a:t>
            </a:r>
            <a:r>
              <a:rPr lang="en-US" dirty="0"/>
              <a:t> then then click on </a:t>
            </a:r>
            <a:r>
              <a:rPr lang="en-US" b="1" dirty="0"/>
              <a:t>Run Query Builder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the Query builder will invoke. Here you can select required tables as Ds for your layout.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2595A1A-6276-473E-BF1C-906FB3179C02}"/>
              </a:ext>
            </a:extLst>
          </p:cNvPr>
          <p:cNvSpPr/>
          <p:nvPr/>
        </p:nvSpPr>
        <p:spPr>
          <a:xfrm>
            <a:off x="7115175" y="6036232"/>
            <a:ext cx="3714750" cy="407431"/>
          </a:xfrm>
          <a:prstGeom prst="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0FA99-5B4C-4FE7-9C29-D5E5B584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35" y="941707"/>
            <a:ext cx="6769759" cy="4871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1D5C3-01D2-4F80-9BF7-639A212B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040" y="5983891"/>
            <a:ext cx="1715378" cy="6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4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invoke this wizard, go to the </a:t>
            </a:r>
            <a:r>
              <a:rPr lang="en-US" b="1" dirty="0"/>
              <a:t>Data Sources </a:t>
            </a:r>
            <a:r>
              <a:rPr lang="en-US" dirty="0"/>
              <a:t>page of the dashboard menu and click on </a:t>
            </a:r>
            <a:r>
              <a:rPr lang="en-US" b="1" dirty="0"/>
              <a:t>Add</a:t>
            </a:r>
            <a:r>
              <a:rPr lang="en-US" dirty="0"/>
              <a:t> button.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invoked window click on </a:t>
            </a:r>
            <a:r>
              <a:rPr lang="en-US" b="1" dirty="0"/>
              <a:t>Create data source</a:t>
            </a:r>
            <a:r>
              <a:rPr lang="en-US" dirty="0"/>
              <a:t>.... &amp; the rest of the process is same.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Existing Layout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2CA0-6539-4D3A-B268-3F65725CA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0" r="3818"/>
          <a:stretch/>
        </p:blipFill>
        <p:spPr>
          <a:xfrm>
            <a:off x="554416" y="549778"/>
            <a:ext cx="11167447" cy="33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700" b="1"/>
            </a:br>
            <a:r>
              <a:rPr lang="en-US" sz="2700" b="1"/>
              <a:t>New Dashboard Layout</a:t>
            </a:r>
            <a:br>
              <a:rPr lang="en-US" sz="2700" b="1"/>
            </a:br>
            <a:endParaRPr lang="en-US" sz="27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7C5C0-C198-440D-9E36-518FD6CA9618}"/>
              </a:ext>
            </a:extLst>
          </p:cNvPr>
          <p:cNvSpPr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creating a dashboard and provide data to it, add dashboard items to display visual or textual information in a dashboard.</a:t>
            </a:r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4D3B35-9800-44AD-8CCC-A4313ADE5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09" b="277"/>
          <a:stretch/>
        </p:blipFill>
        <p:spPr>
          <a:xfrm>
            <a:off x="557784" y="2745440"/>
            <a:ext cx="11084867" cy="3461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351164" y="641850"/>
            <a:ext cx="6002636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13136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200" b="1" dirty="0"/>
            </a:br>
            <a:r>
              <a:rPr lang="en-US" sz="3200" b="1" dirty="0"/>
              <a:t>New Dashboard Layout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351164" y="641850"/>
            <a:ext cx="6002636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7C5C0-C198-440D-9E36-518FD6CA9618}"/>
              </a:ext>
            </a:extLst>
          </p:cNvPr>
          <p:cNvSpPr/>
          <p:nvPr/>
        </p:nvSpPr>
        <p:spPr>
          <a:xfrm>
            <a:off x="4966192" y="719673"/>
            <a:ext cx="6671392" cy="1380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 layout item, drag an item from the Toolbox into the dashboard surface.</a:t>
            </a: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creates an empty dashboard item, which you can now configure.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41C45-7044-410E-BE98-DF58A382BFF7}"/>
              </a:ext>
            </a:extLst>
          </p:cNvPr>
          <p:cNvSpPr/>
          <p:nvPr/>
        </p:nvSpPr>
        <p:spPr>
          <a:xfrm>
            <a:off x="4984205" y="2767579"/>
            <a:ext cx="6737658" cy="37252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To completely design a layout item, perform the following steps.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Bind</a:t>
            </a:r>
            <a:r>
              <a:rPr lang="en-US" dirty="0"/>
              <a:t> the item to data.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Set specific item settings based on its </a:t>
            </a:r>
            <a:r>
              <a:rPr lang="en-US" b="1" dirty="0"/>
              <a:t>type</a:t>
            </a:r>
            <a:r>
              <a:rPr lang="en-US" dirty="0"/>
              <a:t>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Perform the required data shaping </a:t>
            </a:r>
            <a:r>
              <a:rPr lang="en-US" b="1" dirty="0"/>
              <a:t>operations</a:t>
            </a:r>
            <a:r>
              <a:rPr lang="en-US" dirty="0"/>
              <a:t> (such as grouping, sorting, filtering, etc.).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/>
              <a:t>interactivity</a:t>
            </a:r>
            <a:r>
              <a:rPr lang="en-US" dirty="0"/>
              <a:t> features to enable interaction between various items.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Adjust the item's </a:t>
            </a:r>
            <a:r>
              <a:rPr lang="en-US" b="1" dirty="0"/>
              <a:t>position</a:t>
            </a:r>
            <a:r>
              <a:rPr lang="en-US" dirty="0"/>
              <a:t> and </a:t>
            </a:r>
            <a:r>
              <a:rPr lang="en-US" b="1" dirty="0"/>
              <a:t>size</a:t>
            </a:r>
            <a:r>
              <a:rPr lang="en-US" dirty="0"/>
              <a:t> and specify the dashboard item </a:t>
            </a:r>
            <a:r>
              <a:rPr lang="en-US" b="1" dirty="0"/>
              <a:t>caption</a:t>
            </a:r>
            <a:r>
              <a:rPr lang="en-US" dirty="0"/>
              <a:t> settings.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To remove the item from the dashboard surface, use the </a:t>
            </a:r>
            <a:r>
              <a:rPr lang="en-US" b="1" dirty="0"/>
              <a:t>Delete</a:t>
            </a:r>
            <a:r>
              <a:rPr lang="en-US" dirty="0"/>
              <a:t> button in the item menu.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62DCC7-C5C8-4682-AB3A-6C0197B0A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5" b="9073"/>
          <a:stretch/>
        </p:blipFill>
        <p:spPr bwMode="auto">
          <a:xfrm>
            <a:off x="346894" y="2819566"/>
            <a:ext cx="4439891" cy="348498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6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2300" b="1" dirty="0"/>
            </a:br>
            <a:r>
              <a:rPr lang="en-US" sz="3600" b="1" dirty="0"/>
              <a:t>Dashboard Layout </a:t>
            </a:r>
            <a:r>
              <a:rPr lang="en-US" sz="3600" dirty="0"/>
              <a:t>Visibility Configurations</a:t>
            </a:r>
            <a:br>
              <a:rPr lang="en-US" sz="2300" b="1" dirty="0"/>
            </a:br>
            <a:endParaRPr lang="en-US" sz="2300" b="1" dirty="0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734581" y="1946233"/>
            <a:ext cx="3814199" cy="40719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To Enable/Disable the layout’s visibility user is required to follow the below Steps: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1700" b="0" i="0" dirty="0">
              <a:effectLst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i="0" dirty="0">
                <a:effectLst/>
              </a:rPr>
              <a:t>Login</a:t>
            </a:r>
            <a:r>
              <a:rPr lang="en-US" sz="1700" i="0" dirty="0">
                <a:effectLst/>
              </a:rPr>
              <a:t> </a:t>
            </a:r>
            <a:r>
              <a:rPr lang="en-US" sz="1700" b="0" i="0" dirty="0">
                <a:effectLst/>
              </a:rPr>
              <a:t>– Into the application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Go to Main </a:t>
            </a:r>
            <a:r>
              <a:rPr lang="en-US" sz="1700" b="1" dirty="0"/>
              <a:t>Menu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0" i="0" dirty="0">
                <a:effectLst/>
              </a:rPr>
              <a:t>Go to </a:t>
            </a:r>
            <a:r>
              <a:rPr lang="en-US" sz="1700" b="1" i="0" dirty="0">
                <a:effectLst/>
              </a:rPr>
              <a:t>company Settings</a:t>
            </a:r>
            <a:r>
              <a:rPr lang="en-US" sz="1700" b="0" i="0" dirty="0">
                <a:effectLst/>
              </a:rPr>
              <a:t> menu.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Go to </a:t>
            </a:r>
            <a:r>
              <a:rPr lang="en-US" sz="1700" b="1" dirty="0"/>
              <a:t>Dashboards</a:t>
            </a:r>
            <a:r>
              <a:rPr lang="en-US" sz="1700" dirty="0"/>
              <a:t> setting.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dirty="0"/>
              <a:t>Edit</a:t>
            </a:r>
            <a:r>
              <a:rPr lang="en-US" sz="1700" dirty="0"/>
              <a:t> your Dashboard.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i="0" dirty="0">
                <a:effectLst/>
              </a:rPr>
              <a:t>Move</a:t>
            </a:r>
            <a:r>
              <a:rPr lang="en-US" sz="1700" b="0" i="0" dirty="0">
                <a:effectLst/>
              </a:rPr>
              <a:t> your layout from list of </a:t>
            </a:r>
            <a:r>
              <a:rPr lang="en-US" sz="1700" i="0" dirty="0">
                <a:effectLst/>
              </a:rPr>
              <a:t>Available Layouts </a:t>
            </a:r>
            <a:r>
              <a:rPr lang="en-US" sz="1700" b="0" i="0" dirty="0">
                <a:effectLst/>
              </a:rPr>
              <a:t>to </a:t>
            </a:r>
            <a:r>
              <a:rPr lang="en-US" sz="1700" b="1" i="0" dirty="0">
                <a:effectLst/>
              </a:rPr>
              <a:t>Selected</a:t>
            </a: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Layouts</a:t>
            </a:r>
            <a:r>
              <a:rPr lang="en-US" sz="1700" b="0" i="0" dirty="0">
                <a:effectLst/>
              </a:rPr>
              <a:t> lane using arrow buttons.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b="1" dirty="0"/>
              <a:t>Save</a:t>
            </a:r>
            <a:r>
              <a:rPr lang="en-US" sz="1700" dirty="0"/>
              <a:t> the changes.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700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2BE06-9A43-4663-95C0-D7AA438D9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5"/>
          <a:stretch/>
        </p:blipFill>
        <p:spPr>
          <a:xfrm>
            <a:off x="443994" y="1721922"/>
            <a:ext cx="6670040" cy="452056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0067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000" b="1" dirty="0"/>
            </a:br>
            <a:r>
              <a:rPr lang="en-US" sz="3000" b="1" dirty="0"/>
              <a:t>Dashboard Layout Menu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841246" y="2340795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>
                <a:effectLst/>
              </a:rPr>
              <a:t>The </a:t>
            </a:r>
            <a:r>
              <a:rPr lang="en-US" sz="1600" b="0" i="0" u="none" strike="noStrike" dirty="0">
                <a:effectLst/>
              </a:rPr>
              <a:t>Design Surface</a:t>
            </a:r>
            <a:r>
              <a:rPr lang="en-US" sz="1600" b="0" i="0" dirty="0">
                <a:effectLst/>
              </a:rPr>
              <a:t> contains layout Menu setup to manage below mentioned basic operations :</a:t>
            </a:r>
            <a:endParaRPr lang="en-US" sz="16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New </a:t>
            </a:r>
            <a:r>
              <a:rPr lang="en-US" sz="1600" b="0" i="0" dirty="0">
                <a:effectLst/>
              </a:rPr>
              <a:t>– To create new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Open</a:t>
            </a:r>
            <a:r>
              <a:rPr lang="en-US" sz="1600" b="0" i="0" dirty="0">
                <a:effectLst/>
              </a:rPr>
              <a:t> - To open any existing </a:t>
            </a:r>
            <a:r>
              <a:rPr lang="en-US" sz="1600" dirty="0"/>
              <a:t>layout.</a:t>
            </a:r>
            <a:endParaRPr lang="en-US" sz="1600" b="0" i="0" dirty="0">
              <a:effectLst/>
            </a:endParaRP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Save – </a:t>
            </a:r>
            <a:r>
              <a:rPr lang="en-US" sz="1600" dirty="0"/>
              <a:t>To save the changes done in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Save As – </a:t>
            </a:r>
            <a:r>
              <a:rPr lang="en-US" sz="1600" i="0" dirty="0">
                <a:effectLst/>
              </a:rPr>
              <a:t>To create a copy of current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Delete – </a:t>
            </a:r>
            <a:r>
              <a:rPr lang="en-US" sz="1600" dirty="0"/>
              <a:t>To remove the current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Data Source – </a:t>
            </a:r>
            <a:r>
              <a:rPr lang="en-US" sz="1600" i="0" dirty="0">
                <a:effectLst/>
              </a:rPr>
              <a:t>To provide the data to layout.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Title – </a:t>
            </a:r>
            <a:r>
              <a:rPr lang="en-US" sz="1600" dirty="0"/>
              <a:t>To set the Header title &amp; Logo image in layout.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3CA446-8B30-4335-B20D-C3C4A84D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28" y="630936"/>
            <a:ext cx="4066398" cy="549554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42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3400" b="0" dirty="0"/>
              <a:t>1.  Introduction to Dashboards </a:t>
            </a:r>
            <a:br>
              <a:rPr lang="en-US" sz="3400" b="0" dirty="0"/>
            </a:br>
            <a:r>
              <a:rPr lang="en-US" sz="3400" b="0" dirty="0"/>
              <a:t>2. Dashboard Viewer capabilities</a:t>
            </a:r>
            <a:br>
              <a:rPr lang="en-US" sz="3400" b="0" dirty="0"/>
            </a:br>
            <a:r>
              <a:rPr lang="en-US" sz="3400" b="0" dirty="0"/>
              <a:t>3. Dashboard Designer</a:t>
            </a:r>
            <a:br>
              <a:rPr lang="en-US" sz="3400" b="0" dirty="0"/>
            </a:br>
            <a:r>
              <a:rPr lang="en-US" sz="3400" b="0" dirty="0"/>
              <a:t>4. Create new Dashboard layout</a:t>
            </a:r>
            <a:br>
              <a:rPr lang="en-US" sz="3400" b="0" dirty="0"/>
            </a:br>
            <a:r>
              <a:rPr lang="en-US" sz="3400" b="0" dirty="0"/>
              <a:t>5. Bind to Data</a:t>
            </a:r>
            <a:br>
              <a:rPr lang="en-US" sz="3400" b="0" dirty="0"/>
            </a:b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4" y="1238250"/>
            <a:ext cx="3476625" cy="4381500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TABLE OF 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8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b="1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157413"/>
            <a:ext cx="11187113" cy="470058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1" dirty="0">
                <a:effectLst/>
                <a:latin typeface="Neue Haas Grotesk Text Pro (Headings)"/>
                <a:ea typeface="Times New Roman" panose="02020603050405020304" pitchFamily="18" charset="0"/>
              </a:rPr>
              <a:t>Dashboard Layouts</a:t>
            </a:r>
            <a:r>
              <a:rPr lang="en-US" sz="2000" dirty="0">
                <a:effectLst/>
                <a:latin typeface="Neue Haas Grotesk Text Pro (Headings)"/>
                <a:ea typeface="Times New Roman" panose="02020603050405020304" pitchFamily="18" charset="0"/>
              </a:rPr>
              <a:t> It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allows users to create dashboard layouts in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Uppwise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 application and provides an intuitive UI that facilitates data binding, shaping, layout design, etc. Many of these normally complex tasks can be accomplished with a simple drag-and-drop operation, allowing you to start creating dashboards immediately.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Dashboard Layout Viewer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enables user to display dashboards in application.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effectLst/>
                <a:latin typeface="Neue Haas Grotesk Text Pro (Headings)"/>
                <a:ea typeface="Times New Roman" panose="02020603050405020304" pitchFamily="18" charset="0"/>
              </a:rPr>
              <a:t>Dashboard Layout Designer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provides a comprehensive UI for designing dashboards from scratch which can be binded easily with the real time application data using available data sources.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Times New Roman" panose="02020603050405020304" pitchFamily="18" charset="0"/>
              </a:rPr>
              <a:t>Here, </a:t>
            </a:r>
            <a:r>
              <a:rPr lang="en-US" sz="2000" dirty="0">
                <a:solidFill>
                  <a:srgbClr val="000000"/>
                </a:solidFill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Available data source is SQL tables &amp; JSON which contains set of APIs that can be binded to the Items of your dashboard layouts.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3BF8C-C339-488C-B8D8-850A4CEE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53" y="721745"/>
            <a:ext cx="967494" cy="8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7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Dashboard Viewer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EA5483-A1C3-4AA8-87A2-F64FBB1E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721921"/>
            <a:ext cx="6702552" cy="4520559"/>
          </a:xfrm>
          <a:prstGeom prst="rect">
            <a:avLst/>
          </a:prstGeom>
          <a:ln>
            <a:solidFill>
              <a:srgbClr val="0070C0"/>
            </a:solidFill>
          </a:ln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The </a:t>
            </a:r>
            <a:r>
              <a:rPr lang="en-US" sz="1300" b="0" i="0" u="none" strike="noStrike">
                <a:effectLst/>
              </a:rPr>
              <a:t>viewer Surface</a:t>
            </a:r>
            <a:r>
              <a:rPr lang="en-US" sz="1300" b="0" i="0">
                <a:effectLst/>
              </a:rPr>
              <a:t> allows user to filter &amp; export the individual items as well as the entire dashboard layout.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It shows </a:t>
            </a:r>
            <a:r>
              <a:rPr lang="en-US" sz="1300" b="1" i="0">
                <a:effectLst/>
              </a:rPr>
              <a:t>List of Dashboard </a:t>
            </a:r>
            <a:r>
              <a:rPr lang="en-US" sz="1300" b="0" i="0">
                <a:effectLst/>
              </a:rPr>
              <a:t>available for User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The </a:t>
            </a:r>
            <a:r>
              <a:rPr lang="en-US" sz="1300" b="1"/>
              <a:t>list of layouts </a:t>
            </a:r>
            <a:r>
              <a:rPr lang="en-US" sz="1300"/>
              <a:t>accessible to user in the current dashboard.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Dashboard layout </a:t>
            </a:r>
            <a:r>
              <a:rPr lang="en-US" sz="1300" b="1"/>
              <a:t>Export</a:t>
            </a:r>
            <a:r>
              <a:rPr lang="en-US" sz="1300"/>
              <a:t> is available in </a:t>
            </a:r>
            <a:r>
              <a:rPr lang="en-US" sz="1300" b="1"/>
              <a:t>Excel &amp; PDF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Permitted users can modify or create new using </a:t>
            </a:r>
            <a:r>
              <a:rPr lang="en-US" sz="1300" b="1"/>
              <a:t>Edit in Designer.</a:t>
            </a:r>
            <a:r>
              <a:rPr lang="en-US" sz="1300"/>
              <a:t> For other users, this button will be hidden.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Viewer has the accessibility to use Items in dashboard they can extract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0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87341"/>
            <a:ext cx="10515600" cy="106978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Dashboard Designer</a:t>
            </a:r>
            <a:br>
              <a:rPr lang="en-US" sz="4000" b="1" dirty="0"/>
            </a:b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97BDA-25DD-41D0-AF34-EC91A04B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2" y="1718860"/>
            <a:ext cx="11177336" cy="490805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5060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87341"/>
            <a:ext cx="10515600" cy="106978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Dashboard </a:t>
            </a:r>
            <a:r>
              <a:rPr lang="en-US" sz="4000" b="1" dirty="0"/>
              <a:t>Designer</a:t>
            </a:r>
            <a:br>
              <a:rPr lang="en-US" sz="4000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94892" y="2177429"/>
            <a:ext cx="11223496" cy="446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dashboard layout structure and contents. You can use the tools on the Designer panel to design the </a:t>
            </a:r>
            <a:r>
              <a:rPr lang="en-US" sz="2000" dirty="0"/>
              <a:t>layout with a simple drag-and-drop operation.</a:t>
            </a:r>
          </a:p>
          <a:p>
            <a:pPr algn="just">
              <a:spcAft>
                <a:spcPts val="600"/>
              </a:spcAft>
            </a:pPr>
            <a:endParaRPr lang="en-US" sz="2000" b="0" i="0" dirty="0">
              <a:effectLst/>
            </a:endParaRP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Dashboard Menu</a:t>
            </a:r>
            <a:r>
              <a:rPr lang="en-US" sz="2000" b="0" i="0" dirty="0">
                <a:effectLst/>
              </a:rPr>
              <a:t> – To Manage the layout.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- To design the </a:t>
            </a:r>
            <a:r>
              <a:rPr lang="en-US" sz="2000" dirty="0"/>
              <a:t>layout.</a:t>
            </a:r>
            <a:endParaRPr lang="en-US" sz="2000" b="0" i="0" dirty="0">
              <a:effectLst/>
            </a:endParaRP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Undo – </a:t>
            </a:r>
            <a:r>
              <a:rPr lang="en-US" sz="2000" dirty="0"/>
              <a:t>To reverse the last changes done in layout.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Redo – </a:t>
            </a:r>
            <a:r>
              <a:rPr lang="en-US" sz="2000" i="0" dirty="0">
                <a:effectLst/>
              </a:rPr>
              <a:t>To </a:t>
            </a:r>
            <a:r>
              <a:rPr lang="en-US" sz="2000" b="0" i="0" dirty="0">
                <a:effectLst/>
                <a:latin typeface="Neue Haas Grotesk Text Pro (Body)"/>
              </a:rPr>
              <a:t>restore any actions that were previously undone using an undo.</a:t>
            </a:r>
            <a:endParaRPr lang="en-US" sz="2000" i="0" dirty="0">
              <a:effectLst/>
              <a:latin typeface="Neue Haas Grotesk Text Pro (Body)"/>
            </a:endParaRP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Viewer – </a:t>
            </a:r>
            <a:r>
              <a:rPr lang="en-US" sz="2000" dirty="0"/>
              <a:t>To return to viewing mode from designer.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Dashboard</a:t>
            </a:r>
            <a:r>
              <a:rPr lang="en-US" sz="12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Item Settings – </a:t>
            </a:r>
            <a:r>
              <a:rPr lang="en-US" sz="2000" i="0" dirty="0">
                <a:effectLst/>
              </a:rPr>
              <a:t>To configure Item setup.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355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3" y="566928"/>
            <a:ext cx="4578337" cy="1161288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Create New Dashboard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461F8-DA6C-412B-86AE-111A4841D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9" b="-1"/>
          <a:stretch/>
        </p:blipFill>
        <p:spPr>
          <a:xfrm>
            <a:off x="838199" y="566928"/>
            <a:ext cx="5157216" cy="5285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6775704" y="2057400"/>
            <a:ext cx="4572000" cy="377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You can create a new dashboard in two ways 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 marL="4572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open the dashboard menu and click the </a:t>
            </a:r>
            <a:r>
              <a:rPr lang="en-US" b="1" dirty="0"/>
              <a:t>New</a:t>
            </a:r>
            <a:r>
              <a:rPr lang="en-US" dirty="0"/>
              <a:t> button... as shown in image.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24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4" y="877928"/>
            <a:ext cx="4578337" cy="1161288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Create New Dashboard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6775704" y="2057400"/>
            <a:ext cx="4572000" cy="377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or click </a:t>
            </a:r>
            <a:r>
              <a:rPr lang="en-US" b="1" dirty="0"/>
              <a:t>Create</a:t>
            </a:r>
            <a:r>
              <a:rPr lang="en-US" dirty="0"/>
              <a:t> in the following message if your application does not have any dashboards. as shown in image.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96D1D-442D-4C4C-9AFB-9DD8CCCD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4" y="877928"/>
            <a:ext cx="5762672" cy="4795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343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229"/>
            <a:ext cx="10515600" cy="1069780"/>
          </a:xfrm>
        </p:spPr>
        <p:txBody>
          <a:bodyPr>
            <a:normAutofit/>
          </a:bodyPr>
          <a:lstStyle/>
          <a:p>
            <a:r>
              <a:rPr lang="en-US" sz="2000" b="0" dirty="0"/>
              <a:t>After that, the </a:t>
            </a:r>
            <a:r>
              <a:rPr lang="en-US" sz="2000" dirty="0"/>
              <a:t>New</a:t>
            </a:r>
            <a:r>
              <a:rPr lang="en-US" sz="2000" b="0" dirty="0"/>
              <a:t>... Page is invoked. Here you can set a layout name, </a:t>
            </a:r>
            <a:r>
              <a:rPr lang="en-US" sz="2000" dirty="0"/>
              <a:t>create data source</a:t>
            </a:r>
            <a:r>
              <a:rPr lang="en-US" sz="2000" b="0" dirty="0"/>
              <a:t> &amp; connect to an existing JSON data source.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183DB-1B10-43E1-9E8A-2A677C8D8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6"/>
          <a:stretch/>
        </p:blipFill>
        <p:spPr>
          <a:xfrm>
            <a:off x="571500" y="2249905"/>
            <a:ext cx="11158537" cy="381627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084527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AA5B30-06C0-4C7D-9DEA-3CC718D519FC}"/>
</file>

<file path=customXml/itemProps2.xml><?xml version="1.0" encoding="utf-8"?>
<ds:datastoreItem xmlns:ds="http://schemas.openxmlformats.org/officeDocument/2006/customXml" ds:itemID="{E791D39A-7CCF-4476-A8F6-954286B6AB53}"/>
</file>

<file path=customXml/itemProps3.xml><?xml version="1.0" encoding="utf-8"?>
<ds:datastoreItem xmlns:ds="http://schemas.openxmlformats.org/officeDocument/2006/customXml" ds:itemID="{3AFB52AF-9F1B-4631-967A-521031B8941E}"/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1003</Words>
  <Application>Microsoft Office PowerPoint</Application>
  <PresentationFormat>Widescreen</PresentationFormat>
  <Paragraphs>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Neue Haas Grotesk Text Pro</vt:lpstr>
      <vt:lpstr>Neue Haas Grotesk Text Pro (Body)</vt:lpstr>
      <vt:lpstr>Neue Haas Grotesk Text Pro (Headings)</vt:lpstr>
      <vt:lpstr>AccentBoxVTI</vt:lpstr>
      <vt:lpstr>WEB DASHBOARDS</vt:lpstr>
      <vt:lpstr>1.  Introduction to Dashboards  2. Dashboard Viewer capabilities 3. Dashboard Designer 4. Create new Dashboard layout 5. Bind to Data </vt:lpstr>
      <vt:lpstr>Dashboard</vt:lpstr>
      <vt:lpstr>Dashboard Viewer </vt:lpstr>
      <vt:lpstr>  Dashboard Designer </vt:lpstr>
      <vt:lpstr>  Dashboard Designer </vt:lpstr>
      <vt:lpstr>     Create New Dashboard Layout</vt:lpstr>
      <vt:lpstr>  Create New Dashboard Layout</vt:lpstr>
      <vt:lpstr>After that, the New... Page is invoked. Here you can set a layout name, create data source &amp; connect to an existing JSON data source.</vt:lpstr>
      <vt:lpstr>PowerPoint Presentation</vt:lpstr>
      <vt:lpstr> Provide data to new Dashboard Layout</vt:lpstr>
      <vt:lpstr>PowerPoint Presentation</vt:lpstr>
      <vt:lpstr> Provide data to new Dashboard Layout</vt:lpstr>
      <vt:lpstr>PowerPoint Presentation</vt:lpstr>
      <vt:lpstr> New Dashboard Layout </vt:lpstr>
      <vt:lpstr> New Dashboard Layout </vt:lpstr>
      <vt:lpstr> Dashboard Layout Visibility Configurations </vt:lpstr>
      <vt:lpstr> Dashboard Layout Menu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97</cp:revision>
  <dcterms:created xsi:type="dcterms:W3CDTF">2021-05-11T04:05:27Z</dcterms:created>
  <dcterms:modified xsi:type="dcterms:W3CDTF">2022-02-11T13:58:57Z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242100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