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6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4" r:id="rId1"/>
  </p:sldMasterIdLst>
  <p:notesMasterIdLst>
    <p:notesMasterId r:id="rId11"/>
  </p:notesMasterIdLst>
  <p:sldIdLst>
    <p:sldId id="256" r:id="rId2"/>
    <p:sldId id="257" r:id="rId3"/>
    <p:sldId id="275" r:id="rId4"/>
    <p:sldId id="280" r:id="rId5"/>
    <p:sldId id="308" r:id="rId6"/>
    <p:sldId id="307" r:id="rId7"/>
    <p:sldId id="310" r:id="rId8"/>
    <p:sldId id="309" r:id="rId9"/>
    <p:sldId id="26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wati Singh" initials="SS" lastIdx="3" clrIdx="0">
    <p:extLst>
      <p:ext uri="{19B8F6BF-5375-455C-9EA6-DF929625EA0E}">
        <p15:presenceInfo xmlns:p15="http://schemas.microsoft.com/office/powerpoint/2012/main" userId="Swati Singh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950" autoAdjust="0"/>
  </p:normalViewPr>
  <p:slideViewPr>
    <p:cSldViewPr snapToGrid="0">
      <p:cViewPr varScale="1">
        <p:scale>
          <a:sx n="67" d="100"/>
          <a:sy n="67" d="100"/>
        </p:scale>
        <p:origin x="83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17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CFD8FD-8EFF-4721-9547-DB0A6D449F05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4C5697-1AA2-43B8-BE1F-C978712AA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1378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4C5697-1AA2-43B8-BE1F-C978712AA1A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1670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4C5697-1AA2-43B8-BE1F-C978712AA1A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0740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4C5697-1AA2-43B8-BE1F-C978712AA1A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4067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4C5697-1AA2-43B8-BE1F-C978712AA1A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9235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4C5697-1AA2-43B8-BE1F-C978712AA1A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4277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2/11/2022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43072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386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382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930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661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620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443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699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600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2/11/2022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535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185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843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9" r:id="rId1"/>
    <p:sldLayoutId id="2147483810" r:id="rId2"/>
    <p:sldLayoutId id="2147483811" r:id="rId3"/>
    <p:sldLayoutId id="2147483812" r:id="rId4"/>
    <p:sldLayoutId id="2147483813" r:id="rId5"/>
    <p:sldLayoutId id="2147483807" r:id="rId6"/>
    <p:sldLayoutId id="2147483803" r:id="rId7"/>
    <p:sldLayoutId id="2147483804" r:id="rId8"/>
    <p:sldLayoutId id="2147483805" r:id="rId9"/>
    <p:sldLayoutId id="2147483806" r:id="rId10"/>
    <p:sldLayoutId id="214748380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Flying white 3D cubes">
            <a:extLst>
              <a:ext uri="{FF2B5EF4-FFF2-40B4-BE49-F238E27FC236}">
                <a16:creationId xmlns:a16="http://schemas.microsoft.com/office/drawing/2014/main" id="{4B46150F-6B4D-49B7-98D5-6D2E9B1273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920" r="8920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B7BC41-CE4B-4548-B04C-39D3488D5D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0" y="1122363"/>
            <a:ext cx="4236895" cy="3204134"/>
          </a:xfrm>
        </p:spPr>
        <p:txBody>
          <a:bodyPr anchor="b">
            <a:normAutofit/>
          </a:bodyPr>
          <a:lstStyle/>
          <a:p>
            <a:r>
              <a:rPr lang="en-US" sz="4100" dirty="0"/>
              <a:t>WEB DASHBOARDS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BE54471F-55C1-4F4B-B66A-EF49E7CD727C}"/>
              </a:ext>
            </a:extLst>
          </p:cNvPr>
          <p:cNvSpPr txBox="1">
            <a:spLocks/>
          </p:cNvSpPr>
          <p:nvPr/>
        </p:nvSpPr>
        <p:spPr>
          <a:xfrm>
            <a:off x="1286844" y="284046"/>
            <a:ext cx="4236895" cy="6832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Session III </a:t>
            </a:r>
          </a:p>
        </p:txBody>
      </p:sp>
    </p:spTree>
    <p:extLst>
      <p:ext uri="{BB962C8B-B14F-4D97-AF65-F5344CB8AC3E}">
        <p14:creationId xmlns:p14="http://schemas.microsoft.com/office/powerpoint/2010/main" val="37572331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18">
            <a:extLst>
              <a:ext uri="{FF2B5EF4-FFF2-40B4-BE49-F238E27FC236}">
                <a16:creationId xmlns:a16="http://schemas.microsoft.com/office/drawing/2014/main" id="{1ACA2EA0-FFD3-42EC-9406-B595015ED9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8" name="Rectangle 20">
            <a:extLst>
              <a:ext uri="{FF2B5EF4-FFF2-40B4-BE49-F238E27FC236}">
                <a16:creationId xmlns:a16="http://schemas.microsoft.com/office/drawing/2014/main" id="{D5288BCE-665C-472A-8C43-664BCFA31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8762" y="1247775"/>
            <a:ext cx="9144000" cy="300744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61FCA0-8918-408C-A1C7-34DAFB9F0B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4988" y="1442171"/>
            <a:ext cx="8582025" cy="2415453"/>
          </a:xfrm>
        </p:spPr>
        <p:txBody>
          <a:bodyPr anchor="ctr">
            <a:normAutofit fontScale="90000"/>
          </a:bodyPr>
          <a:lstStyle/>
          <a:p>
            <a:r>
              <a:rPr lang="en-US" sz="3400" b="0" dirty="0"/>
              <a:t>1.  Dashboard Interactivity</a:t>
            </a:r>
            <a:br>
              <a:rPr lang="en-US" sz="3400" b="0" dirty="0"/>
            </a:br>
            <a:r>
              <a:rPr lang="en-US" sz="3400" b="0" dirty="0"/>
              <a:t>2. Dashboard Parameters (Global filter) </a:t>
            </a:r>
            <a:br>
              <a:rPr lang="en-US" sz="3400" b="0" dirty="0"/>
            </a:br>
            <a:r>
              <a:rPr lang="en-US" sz="3400" b="0" dirty="0"/>
              <a:t>3. Dashboard Calculated fields</a:t>
            </a:r>
            <a:br>
              <a:rPr lang="en-US" sz="3400" b="0" dirty="0"/>
            </a:br>
            <a:r>
              <a:rPr lang="en-US" sz="3400" b="0" dirty="0"/>
              <a:t>4. Customize Control’s Appearances</a:t>
            </a:r>
            <a:br>
              <a:rPr lang="en-US" sz="3400" b="0" dirty="0"/>
            </a:br>
            <a:r>
              <a:rPr lang="en-US" sz="3400" b="0" dirty="0"/>
              <a:t>5. Quick look into JSON API’s</a:t>
            </a:r>
            <a:endParaRPr lang="en-US" sz="3400" dirty="0"/>
          </a:p>
        </p:txBody>
      </p:sp>
      <p:sp>
        <p:nvSpPr>
          <p:cNvPr id="29" name="Rectangle: Rounded Corners 22">
            <a:extLst>
              <a:ext uri="{FF2B5EF4-FFF2-40B4-BE49-F238E27FC236}">
                <a16:creationId xmlns:a16="http://schemas.microsoft.com/office/drawing/2014/main" id="{46C57131-53A7-4C1A-BEA8-25F06A06AD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7872" y="3912322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9C3A3A-A239-4B6B-A3BA-886CA2FF57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6988" y="3962400"/>
            <a:ext cx="7058025" cy="581025"/>
          </a:xfrm>
        </p:spPr>
        <p:txBody>
          <a:bodyPr anchor="ctr">
            <a:normAutofit/>
          </a:bodyPr>
          <a:lstStyle/>
          <a:p>
            <a:pPr algn="ctr"/>
            <a:r>
              <a:rPr lang="en-US" b="1">
                <a:solidFill>
                  <a:schemeClr val="bg1"/>
                </a:solidFill>
              </a:rPr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975818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1BC43-AA70-4A0B-8BC7-29ABDF670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501" y="587366"/>
            <a:ext cx="10515600" cy="1069780"/>
          </a:xfrm>
        </p:spPr>
        <p:txBody>
          <a:bodyPr>
            <a:normAutofit/>
          </a:bodyPr>
          <a:lstStyle/>
          <a:p>
            <a:r>
              <a:rPr lang="en-US" sz="4000" dirty="0"/>
              <a:t>Dashboard Interactivity – Master Filter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A22F4D4-6FB7-4FD7-924A-209E91443FFD}"/>
              </a:ext>
            </a:extLst>
          </p:cNvPr>
          <p:cNvSpPr/>
          <p:nvPr/>
        </p:nvSpPr>
        <p:spPr>
          <a:xfrm>
            <a:off x="566329" y="2300287"/>
            <a:ext cx="11262004" cy="4429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600" b="0" i="0" dirty="0">
                <a:effectLst/>
                <a:latin typeface="Neue Haas Grotesk Text Pro (Headings)"/>
              </a:rPr>
              <a:t>It Includes Master Filtering &amp; Drill Down features.</a:t>
            </a:r>
          </a:p>
          <a:p>
            <a:pPr>
              <a:spcAft>
                <a:spcPts val="600"/>
              </a:spcAft>
            </a:pPr>
            <a:endParaRPr lang="en-US" sz="1600" b="0" i="0" dirty="0">
              <a:effectLst/>
              <a:latin typeface="Neue Haas Grotesk Text Pro (Headings)"/>
            </a:endParaRPr>
          </a:p>
          <a:p>
            <a:pPr>
              <a:spcAft>
                <a:spcPts val="600"/>
              </a:spcAft>
            </a:pPr>
            <a:r>
              <a:rPr lang="en-US" sz="1600" b="0" i="0" dirty="0">
                <a:effectLst/>
                <a:latin typeface="Neue Haas Grotesk Text Pro (Headings)"/>
              </a:rPr>
              <a:t>The </a:t>
            </a:r>
            <a:r>
              <a:rPr lang="en-US" sz="1600" b="1" i="0" dirty="0">
                <a:effectLst/>
                <a:latin typeface="Neue Haas Grotesk Text Pro (Headings)"/>
              </a:rPr>
              <a:t>Dashboard</a:t>
            </a:r>
            <a:r>
              <a:rPr lang="en-US" sz="1600" b="0" i="0" dirty="0">
                <a:effectLst/>
                <a:latin typeface="Neue Haas Grotesk Text Pro (Headings)"/>
              </a:rPr>
              <a:t> allows you to use any data-aware dashboard item as a filter for the entire dashboard (</a:t>
            </a:r>
            <a:r>
              <a:rPr lang="en-US" sz="1600" b="1" i="0" dirty="0">
                <a:effectLst/>
                <a:latin typeface="Neue Haas Grotesk Text Pro (Headings)"/>
              </a:rPr>
              <a:t>Master Filter</a:t>
            </a:r>
            <a:r>
              <a:rPr lang="en-US" sz="1600" b="0" i="0" dirty="0">
                <a:effectLst/>
                <a:latin typeface="Neue Haas Grotesk Text Pro (Headings)"/>
              </a:rPr>
              <a:t>). You can select elements in a </a:t>
            </a:r>
            <a:r>
              <a:rPr lang="en-US" sz="1600" b="1" i="0" dirty="0">
                <a:effectLst/>
                <a:latin typeface="Neue Haas Grotesk Text Pro (Headings)"/>
              </a:rPr>
              <a:t>Master Filter</a:t>
            </a:r>
            <a:r>
              <a:rPr lang="en-US" sz="1600" b="0" i="0" dirty="0">
                <a:effectLst/>
                <a:latin typeface="Neue Haas Grotesk Text Pro (Headings)"/>
              </a:rPr>
              <a:t> item (chart bars, pie segments, grid records, etc.) to filter data in the rest of the dashboard by the selected values.</a:t>
            </a:r>
            <a:br>
              <a:rPr lang="en-US" sz="1600" b="0" i="0" dirty="0">
                <a:effectLst/>
                <a:latin typeface="Neue Haas Grotesk Text Pro (Headings)"/>
              </a:rPr>
            </a:br>
            <a:endParaRPr lang="en-US" sz="1600" dirty="0">
              <a:latin typeface="Neue Haas Grotesk Text Pro (Headings)"/>
            </a:endParaRPr>
          </a:p>
          <a:p>
            <a:pPr>
              <a:spcAft>
                <a:spcPts val="600"/>
              </a:spcAft>
            </a:pPr>
            <a:r>
              <a:rPr lang="en-US" sz="1600" b="0" i="0" dirty="0">
                <a:effectLst/>
                <a:latin typeface="Neue Haas Grotesk Text Pro (Headings)"/>
              </a:rPr>
              <a:t>Master Fi</a:t>
            </a:r>
            <a:r>
              <a:rPr lang="en-US" sz="1600" dirty="0">
                <a:latin typeface="Neue Haas Grotesk Text Pro (Headings)"/>
              </a:rPr>
              <a:t>ltering Modes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US" sz="1600" b="1" i="0" dirty="0">
                <a:effectLst/>
                <a:latin typeface="Neue Haas Grotesk Text Pro (Headings)"/>
              </a:rPr>
              <a:t>Single</a:t>
            </a:r>
            <a:r>
              <a:rPr lang="en-US" sz="1600" b="0" i="0" dirty="0">
                <a:effectLst/>
                <a:latin typeface="Neue Haas Grotesk Text Pro (Headings)"/>
              </a:rPr>
              <a:t> : Allows you to select only one element in the Master Filter item. When this mode is enabled, the default selection will be set to a Master Filter element. You can change this selection but cannot clear it.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US" sz="1600" b="1" dirty="0">
                <a:latin typeface="Neue Haas Grotesk Text Pro (Headings)"/>
              </a:rPr>
              <a:t>Multiple</a:t>
            </a:r>
            <a:r>
              <a:rPr lang="en-US" sz="1600" dirty="0">
                <a:latin typeface="Neue Haas Grotesk Text Pro (Headings)"/>
              </a:rPr>
              <a:t> : </a:t>
            </a:r>
            <a:r>
              <a:rPr lang="en-US" sz="1600" b="0" i="0" dirty="0">
                <a:effectLst/>
                <a:latin typeface="Neue Haas Grotesk Text Pro (Headings)"/>
              </a:rPr>
              <a:t>Allows you to select multiple elements in the Master Filter item.</a:t>
            </a:r>
          </a:p>
          <a:p>
            <a:pPr>
              <a:spcAft>
                <a:spcPts val="600"/>
              </a:spcAft>
            </a:pPr>
            <a:endParaRPr lang="en-US" sz="1600" b="0" i="0" dirty="0">
              <a:effectLst/>
              <a:latin typeface="Neue Haas Grotesk Text Pro (Headings)"/>
            </a:endParaRPr>
          </a:p>
          <a:p>
            <a:pPr>
              <a:spcAft>
                <a:spcPts val="600"/>
              </a:spcAft>
            </a:pPr>
            <a:r>
              <a:rPr lang="en-US" sz="1600" b="0" i="0" dirty="0">
                <a:effectLst/>
                <a:latin typeface="Neue Haas Grotesk Text Pro (Headings)"/>
              </a:rPr>
              <a:t>To Reset the filtering, use the </a:t>
            </a:r>
            <a:r>
              <a:rPr lang="en-US" sz="1600" b="1" i="0" dirty="0">
                <a:effectLst/>
                <a:latin typeface="Neue Haas Grotesk Text Pro (Headings)"/>
              </a:rPr>
              <a:t>Clear Master Filter</a:t>
            </a:r>
            <a:r>
              <a:rPr lang="en-US" sz="1600" b="0" i="0" dirty="0">
                <a:effectLst/>
                <a:latin typeface="Neue Haas Grotesk Text Pro (Headings)"/>
              </a:rPr>
              <a:t> button in the dashboard item.</a:t>
            </a:r>
            <a:endParaRPr lang="en-US" sz="1600" dirty="0">
              <a:latin typeface="Neue Haas Grotesk Text Pro (Headings)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E4B028-3758-49BF-A74F-896DE55C9D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8336" y="5047989"/>
            <a:ext cx="1251135" cy="933682"/>
          </a:xfrm>
          <a:prstGeom prst="rect">
            <a:avLst/>
          </a:prstGeom>
          <a:ln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643551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0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9" name="Rectangle 32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3857" y="633619"/>
            <a:ext cx="6838569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536043C-48CA-464E-ACA4-C605DE1757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4317"/>
          <a:stretch/>
        </p:blipFill>
        <p:spPr>
          <a:xfrm>
            <a:off x="350862" y="857250"/>
            <a:ext cx="4320643" cy="495776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40" name="Rectangle 34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79848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67859" y="2093976"/>
            <a:ext cx="5846683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A22F4D4-6FB7-4FD7-924A-209E91443FFD}"/>
              </a:ext>
            </a:extLst>
          </p:cNvPr>
          <p:cNvSpPr/>
          <p:nvPr/>
        </p:nvSpPr>
        <p:spPr>
          <a:xfrm>
            <a:off x="5356861" y="2252870"/>
            <a:ext cx="5993892" cy="37204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00050" indent="-285750">
              <a:lnSpc>
                <a:spcPct val="11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1600" b="0" i="0" dirty="0">
                <a:effectLst/>
                <a:latin typeface="Neue Haas Grotesk Text Pro (Headings)"/>
              </a:rPr>
              <a:t>The built-in drill-down capability allows you to change the </a:t>
            </a:r>
            <a:r>
              <a:rPr lang="en-US" sz="1600" b="1" i="0" dirty="0">
                <a:effectLst/>
                <a:latin typeface="Neue Haas Grotesk Text Pro (Headings)"/>
              </a:rPr>
              <a:t>detail level </a:t>
            </a:r>
            <a:r>
              <a:rPr lang="en-US" sz="1600" b="0" i="0" dirty="0">
                <a:effectLst/>
                <a:latin typeface="Neue Haas Grotesk Text Pro (Headings)"/>
              </a:rPr>
              <a:t>of data displayed in dashboard items on the fly</a:t>
            </a:r>
          </a:p>
          <a:p>
            <a:pPr marL="400050" indent="-285750">
              <a:lnSpc>
                <a:spcPct val="11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1600" dirty="0">
                <a:latin typeface="Neue Haas Grotesk Text Pro (Headings)"/>
              </a:rPr>
              <a:t>When Drill Down Filtering is enabled, you can view the details by </a:t>
            </a:r>
            <a:r>
              <a:rPr lang="en-US" sz="1600" b="1" dirty="0">
                <a:latin typeface="Neue Haas Grotesk Text Pro (Headings)"/>
              </a:rPr>
              <a:t>double-clicking</a:t>
            </a:r>
            <a:r>
              <a:rPr lang="en-US" sz="1600" dirty="0">
                <a:latin typeface="Neue Haas Grotesk Text Pro (Headings)"/>
              </a:rPr>
              <a:t> the segment.</a:t>
            </a:r>
          </a:p>
          <a:p>
            <a:pPr marL="400050" indent="-285750">
              <a:lnSpc>
                <a:spcPct val="11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1600" dirty="0">
                <a:latin typeface="Neue Haas Grotesk Text Pro (Headings)"/>
              </a:rPr>
              <a:t>Let’s take an example of </a:t>
            </a:r>
            <a:r>
              <a:rPr lang="en-US" sz="1600" b="1" dirty="0">
                <a:latin typeface="Neue Haas Grotesk Text Pro (Headings)"/>
              </a:rPr>
              <a:t>Pie Chart</a:t>
            </a:r>
            <a:r>
              <a:rPr lang="en-US" sz="1600" dirty="0">
                <a:latin typeface="Neue Haas Grotesk Text Pro (Headings)"/>
              </a:rPr>
              <a:t>. It supports drill down on Argument &amp; Series values.</a:t>
            </a:r>
          </a:p>
          <a:p>
            <a:pPr marL="400050" indent="-285750">
              <a:lnSpc>
                <a:spcPct val="11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1600" dirty="0">
                <a:latin typeface="Neue Haas Grotesk Text Pro (Headings)"/>
              </a:rPr>
              <a:t>To return to the previous detail level, use the </a:t>
            </a:r>
            <a:r>
              <a:rPr lang="en-US" sz="1600" b="1" dirty="0">
                <a:latin typeface="Neue Haas Grotesk Text Pro (Headings)"/>
              </a:rPr>
              <a:t>Drill Up </a:t>
            </a:r>
            <a:r>
              <a:rPr lang="en-US" sz="1600" dirty="0">
                <a:latin typeface="Neue Haas Grotesk Text Pro (Headings)"/>
              </a:rPr>
              <a:t>button the        icon in the Caption area. </a:t>
            </a:r>
          </a:p>
          <a:p>
            <a:pPr marL="400050" indent="-285750">
              <a:lnSpc>
                <a:spcPct val="11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1600" dirty="0">
                <a:latin typeface="Neue Haas Grotesk Text Pro (Headings)"/>
              </a:rPr>
              <a:t>To enable filtering across Ds, use </a:t>
            </a:r>
            <a:r>
              <a:rPr lang="en-US" sz="1600" b="1" dirty="0">
                <a:latin typeface="Neue Haas Grotesk Text Pro (Headings)"/>
              </a:rPr>
              <a:t>Cross Data Source </a:t>
            </a:r>
            <a:r>
              <a:rPr lang="en-US" sz="1600" dirty="0">
                <a:latin typeface="Neue Haas Grotesk Text Pro (Headings)"/>
              </a:rPr>
              <a:t>filtering.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FB2BBCFB-AF4D-4C4E-9D2E-68F33207119E}"/>
              </a:ext>
            </a:extLst>
          </p:cNvPr>
          <p:cNvSpPr txBox="1">
            <a:spLocks/>
          </p:cNvSpPr>
          <p:nvPr/>
        </p:nvSpPr>
        <p:spPr>
          <a:xfrm>
            <a:off x="5430465" y="1119754"/>
            <a:ext cx="5846683" cy="8993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Drill - Down</a:t>
            </a:r>
          </a:p>
        </p:txBody>
      </p:sp>
      <p:pic>
        <p:nvPicPr>
          <p:cNvPr id="27" name="Picture 6" descr="DrillDown_DrillUpArrow">
            <a:extLst>
              <a:ext uri="{FF2B5EF4-FFF2-40B4-BE49-F238E27FC236}">
                <a16:creationId xmlns:a16="http://schemas.microsoft.com/office/drawing/2014/main" id="{2492911B-CD7B-4C4C-861A-40035D4D3C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5149" y="4679366"/>
            <a:ext cx="228601" cy="276606"/>
          </a:xfrm>
          <a:prstGeom prst="rect">
            <a:avLst/>
          </a:prstGeom>
          <a:noFill/>
          <a:ln>
            <a:solidFill>
              <a:srgbClr val="0070C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3437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10A05691-F36F-44DD-904C-144D68CAF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71224CC-3072-41AF-8213-127E2CBE96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8737" y="814275"/>
            <a:ext cx="4767263" cy="1434690"/>
          </a:xfrm>
          <a:prstGeom prst="rect">
            <a:avLst/>
          </a:prstGeom>
        </p:spPr>
      </p:pic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D79DE9F7-28C4-4856-BA57-D696E124C1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84892" y="633619"/>
            <a:ext cx="4927413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81BC43-AA70-4A0B-8BC7-29ABDF670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3516" y="978408"/>
            <a:ext cx="4056530" cy="1106424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2800" dirty="0"/>
              <a:t>Dashboard Sparkline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1F9ED9C-121B-44C6-A308-5824769C40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0884" y="117043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A5F8185-F27B-4E99-A06C-007336FE3F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52776" y="2121408"/>
            <a:ext cx="395865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A22F4D4-6FB7-4FD7-924A-209E91443FFD}"/>
              </a:ext>
            </a:extLst>
          </p:cNvPr>
          <p:cNvSpPr/>
          <p:nvPr/>
        </p:nvSpPr>
        <p:spPr>
          <a:xfrm>
            <a:off x="7313516" y="2359152"/>
            <a:ext cx="4056530" cy="3429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b="0" i="0" dirty="0">
                <a:effectLst/>
                <a:latin typeface="Neue Haas Grotesk Text Pro (Body)"/>
              </a:rPr>
              <a:t>A </a:t>
            </a:r>
            <a:r>
              <a:rPr lang="en-US" sz="1700" b="1" i="0" dirty="0">
                <a:effectLst/>
                <a:latin typeface="Neue Haas Grotesk Text Pro (Body)"/>
              </a:rPr>
              <a:t>sparkline column</a:t>
            </a:r>
            <a:r>
              <a:rPr lang="en-US" sz="1700" b="0" i="0" dirty="0">
                <a:effectLst/>
                <a:latin typeface="Neue Haas Grotesk Text Pro (Body)"/>
              </a:rPr>
              <a:t> visualizes the variation of summary values over time.</a:t>
            </a:r>
            <a:endParaRPr lang="en-US" sz="1700" dirty="0">
              <a:effectLst/>
              <a:latin typeface="Neue Haas Grotesk Text Pro (Body)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Neue Haas Grotesk Text Pro (Body)"/>
              </a:rPr>
              <a:t>To bind the sparkline column to data, do the following.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600" b="0" i="0" dirty="0">
              <a:effectLst/>
              <a:latin typeface="Neue Haas Grotesk Text Pro (Body)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sz="1600" b="0" i="0" dirty="0">
                <a:effectLst/>
                <a:latin typeface="Neue Haas Grotesk Text Pro (Body)"/>
              </a:rPr>
              <a:t>Assign the required </a:t>
            </a:r>
            <a:r>
              <a:rPr lang="en-US" sz="1600" b="1" i="0" dirty="0">
                <a:effectLst/>
                <a:latin typeface="Neue Haas Grotesk Text Pro (Body)"/>
              </a:rPr>
              <a:t>numeric</a:t>
            </a:r>
            <a:r>
              <a:rPr lang="en-US" sz="1600" b="0" i="0" dirty="0">
                <a:effectLst/>
                <a:latin typeface="Neue Haas Grotesk Text Pro (Body)"/>
              </a:rPr>
              <a:t> or </a:t>
            </a:r>
            <a:r>
              <a:rPr lang="en-US" sz="1600" b="1" i="0" dirty="0">
                <a:effectLst/>
                <a:latin typeface="Neue Haas Grotesk Text Pro (Body)"/>
              </a:rPr>
              <a:t>date-time</a:t>
            </a:r>
            <a:r>
              <a:rPr lang="en-US" sz="1600" b="0" i="0" dirty="0">
                <a:effectLst/>
                <a:latin typeface="Neue Haas Grotesk Text Pro (Body)"/>
              </a:rPr>
              <a:t> field to Sparkline.</a:t>
            </a:r>
          </a:p>
          <a:p>
            <a:pPr lvl="1"/>
            <a:endParaRPr lang="en-US" sz="1600" b="0" i="0" dirty="0">
              <a:effectLst/>
              <a:latin typeface="Neue Haas Grotesk Text Pro (Body)"/>
            </a:endParaRPr>
          </a:p>
          <a:p>
            <a:pPr marL="800100" lvl="1" indent="-342900">
              <a:buFont typeface="+mj-lt"/>
              <a:buAutoNum type="arabicPeriod" startAt="2"/>
            </a:pPr>
            <a:r>
              <a:rPr lang="en-US" sz="1600" b="0" i="0" dirty="0">
                <a:effectLst/>
                <a:latin typeface="Neue Haas Grotesk Text Pro (Body)"/>
              </a:rPr>
              <a:t>Assign the required </a:t>
            </a:r>
            <a:r>
              <a:rPr lang="en-US" sz="1600" b="1" i="0" dirty="0">
                <a:effectLst/>
                <a:latin typeface="Neue Haas Grotesk Text Pro (Body)"/>
              </a:rPr>
              <a:t>Measure</a:t>
            </a:r>
            <a:r>
              <a:rPr lang="en-US" sz="1600" b="0" i="0" dirty="0">
                <a:effectLst/>
                <a:latin typeface="Neue Haas Grotesk Text Pro (Body)"/>
              </a:rPr>
              <a:t> field to the Sparkline type property.</a:t>
            </a:r>
          </a:p>
          <a:p>
            <a:pPr marR="0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</a:pPr>
            <a:endParaRPr lang="en-US" sz="1700" dirty="0">
              <a:effectLst/>
            </a:endParaRPr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350F82AD-29DF-4CC2-AE11-CB9A26BA101A}"/>
              </a:ext>
            </a:extLst>
          </p:cNvPr>
          <p:cNvSpPr/>
          <p:nvPr/>
        </p:nvSpPr>
        <p:spPr>
          <a:xfrm>
            <a:off x="2743200" y="2432202"/>
            <a:ext cx="571500" cy="58407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E65C091B-F5B9-4B23-9D31-B814F603D42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093"/>
          <a:stretch/>
        </p:blipFill>
        <p:spPr>
          <a:xfrm>
            <a:off x="2330894" y="3169233"/>
            <a:ext cx="4341369" cy="230288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CE1A9139-17E6-4D90-A089-4297422F10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8688" y="3169233"/>
            <a:ext cx="1402205" cy="230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731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1BC43-AA70-4A0B-8BC7-29ABDF670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501" y="587366"/>
            <a:ext cx="10515600" cy="1069780"/>
          </a:xfrm>
        </p:spPr>
        <p:txBody>
          <a:bodyPr>
            <a:normAutofit/>
          </a:bodyPr>
          <a:lstStyle/>
          <a:p>
            <a:r>
              <a:rPr lang="en-US" sz="4000" dirty="0"/>
              <a:t>Dashboard Parameters 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A22F4D4-6FB7-4FD7-924A-209E91443FFD}"/>
              </a:ext>
            </a:extLst>
          </p:cNvPr>
          <p:cNvSpPr/>
          <p:nvPr/>
        </p:nvSpPr>
        <p:spPr>
          <a:xfrm>
            <a:off x="417577" y="2143124"/>
            <a:ext cx="11356845" cy="45862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1600" dirty="0">
                <a:effectLst/>
                <a:latin typeface="Neue Haas Grotesk Text Pro (Headings)"/>
                <a:ea typeface="Calibri" panose="020F0502020204030204" pitchFamily="34" charset="0"/>
              </a:rPr>
              <a:t>You can use </a:t>
            </a:r>
            <a:r>
              <a:rPr lang="en-US" sz="1600" b="1" dirty="0">
                <a:effectLst/>
                <a:latin typeface="Neue Haas Grotesk Text Pro (Headings)"/>
                <a:ea typeface="Calibri" panose="020F0502020204030204" pitchFamily="34" charset="0"/>
              </a:rPr>
              <a:t>dashboard parameters</a:t>
            </a:r>
            <a:r>
              <a:rPr lang="en-US" sz="1600" dirty="0">
                <a:effectLst/>
                <a:latin typeface="Neue Haas Grotesk Text Pro (Headings)"/>
                <a:ea typeface="Calibri" panose="020F0502020204030204" pitchFamily="34" charset="0"/>
              </a:rPr>
              <a:t> when it is necessary to pass data of a certain type to a dashboard. To Create please follow the below steps:</a:t>
            </a:r>
          </a:p>
          <a:p>
            <a:pPr>
              <a:spcAft>
                <a:spcPts val="600"/>
              </a:spcAft>
            </a:pPr>
            <a:endParaRPr lang="en-US" sz="1600" dirty="0">
              <a:latin typeface="Neue Haas Grotesk Text Pro (Headings)"/>
              <a:ea typeface="Calibri" panose="020F0502020204030204" pitchFamily="34" charset="0"/>
            </a:endParaRPr>
          </a:p>
          <a:p>
            <a:pPr marL="34290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1600" dirty="0">
                <a:effectLst/>
                <a:latin typeface="Neue Haas Grotesk Text Pro (Headings)"/>
                <a:ea typeface="Calibri" panose="020F0502020204030204" pitchFamily="34" charset="0"/>
                <a:cs typeface="Calibri" panose="020F0502020204030204" pitchFamily="34" charset="0"/>
              </a:rPr>
              <a:t>Invoke the Dashboard </a:t>
            </a:r>
            <a:r>
              <a:rPr lang="en-US" sz="1600" b="1" dirty="0">
                <a:effectLst/>
                <a:latin typeface="Neue Haas Grotesk Text Pro (Headings)"/>
                <a:ea typeface="Calibri" panose="020F0502020204030204" pitchFamily="34" charset="0"/>
                <a:cs typeface="Calibri" panose="020F0502020204030204" pitchFamily="34" charset="0"/>
              </a:rPr>
              <a:t>Menu</a:t>
            </a:r>
            <a:r>
              <a:rPr lang="en-US" sz="1600" dirty="0">
                <a:effectLst/>
                <a:latin typeface="Neue Haas Grotesk Text Pro (Headings)"/>
                <a:ea typeface="Calibri" panose="020F0502020204030204" pitchFamily="34" charset="0"/>
                <a:cs typeface="Calibri" panose="020F0502020204030204" pitchFamily="34" charset="0"/>
              </a:rPr>
              <a:t> and select </a:t>
            </a:r>
            <a:r>
              <a:rPr lang="en-US" sz="1600" b="1" dirty="0">
                <a:effectLst/>
                <a:latin typeface="Neue Haas Grotesk Text Pro (Headings)"/>
                <a:ea typeface="Calibri" panose="020F0502020204030204" pitchFamily="34" charset="0"/>
                <a:cs typeface="Calibri" panose="020F0502020204030204" pitchFamily="34" charset="0"/>
              </a:rPr>
              <a:t>Parameters.</a:t>
            </a:r>
            <a:endParaRPr lang="en-US" sz="1600" dirty="0">
              <a:effectLst/>
              <a:latin typeface="Neue Haas Grotesk Text Pro (Headings)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1600" dirty="0">
                <a:effectLst/>
                <a:latin typeface="Neue Haas Grotesk Text Pro (Headings)"/>
                <a:ea typeface="Calibri" panose="020F0502020204030204" pitchFamily="34" charset="0"/>
                <a:cs typeface="Calibri" panose="020F0502020204030204" pitchFamily="34" charset="0"/>
              </a:rPr>
              <a:t>In the </a:t>
            </a:r>
            <a:r>
              <a:rPr lang="en-US" sz="1600" b="1" dirty="0">
                <a:effectLst/>
                <a:latin typeface="Neue Haas Grotesk Text Pro (Headings)"/>
                <a:ea typeface="Calibri" panose="020F0502020204030204" pitchFamily="34" charset="0"/>
                <a:cs typeface="Calibri" panose="020F0502020204030204" pitchFamily="34" charset="0"/>
              </a:rPr>
              <a:t>Parameter List</a:t>
            </a:r>
            <a:r>
              <a:rPr lang="en-US" sz="1600" dirty="0">
                <a:effectLst/>
                <a:latin typeface="Neue Haas Grotesk Text Pro (Headings)"/>
                <a:ea typeface="Calibri" panose="020F0502020204030204" pitchFamily="34" charset="0"/>
                <a:cs typeface="Calibri" panose="020F0502020204030204" pitchFamily="34" charset="0"/>
              </a:rPr>
              <a:t>, click the </a:t>
            </a:r>
            <a:r>
              <a:rPr lang="en-US" sz="1600" b="1" dirty="0">
                <a:effectLst/>
                <a:latin typeface="Neue Haas Grotesk Text Pro (Headings)"/>
                <a:ea typeface="Calibri" panose="020F0502020204030204" pitchFamily="34" charset="0"/>
                <a:cs typeface="Calibri" panose="020F0502020204030204" pitchFamily="34" charset="0"/>
              </a:rPr>
              <a:t>Add New Parameter</a:t>
            </a:r>
            <a:r>
              <a:rPr lang="en-US" sz="1600" dirty="0">
                <a:effectLst/>
                <a:latin typeface="Neue Haas Grotesk Text Pro (Headings)"/>
                <a:ea typeface="Calibri" panose="020F0502020204030204" pitchFamily="34" charset="0"/>
                <a:cs typeface="Calibri" panose="020F0502020204030204" pitchFamily="34" charset="0"/>
              </a:rPr>
              <a:t> button. </a:t>
            </a:r>
            <a:endParaRPr lang="en-US" sz="1600" dirty="0">
              <a:effectLst/>
              <a:latin typeface="Neue Haas Grotesk Text Pro (Headings)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1600" dirty="0">
                <a:effectLst/>
                <a:latin typeface="Neue Haas Grotesk Text Pro (Headings)"/>
                <a:ea typeface="Calibri" panose="020F0502020204030204" pitchFamily="34" charset="0"/>
                <a:cs typeface="Calibri" panose="020F0502020204030204" pitchFamily="34" charset="0"/>
              </a:rPr>
              <a:t>Specify the parameter's settings.</a:t>
            </a:r>
          </a:p>
          <a:p>
            <a:pPr marL="34290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1600" dirty="0">
                <a:effectLst/>
                <a:latin typeface="Neue Haas Grotesk Text Pro (Headings)"/>
                <a:ea typeface="Calibri" panose="020F0502020204030204" pitchFamily="34" charset="0"/>
                <a:cs typeface="Calibri" panose="020F0502020204030204" pitchFamily="34" charset="0"/>
              </a:rPr>
              <a:t>Depending on the selected </a:t>
            </a:r>
            <a:r>
              <a:rPr lang="en-US" sz="1600" b="1" dirty="0">
                <a:effectLst/>
                <a:latin typeface="Neue Haas Grotesk Text Pro (Headings)"/>
                <a:ea typeface="Calibri" panose="020F0502020204030204" pitchFamily="34" charset="0"/>
                <a:cs typeface="Calibri" panose="020F0502020204030204" pitchFamily="34" charset="0"/>
              </a:rPr>
              <a:t>Look-up Settings</a:t>
            </a:r>
            <a:r>
              <a:rPr lang="en-US" sz="1600" dirty="0">
                <a:effectLst/>
                <a:latin typeface="Neue Haas Grotesk Text Pro (Headings)"/>
                <a:ea typeface="Calibri" panose="020F0502020204030204" pitchFamily="34" charset="0"/>
                <a:cs typeface="Calibri" panose="020F0502020204030204" pitchFamily="34" charset="0"/>
              </a:rPr>
              <a:t> option, you need to specify the following settings</a:t>
            </a:r>
            <a:endParaRPr lang="en-US" sz="1600" dirty="0">
              <a:effectLst/>
              <a:latin typeface="Neue Haas Grotesk Text Pro (Headings)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US" sz="1600" b="1" dirty="0">
                <a:effectLst/>
                <a:latin typeface="Neue Haas Grotesk Text Pro (Headings)"/>
                <a:ea typeface="Times New Roman" panose="02020603050405020304" pitchFamily="18" charset="0"/>
                <a:cs typeface="Calibri" panose="020F0502020204030204" pitchFamily="34" charset="0"/>
              </a:rPr>
              <a:t>Static List</a:t>
            </a:r>
            <a:r>
              <a:rPr lang="en-US" sz="1600" dirty="0">
                <a:effectLst/>
                <a:latin typeface="Neue Haas Grotesk Text Pro (Headings)"/>
                <a:ea typeface="Times New Roman" panose="02020603050405020304" pitchFamily="18" charset="0"/>
                <a:cs typeface="Calibri" panose="020F0502020204030204" pitchFamily="34" charset="0"/>
              </a:rPr>
              <a:t> - Allows you to select a parameter value defined in a static list. To add predefined parameter values, use the </a:t>
            </a:r>
            <a:r>
              <a:rPr lang="en-US" sz="1600" b="1" dirty="0">
                <a:effectLst/>
                <a:latin typeface="Neue Haas Grotesk Text Pro (Headings)"/>
                <a:ea typeface="Times New Roman" panose="02020603050405020304" pitchFamily="18" charset="0"/>
                <a:cs typeface="Calibri" panose="020F0502020204030204" pitchFamily="34" charset="0"/>
              </a:rPr>
              <a:t>+</a:t>
            </a:r>
            <a:r>
              <a:rPr lang="en-US" sz="1600" dirty="0">
                <a:effectLst/>
                <a:latin typeface="Neue Haas Grotesk Text Pro (Headings)"/>
                <a:ea typeface="Times New Roman" panose="02020603050405020304" pitchFamily="18" charset="0"/>
                <a:cs typeface="Calibri" panose="020F0502020204030204" pitchFamily="34" charset="0"/>
              </a:rPr>
              <a:t> button.</a:t>
            </a:r>
            <a:endParaRPr lang="en-US" sz="1600" dirty="0">
              <a:effectLst/>
              <a:latin typeface="Neue Haas Grotesk Text Pro (Headings)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US" sz="1600" b="1" dirty="0">
                <a:effectLst/>
                <a:latin typeface="Neue Haas Grotesk Text Pro (Headings)"/>
                <a:ea typeface="Times New Roman" panose="02020603050405020304" pitchFamily="18" charset="0"/>
                <a:cs typeface="Calibri" panose="020F0502020204030204" pitchFamily="34" charset="0"/>
              </a:rPr>
              <a:t>Dynamic List</a:t>
            </a:r>
            <a:r>
              <a:rPr lang="en-US" sz="1600" dirty="0">
                <a:effectLst/>
                <a:latin typeface="Neue Haas Grotesk Text Pro (Headings)"/>
                <a:ea typeface="Times New Roman" panose="02020603050405020304" pitchFamily="18" charset="0"/>
                <a:cs typeface="Calibri" panose="020F0502020204030204" pitchFamily="34" charset="0"/>
              </a:rPr>
              <a:t> - Allows you to select a parameter value defined in a data source. To provide access to data source values, specify the following options.</a:t>
            </a:r>
          </a:p>
          <a:p>
            <a:pPr marL="1200150" lvl="2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457200" algn="l"/>
              </a:tabLst>
            </a:pPr>
            <a:r>
              <a:rPr lang="en-US" sz="1600" dirty="0">
                <a:effectLst/>
                <a:latin typeface="Neue Haas Grotesk Text Pro (Headings)"/>
                <a:ea typeface="Times New Roman" panose="02020603050405020304" pitchFamily="18" charset="0"/>
              </a:rPr>
              <a:t>Data Source </a:t>
            </a:r>
            <a:endParaRPr lang="en-US" sz="1600" dirty="0">
              <a:latin typeface="Neue Haas Grotesk Text Pro (Headings)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1200150" lvl="2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457200" algn="l"/>
              </a:tabLst>
            </a:pPr>
            <a:r>
              <a:rPr lang="en-US" sz="1600" dirty="0">
                <a:effectLst/>
                <a:latin typeface="Neue Haas Grotesk Text Pro (Headings)"/>
                <a:ea typeface="Times New Roman" panose="02020603050405020304" pitchFamily="18" charset="0"/>
              </a:rPr>
              <a:t>Value Member , Display Member</a:t>
            </a:r>
          </a:p>
          <a:p>
            <a:pPr marL="1200150" lvl="2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457200" algn="l"/>
              </a:tabLst>
            </a:pPr>
            <a:r>
              <a:rPr lang="en-US" sz="1600" dirty="0">
                <a:effectLst/>
                <a:latin typeface="Neue Haas Grotesk Text Pro (Headings)"/>
                <a:ea typeface="Times New Roman" panose="02020603050405020304" pitchFamily="18" charset="0"/>
              </a:rPr>
              <a:t>Sort By </a:t>
            </a:r>
            <a:r>
              <a:rPr lang="en-US" sz="1600" dirty="0">
                <a:latin typeface="Neue Haas Grotesk Text Pro (Headings)"/>
                <a:ea typeface="Times New Roman" panose="02020603050405020304" pitchFamily="18" charset="0"/>
              </a:rPr>
              <a:t>, </a:t>
            </a:r>
            <a:r>
              <a:rPr lang="en-US" sz="1600" dirty="0">
                <a:effectLst/>
                <a:latin typeface="Neue Haas Grotesk Text Pro (Headings)"/>
                <a:ea typeface="Times New Roman" panose="02020603050405020304" pitchFamily="18" charset="0"/>
              </a:rPr>
              <a:t>Sort Order </a:t>
            </a:r>
            <a:endParaRPr lang="en-US" sz="1600" dirty="0">
              <a:effectLst/>
              <a:latin typeface="Neue Haas Grotesk Text Pro (Headings)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1200150" lvl="2" indent="-28575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ü"/>
              <a:tabLst>
                <a:tab pos="457200" algn="l"/>
              </a:tabLst>
            </a:pPr>
            <a:endParaRPr lang="en-US" sz="1600" dirty="0">
              <a:solidFill>
                <a:srgbClr val="333333"/>
              </a:solidFill>
              <a:effectLst/>
              <a:latin typeface="Neue Haas Grotesk Text Pro (Headings)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600" dirty="0">
              <a:effectLst/>
              <a:latin typeface="Neue Haas Grotesk Text Pro (Headings)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</a:pPr>
            <a:r>
              <a:rPr lang="en-US" sz="1600" dirty="0">
                <a:solidFill>
                  <a:srgbClr val="333333"/>
                </a:solidFill>
                <a:effectLst/>
                <a:latin typeface="Neue Haas Grotesk Text Pro (Headings)"/>
                <a:ea typeface="Calibri" panose="020F0502020204030204" pitchFamily="34" charset="0"/>
              </a:rPr>
              <a:t> </a:t>
            </a:r>
            <a:endParaRPr lang="en-US" sz="1600" b="0" i="0" dirty="0">
              <a:effectLst/>
              <a:latin typeface="Neue Haas Grotesk Text Pro (Headings)"/>
            </a:endParaRPr>
          </a:p>
        </p:txBody>
      </p:sp>
    </p:spTree>
    <p:extLst>
      <p:ext uri="{BB962C8B-B14F-4D97-AF65-F5344CB8AC3E}">
        <p14:creationId xmlns:p14="http://schemas.microsoft.com/office/powerpoint/2010/main" val="40538527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1BC43-AA70-4A0B-8BC7-29ABDF670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501" y="587366"/>
            <a:ext cx="10515600" cy="1069780"/>
          </a:xfrm>
        </p:spPr>
        <p:txBody>
          <a:bodyPr>
            <a:normAutofit/>
          </a:bodyPr>
          <a:lstStyle/>
          <a:p>
            <a:r>
              <a:rPr lang="en-US" sz="4000" dirty="0"/>
              <a:t>Dashboard Calculated Fields 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A22F4D4-6FB7-4FD7-924A-209E91443FFD}"/>
              </a:ext>
            </a:extLst>
          </p:cNvPr>
          <p:cNvSpPr/>
          <p:nvPr/>
        </p:nvSpPr>
        <p:spPr>
          <a:xfrm>
            <a:off x="417577" y="2143124"/>
            <a:ext cx="11356845" cy="47148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algn="just">
              <a:spcAft>
                <a:spcPts val="600"/>
              </a:spcAft>
            </a:pPr>
            <a:r>
              <a:rPr lang="en-US" sz="1600" b="0" i="0" dirty="0">
                <a:effectLst/>
                <a:latin typeface="+mj-lt"/>
              </a:rPr>
              <a:t>The Web Dashboard provides the </a:t>
            </a:r>
            <a:r>
              <a:rPr lang="en-US" sz="1600" b="1" i="0" dirty="0">
                <a:effectLst/>
                <a:latin typeface="+mj-lt"/>
              </a:rPr>
              <a:t>capability to create calculated fields </a:t>
            </a:r>
            <a:r>
              <a:rPr lang="en-US" sz="1600" b="0" i="0" dirty="0">
                <a:effectLst/>
                <a:latin typeface="+mj-lt"/>
              </a:rPr>
              <a:t>that allow you to apply complex expressions to data fields obtained from the layout data source. As a result, you can use these fields in </a:t>
            </a:r>
            <a:r>
              <a:rPr lang="en-US" sz="1600" b="1" i="0" dirty="0">
                <a:effectLst/>
                <a:latin typeface="+mj-lt"/>
              </a:rPr>
              <a:t>data visualizations </a:t>
            </a:r>
            <a:r>
              <a:rPr lang="en-US" sz="1600" b="0" i="0" dirty="0">
                <a:effectLst/>
                <a:latin typeface="+mj-lt"/>
              </a:rPr>
              <a:t>as regular data source fields.</a:t>
            </a:r>
            <a:endParaRPr lang="en-US" sz="1600" b="0" i="0" dirty="0">
              <a:latin typeface="+mj-lt"/>
            </a:endParaRPr>
          </a:p>
          <a:p>
            <a:pPr marL="0" marR="0" algn="just">
              <a:spcBef>
                <a:spcPts val="0"/>
              </a:spcBef>
              <a:spcAft>
                <a:spcPts val="800"/>
              </a:spcAft>
            </a:pPr>
            <a:endParaRPr lang="en-US" sz="1600" b="0" i="0" dirty="0">
              <a:effectLst/>
              <a:latin typeface="+mj-lt"/>
            </a:endParaRPr>
          </a:p>
          <a:p>
            <a:pPr marL="0" marR="0" algn="just">
              <a:spcBef>
                <a:spcPts val="0"/>
              </a:spcBef>
              <a:spcAft>
                <a:spcPts val="800"/>
              </a:spcAft>
            </a:pPr>
            <a:r>
              <a:rPr lang="en-US" sz="1600" b="0" i="0" dirty="0">
                <a:effectLst/>
                <a:latin typeface="+mj-lt"/>
              </a:rPr>
              <a:t>You can create calculated fields both in the </a:t>
            </a:r>
            <a:r>
              <a:rPr lang="en-US" sz="1600" b="1" i="0" dirty="0">
                <a:effectLst/>
                <a:latin typeface="+mj-lt"/>
              </a:rPr>
              <a:t>Data Sources</a:t>
            </a:r>
            <a:r>
              <a:rPr lang="en-US" sz="1600" b="0" i="0" dirty="0">
                <a:effectLst/>
                <a:latin typeface="+mj-lt"/>
              </a:rPr>
              <a:t> page and from the </a:t>
            </a:r>
            <a:r>
              <a:rPr lang="en-US" sz="1600" b="1" i="0" dirty="0">
                <a:effectLst/>
                <a:latin typeface="+mj-lt"/>
              </a:rPr>
              <a:t>Binding</a:t>
            </a:r>
            <a:r>
              <a:rPr lang="en-US" sz="1600" b="0" i="0" dirty="0">
                <a:effectLst/>
                <a:latin typeface="+mj-lt"/>
              </a:rPr>
              <a:t> panel.</a:t>
            </a:r>
          </a:p>
          <a:p>
            <a:pPr marL="342900" marR="0" indent="-342900" algn="just"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1600" b="0" i="0" dirty="0">
                <a:effectLst/>
                <a:latin typeface="+mj-lt"/>
              </a:rPr>
              <a:t>Go to the layout Menu and open the </a:t>
            </a:r>
            <a:r>
              <a:rPr lang="en-US" sz="1600" b="1" i="0" dirty="0">
                <a:effectLst/>
                <a:latin typeface="+mj-lt"/>
              </a:rPr>
              <a:t>Data Sources</a:t>
            </a:r>
            <a:r>
              <a:rPr lang="en-US" sz="1600" b="0" i="0" dirty="0">
                <a:effectLst/>
                <a:latin typeface="+mj-lt"/>
              </a:rPr>
              <a:t> page. Select a required data source and click the </a:t>
            </a:r>
            <a:r>
              <a:rPr lang="en-US" sz="1600" b="1" i="0" dirty="0">
                <a:effectLst/>
                <a:latin typeface="+mj-lt"/>
              </a:rPr>
              <a:t>Add Calculated Field</a:t>
            </a:r>
            <a:r>
              <a:rPr lang="en-US" sz="1600" b="0" i="0" dirty="0">
                <a:effectLst/>
                <a:latin typeface="+mj-lt"/>
              </a:rPr>
              <a:t> button to create a calculated field.</a:t>
            </a:r>
          </a:p>
          <a:p>
            <a:pPr marL="342900" marR="0" indent="-342900" algn="just"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1600" b="0" i="0" dirty="0">
                <a:effectLst/>
                <a:latin typeface="+mj-lt"/>
              </a:rPr>
              <a:t>Open the Binding Panel, go to the Binding section and click the Add calculated field button (click the        icon)</a:t>
            </a:r>
          </a:p>
          <a:p>
            <a:pPr marL="342900" marR="0" indent="-342900" algn="just"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1600" b="0" i="0" dirty="0">
                <a:effectLst/>
                <a:latin typeface="+mj-lt"/>
              </a:rPr>
              <a:t>This invokes the </a:t>
            </a:r>
            <a:r>
              <a:rPr lang="en-US" sz="1600" b="1" i="0" dirty="0">
                <a:effectLst/>
                <a:latin typeface="+mj-lt"/>
              </a:rPr>
              <a:t>Edit Calculated Field</a:t>
            </a:r>
            <a:r>
              <a:rPr lang="en-US" sz="1600" b="0" i="0" dirty="0">
                <a:effectLst/>
                <a:latin typeface="+mj-lt"/>
              </a:rPr>
              <a:t> dialog, which allows you to construct the required expression.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+mj-lt"/>
              </a:rPr>
              <a:t>Use the </a:t>
            </a:r>
            <a:r>
              <a:rPr lang="en-US" sz="1600" b="1" i="0" dirty="0">
                <a:effectLst/>
                <a:latin typeface="+mj-lt"/>
              </a:rPr>
              <a:t>Name</a:t>
            </a:r>
            <a:r>
              <a:rPr lang="en-US" sz="1600" b="0" i="0" dirty="0">
                <a:effectLst/>
                <a:latin typeface="+mj-lt"/>
              </a:rPr>
              <a:t> option to change the default field name.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+mj-lt"/>
              </a:rPr>
              <a:t>Use the </a:t>
            </a:r>
            <a:r>
              <a:rPr lang="en-US" sz="1600" b="1" i="0" dirty="0">
                <a:effectLst/>
                <a:latin typeface="+mj-lt"/>
              </a:rPr>
              <a:t>Field Type</a:t>
            </a:r>
            <a:r>
              <a:rPr lang="en-US" sz="1600" b="0" i="0" dirty="0">
                <a:effectLst/>
                <a:latin typeface="+mj-lt"/>
              </a:rPr>
              <a:t> option to specify the required calculated field type.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endParaRPr lang="en-US" sz="1600" b="0" i="0" dirty="0">
              <a:effectLst/>
              <a:latin typeface="+mj-lt"/>
            </a:endParaRPr>
          </a:p>
          <a:p>
            <a:pPr marL="342900" marR="0" indent="-342900" algn="just"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1600" dirty="0">
                <a:latin typeface="+mj-lt"/>
              </a:rPr>
              <a:t>You can now </a:t>
            </a:r>
            <a:r>
              <a:rPr lang="en-US" sz="1600" b="1" dirty="0">
                <a:latin typeface="+mj-lt"/>
              </a:rPr>
              <a:t>create expression </a:t>
            </a:r>
            <a:r>
              <a:rPr lang="en-US" sz="1600" dirty="0">
                <a:latin typeface="+mj-lt"/>
              </a:rPr>
              <a:t>based on the available Elements in Expression Editor.</a:t>
            </a:r>
            <a:endParaRPr lang="en-US" sz="1600" b="0" i="0" dirty="0">
              <a:effectLst/>
              <a:latin typeface="+mj-lt"/>
            </a:endParaRPr>
          </a:p>
          <a:p>
            <a:pPr marL="742950" lvl="1" indent="-285750" algn="just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+mj-lt"/>
              </a:rPr>
              <a:t>Fields , Constants , Functions &amp; Operators </a:t>
            </a:r>
          </a:p>
          <a:p>
            <a:pPr marL="342900" indent="-342900" algn="just">
              <a:spcAft>
                <a:spcPts val="800"/>
              </a:spcAft>
              <a:buFont typeface="+mj-lt"/>
              <a:buAutoNum type="arabicPeriod"/>
            </a:pPr>
            <a:r>
              <a:rPr lang="en-US" sz="1600" b="1" dirty="0">
                <a:latin typeface="+mj-lt"/>
              </a:rPr>
              <a:t>Save</a:t>
            </a:r>
            <a:r>
              <a:rPr lang="en-US" sz="1600" dirty="0">
                <a:latin typeface="+mj-lt"/>
              </a:rPr>
              <a:t> your changes.</a:t>
            </a:r>
            <a:endParaRPr lang="en-US" sz="1600" b="0" i="0" dirty="0">
              <a:effectLst/>
              <a:latin typeface="+mj-l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A72A0C9-D33A-45EF-9D62-0451C121B5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0461" y="4220452"/>
            <a:ext cx="411556" cy="394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0270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1BC43-AA70-4A0B-8BC7-29ABDF670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501" y="587366"/>
            <a:ext cx="10515600" cy="1069780"/>
          </a:xfrm>
        </p:spPr>
        <p:txBody>
          <a:bodyPr>
            <a:normAutofit/>
          </a:bodyPr>
          <a:lstStyle/>
          <a:p>
            <a:r>
              <a:rPr lang="en-US" sz="4000" dirty="0"/>
              <a:t>Customize Control’s Appearances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A22F4D4-6FB7-4FD7-924A-209E91443FFD}"/>
              </a:ext>
            </a:extLst>
          </p:cNvPr>
          <p:cNvSpPr/>
          <p:nvPr/>
        </p:nvSpPr>
        <p:spPr>
          <a:xfrm>
            <a:off x="417577" y="2143124"/>
            <a:ext cx="11356845" cy="45862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1600" b="0" i="0" dirty="0">
                <a:effectLst/>
                <a:latin typeface="Neue Haas Grotesk Text Pro (Headings)"/>
              </a:rPr>
              <a:t>This topic describes how to customize the appearance of the Web Dashboard and its elements</a:t>
            </a:r>
          </a:p>
          <a:p>
            <a:pPr>
              <a:spcAft>
                <a:spcPts val="600"/>
              </a:spcAft>
            </a:pPr>
            <a:endParaRPr lang="en-US" sz="1600" b="0" i="0" dirty="0">
              <a:effectLst/>
              <a:latin typeface="Neue Haas Grotesk Text Pro (Headings)"/>
            </a:endParaRP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US" b="1" dirty="0">
                <a:latin typeface="Neue Haas Grotesk Text Pro (Headings)"/>
                <a:ea typeface="Calibri" panose="020F0502020204030204" pitchFamily="34" charset="0"/>
                <a:cs typeface="Times New Roman" panose="02020603050405020304" pitchFamily="18" charset="0"/>
              </a:rPr>
              <a:t>Conditional Formatting </a:t>
            </a:r>
            <a:r>
              <a:rPr lang="en-US" sz="1600" dirty="0">
                <a:latin typeface="Neue Haas Grotesk Text Pro (Headings)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1600" b="0" i="0" dirty="0">
                <a:effectLst/>
                <a:latin typeface="Neue Haas Grotesk Text Pro (Headings)"/>
              </a:rPr>
              <a:t>Describes how to format dashboard item elements whose values meet a specified condition.</a:t>
            </a:r>
          </a:p>
          <a:p>
            <a:pPr marL="800100" lvl="1" indent="-34290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1600" dirty="0">
                <a:latin typeface="Neue Haas Grotesk Text Pro (Headings)"/>
                <a:ea typeface="Calibri" panose="020F0502020204030204" pitchFamily="34" charset="0"/>
                <a:cs typeface="Times New Roman" panose="02020603050405020304" pitchFamily="18" charset="0"/>
              </a:rPr>
              <a:t>Create Format rules</a:t>
            </a:r>
          </a:p>
          <a:p>
            <a:pPr lvl="1">
              <a:spcAft>
                <a:spcPts val="600"/>
              </a:spcAft>
            </a:pPr>
            <a:endParaRPr lang="en-US" sz="1600" dirty="0">
              <a:latin typeface="Neue Haas Grotesk Text Pro (Headings)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US" b="1" dirty="0">
                <a:effectLst/>
                <a:latin typeface="Neue Haas Grotesk Text Pro (Headings)"/>
                <a:ea typeface="Calibri" panose="020F0502020204030204" pitchFamily="34" charset="0"/>
                <a:cs typeface="Times New Roman" panose="02020603050405020304" pitchFamily="18" charset="0"/>
              </a:rPr>
              <a:t>Coloring</a:t>
            </a:r>
            <a:r>
              <a:rPr lang="en-US" sz="1600" dirty="0">
                <a:effectLst/>
                <a:latin typeface="Neue Haas Grotesk Text Pro (Headings)"/>
                <a:ea typeface="Calibri" panose="020F0502020204030204" pitchFamily="34" charset="0"/>
                <a:cs typeface="Times New Roman" panose="02020603050405020304" pitchFamily="18" charset="0"/>
              </a:rPr>
              <a:t> : </a:t>
            </a:r>
            <a:r>
              <a:rPr lang="en-US" sz="1600" b="0" i="0" dirty="0">
                <a:effectLst/>
                <a:latin typeface="Neue Haas Grotesk Text Pro (Headings)"/>
              </a:rPr>
              <a:t>Describes how to manage coloring of dashboard item elements.</a:t>
            </a:r>
          </a:p>
          <a:p>
            <a:pPr marL="800100" lvl="1" indent="-34290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1600" dirty="0">
                <a:effectLst/>
                <a:latin typeface="Neue Haas Grotesk Text Pro (Headings)"/>
                <a:ea typeface="Calibri" panose="020F0502020204030204" pitchFamily="34" charset="0"/>
                <a:cs typeface="Times New Roman" panose="02020603050405020304" pitchFamily="18" charset="0"/>
              </a:rPr>
              <a:t>Color Scheme : </a:t>
            </a:r>
            <a:r>
              <a:rPr lang="en-US" sz="1600" b="0" i="0" dirty="0">
                <a:effectLst/>
                <a:latin typeface="Neue Haas Grotesk Text Pro (Headings)"/>
              </a:rPr>
              <a:t>The dashboard provides two ways of coloring dashboard item elements.</a:t>
            </a:r>
          </a:p>
          <a:p>
            <a:pPr marL="1257300" lvl="2" indent="-342900">
              <a:spcAft>
                <a:spcPts val="600"/>
              </a:spcAft>
              <a:buFont typeface="+mj-lt"/>
              <a:buAutoNum type="arabicPeriod"/>
            </a:pPr>
            <a:r>
              <a:rPr lang="en-US" sz="1600" b="1" dirty="0">
                <a:latin typeface="Neue Haas Grotesk Text Pro (Headings)"/>
                <a:ea typeface="Calibri" panose="020F0502020204030204" pitchFamily="34" charset="0"/>
                <a:cs typeface="Times New Roman" panose="02020603050405020304" pitchFamily="18" charset="0"/>
              </a:rPr>
              <a:t>Global color Scheme </a:t>
            </a:r>
            <a:r>
              <a:rPr lang="en-US" sz="1600" dirty="0">
                <a:latin typeface="Neue Haas Grotesk Text Pro (Headings)"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en-US" sz="1600" b="0" i="0" dirty="0">
                <a:effectLst/>
                <a:latin typeface="Neue Haas Grotesk Text Pro (Headings)"/>
              </a:rPr>
              <a:t>This color scheme provides </a:t>
            </a:r>
            <a:r>
              <a:rPr lang="en-US" sz="1600" b="1" i="0" dirty="0">
                <a:effectLst/>
                <a:latin typeface="Neue Haas Grotesk Text Pro (Headings)"/>
              </a:rPr>
              <a:t>consistent colors for identical values </a:t>
            </a:r>
            <a:r>
              <a:rPr lang="en-US" sz="1600" b="0" i="0" dirty="0">
                <a:effectLst/>
                <a:latin typeface="Neue Haas Grotesk Text Pro (Headings)"/>
              </a:rPr>
              <a:t>across the dashboard. </a:t>
            </a:r>
            <a:endParaRPr lang="en-US" sz="1600" dirty="0">
              <a:latin typeface="Neue Haas Grotesk Text Pro (Headings)"/>
            </a:endParaRPr>
          </a:p>
          <a:p>
            <a:pPr marL="1257300" lvl="2" indent="-342900">
              <a:spcAft>
                <a:spcPts val="600"/>
              </a:spcAft>
              <a:buFont typeface="+mj-lt"/>
              <a:buAutoNum type="arabicPeriod"/>
            </a:pPr>
            <a:r>
              <a:rPr lang="en-US" sz="1600" b="1" dirty="0">
                <a:effectLst/>
                <a:latin typeface="Neue Haas Grotesk Text Pro (Headings)"/>
                <a:ea typeface="Calibri" panose="020F0502020204030204" pitchFamily="34" charset="0"/>
                <a:cs typeface="Times New Roman" panose="02020603050405020304" pitchFamily="18" charset="0"/>
              </a:rPr>
              <a:t>Local color Scheme </a:t>
            </a:r>
            <a:r>
              <a:rPr lang="en-US" sz="1600" dirty="0">
                <a:effectLst/>
                <a:latin typeface="Neue Haas Grotesk Text Pro (Headings)"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en-US" sz="1600" b="0" i="0" dirty="0">
                <a:effectLst/>
                <a:latin typeface="Neue Haas Grotesk Text Pro (Headings)"/>
              </a:rPr>
              <a:t>This color scheme provides an </a:t>
            </a:r>
            <a:r>
              <a:rPr lang="en-US" sz="1600" b="1" dirty="0">
                <a:effectLst/>
                <a:latin typeface="Neue Haas Grotesk Text Pro (Headings)"/>
              </a:rPr>
              <a:t>independent</a:t>
            </a:r>
            <a:r>
              <a:rPr lang="en-US" sz="1600" b="1" i="0" dirty="0">
                <a:effectLst/>
                <a:latin typeface="Neue Haas Grotesk Text Pro (Headings)"/>
              </a:rPr>
              <a:t> set of colors </a:t>
            </a:r>
            <a:r>
              <a:rPr lang="en-US" sz="1600" b="0" i="0" dirty="0">
                <a:effectLst/>
                <a:latin typeface="Neue Haas Grotesk Text Pro (Headings)"/>
              </a:rPr>
              <a:t>for each dashboard item.</a:t>
            </a:r>
            <a:endParaRPr lang="en-US" sz="1600" dirty="0">
              <a:effectLst/>
              <a:latin typeface="Neue Haas Grotesk Text Pro (Headings)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</a:pPr>
            <a:r>
              <a:rPr lang="en-US" sz="1600" dirty="0">
                <a:solidFill>
                  <a:srgbClr val="333333"/>
                </a:solidFill>
                <a:effectLst/>
                <a:latin typeface="Neue Haas Grotesk Text Pro (Headings)"/>
                <a:ea typeface="Calibri" panose="020F0502020204030204" pitchFamily="34" charset="0"/>
              </a:rPr>
              <a:t> </a:t>
            </a:r>
            <a:endParaRPr lang="en-US" sz="1600" b="0" i="0" dirty="0">
              <a:effectLst/>
              <a:latin typeface="Neue Haas Grotesk Text Pro (Headings)"/>
            </a:endParaRPr>
          </a:p>
        </p:txBody>
      </p:sp>
    </p:spTree>
    <p:extLst>
      <p:ext uri="{BB962C8B-B14F-4D97-AF65-F5344CB8AC3E}">
        <p14:creationId xmlns:p14="http://schemas.microsoft.com/office/powerpoint/2010/main" val="30267016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8A7B327-35EE-44E9-8CE4-4DD5744B61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767278-E556-40A3-AB28-21979E319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3013"/>
            <a:ext cx="10515600" cy="309406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8000"/>
              <a:t>Thank You.</a:t>
            </a: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84A8429-F65A-490D-96E4-1158D3E8A0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199" y="4193001"/>
            <a:ext cx="10515599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F022291-A82B-4D23-A1E0-5F9BD68466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41136" y="4650963"/>
            <a:ext cx="109728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3796389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69B9AF3418F1E4FAF64542603C36E5D" ma:contentTypeVersion="18" ma:contentTypeDescription="Create a new document." ma:contentTypeScope="" ma:versionID="9fe7aa450da7f6d7d2eb1a52baaf75d0">
  <xsd:schema xmlns:xsd="http://www.w3.org/2001/XMLSchema" xmlns:xs="http://www.w3.org/2001/XMLSchema" xmlns:p="http://schemas.microsoft.com/office/2006/metadata/properties" xmlns:ns2="f0434e7d-9510-4721-9b9f-15e23b467bf3" xmlns:ns3="9d730e7d-a78b-47b5-bb5b-2d54820058b0" targetNamespace="http://schemas.microsoft.com/office/2006/metadata/properties" ma:root="true" ma:fieldsID="85c9f9077e12af60d90c49680524d1bc" ns2:_="" ns3:_="">
    <xsd:import namespace="f0434e7d-9510-4721-9b9f-15e23b467bf3"/>
    <xsd:import namespace="9d730e7d-a78b-47b5-bb5b-2d54820058b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DocumentCollected" minOccurs="0"/>
                <xsd:element ref="ns2:PersonName" minOccurs="0"/>
                <xsd:element ref="ns2:Comment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odifiedby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0434e7d-9510-4721-9b9f-15e23b467bf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DocumentCollected" ma:index="12" nillable="true" ma:displayName="Document Collected " ma:description="This Column Contains the details of document " ma:format="Dropdown" ma:internalName="DocumentCollected">
      <xsd:simpleType>
        <xsd:restriction base="dms:Note">
          <xsd:maxLength value="255"/>
        </xsd:restriction>
      </xsd:simpleType>
    </xsd:element>
    <xsd:element name="PersonName" ma:index="13" nillable="true" ma:displayName="Person Name " ma:description="name of person " ma:format="Dropdown" ma:list="UserInfo" ma:SharePointGroup="0" ma:internalName="Perso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Comments" ma:index="14" nillable="true" ma:displayName="Comments" ma:format="Dropdown" ma:internalName="Comments">
      <xsd:simpleType>
        <xsd:restriction base="dms:Note">
          <xsd:maxLength value="255"/>
        </xsd:restriction>
      </xsd:simpleType>
    </xsd:element>
    <xsd:element name="lcf76f155ced4ddcb4097134ff3c332f" ma:index="18" nillable="true" ma:taxonomy="true" ma:internalName="lcf76f155ced4ddcb4097134ff3c332f" ma:taxonomyFieldName="MediaServiceImageTags" ma:displayName="Image Tags" ma:readOnly="false" ma:fieldId="{5cf76f15-5ced-4ddc-b409-7134ff3c332f}" ma:taxonomyMulti="true" ma:sspId="45a8e652-bcdf-4ef0-a233-f724472233f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2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2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2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3" nillable="true" ma:displayName="MediaServiceEventHashCode" ma:hidden="true" ma:internalName="MediaServiceEventHashCode" ma:readOnly="true">
      <xsd:simpleType>
        <xsd:restriction base="dms:Text"/>
      </xsd:simpleType>
    </xsd:element>
    <xsd:element name="modifiedby" ma:index="24" nillable="true" ma:displayName="modified by" ma:format="Dropdown" ma:internalName="modifiedby">
      <xsd:simpleType>
        <xsd:restriction base="dms:Text">
          <xsd:maxLength value="255"/>
        </xsd:restriction>
      </xsd:simpleType>
    </xsd:element>
    <xsd:element name="MediaLengthInSeconds" ma:index="2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d730e7d-a78b-47b5-bb5b-2d54820058b0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9" nillable="true" ma:displayName="Taxonomy Catch All Column" ma:hidden="true" ma:list="{1d63e42f-2f19-4b53-a6af-bcff59855b45}" ma:internalName="TaxCatchAll" ma:showField="CatchAllData" ma:web="9d730e7d-a78b-47b5-bb5b-2d54820058b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ersonName xmlns="f0434e7d-9510-4721-9b9f-15e23b467bf3">
      <UserInfo>
        <DisplayName/>
        <AccountId xsi:nil="true"/>
        <AccountType/>
      </UserInfo>
    </PersonName>
    <lcf76f155ced4ddcb4097134ff3c332f xmlns="f0434e7d-9510-4721-9b9f-15e23b467bf3">
      <Terms xmlns="http://schemas.microsoft.com/office/infopath/2007/PartnerControls"/>
    </lcf76f155ced4ddcb4097134ff3c332f>
    <DocumentCollected xmlns="f0434e7d-9510-4721-9b9f-15e23b467bf3" xsi:nil="true"/>
    <modifiedby xmlns="f0434e7d-9510-4721-9b9f-15e23b467bf3" xsi:nil="true"/>
    <TaxCatchAll xmlns="9d730e7d-a78b-47b5-bb5b-2d54820058b0" xsi:nil="true"/>
    <Comments xmlns="f0434e7d-9510-4721-9b9f-15e23b467bf3" xsi:nil="true"/>
  </documentManagement>
</p:properties>
</file>

<file path=customXml/itemProps1.xml><?xml version="1.0" encoding="utf-8"?>
<ds:datastoreItem xmlns:ds="http://schemas.openxmlformats.org/officeDocument/2006/customXml" ds:itemID="{18DAAFB0-0CC7-40DF-BCDF-B3FC1CB68609}"/>
</file>

<file path=customXml/itemProps2.xml><?xml version="1.0" encoding="utf-8"?>
<ds:datastoreItem xmlns:ds="http://schemas.openxmlformats.org/officeDocument/2006/customXml" ds:itemID="{13CA3FB0-6FBE-4E36-8061-5AFD436ABF3F}"/>
</file>

<file path=customXml/itemProps3.xml><?xml version="1.0" encoding="utf-8"?>
<ds:datastoreItem xmlns:ds="http://schemas.openxmlformats.org/officeDocument/2006/customXml" ds:itemID="{F5CB70CB-DEDA-48B1-8620-CD9F09101D26}"/>
</file>

<file path=docProps/app.xml><?xml version="1.0" encoding="utf-8"?>
<Properties xmlns="http://schemas.openxmlformats.org/officeDocument/2006/extended-properties" xmlns:vt="http://schemas.openxmlformats.org/officeDocument/2006/docPropsVTypes">
  <TotalTime>2635</TotalTime>
  <Words>754</Words>
  <Application>Microsoft Office PowerPoint</Application>
  <PresentationFormat>Widescreen</PresentationFormat>
  <Paragraphs>71</Paragraphs>
  <Slides>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Calibri</vt:lpstr>
      <vt:lpstr>Courier New</vt:lpstr>
      <vt:lpstr>Neue Haas Grotesk Text Pro</vt:lpstr>
      <vt:lpstr>Neue Haas Grotesk Text Pro (Body)</vt:lpstr>
      <vt:lpstr>Neue Haas Grotesk Text Pro (Headings)</vt:lpstr>
      <vt:lpstr>Wingdings</vt:lpstr>
      <vt:lpstr>AccentBoxVTI</vt:lpstr>
      <vt:lpstr>WEB DASHBOARDS</vt:lpstr>
      <vt:lpstr>1.  Dashboard Interactivity 2. Dashboard Parameters (Global filter)  3. Dashboard Calculated fields 4. Customize Control’s Appearances 5. Quick look into JSON API’s</vt:lpstr>
      <vt:lpstr>Dashboard Interactivity – Master Filter</vt:lpstr>
      <vt:lpstr>PowerPoint Presentation</vt:lpstr>
      <vt:lpstr>Dashboard Sparkline</vt:lpstr>
      <vt:lpstr>Dashboard Parameters </vt:lpstr>
      <vt:lpstr>Dashboard Calculated Fields </vt:lpstr>
      <vt:lpstr>Customize Control’s Appearances</vt:lpstr>
      <vt:lpstr>Thank You.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Swati Singh</dc:creator>
  <cp:lastModifiedBy>Swati Singh</cp:lastModifiedBy>
  <cp:revision>155</cp:revision>
  <dcterms:created xsi:type="dcterms:W3CDTF">2021-05-11T04:05:27Z</dcterms:created>
  <dcterms:modified xsi:type="dcterms:W3CDTF">2022-02-11T13:23:20Z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0x010100969B9AF3418F1E4FAF64542603C36E5D</vt:lpwstr>
  </property>
  <property fmtid="{D5CDD505-2E9C-101B-9397-08002B2CF9AE}" pid="3" name="Order">
    <vt:r8>242000</vt:r8>
  </property>
  <property fmtid="{D5CDD505-2E9C-101B-9397-08002B2CF9AE}" pid="4" name="_ExtendedDescription">
    <vt:lpwstr/>
  </property>
  <property fmtid="{D5CDD505-2E9C-101B-9397-08002B2CF9AE}" pid="5" name="TriggerFlowInfo">
    <vt:lpwstr/>
  </property>
  <property fmtid="{D5CDD505-2E9C-101B-9397-08002B2CF9AE}" pid="6" name="_SourceUrl">
    <vt:lpwstr/>
  </property>
  <property fmtid="{D5CDD505-2E9C-101B-9397-08002B2CF9AE}" pid="7" name="_SharedFileIndex">
    <vt:lpwstr/>
  </property>
  <property fmtid="{D5CDD505-2E9C-101B-9397-08002B2CF9AE}" pid="8" name="ComplianceAssetId">
    <vt:lpwstr/>
  </property>
</Properties>
</file>