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7" r:id="rId15"/>
    <p:sldId id="281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B8E1-9924-4450-969C-13C85F377FE7}" type="datetimeFigureOut">
              <a:rPr lang="en-IN" smtClean="0"/>
              <a:t>13/09/2022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3BF-BCFE-4B2F-B713-2C87F601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85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B8E1-9924-4450-969C-13C85F377FE7}" type="datetimeFigureOut">
              <a:rPr lang="en-IN" smtClean="0"/>
              <a:t>13/09/2022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3BF-BCFE-4B2F-B713-2C87F601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84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B8E1-9924-4450-969C-13C85F377FE7}" type="datetimeFigureOut">
              <a:rPr lang="en-IN" smtClean="0"/>
              <a:t>13/09/2022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3BF-BCFE-4B2F-B713-2C87F601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596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B8E1-9924-4450-969C-13C85F377FE7}" type="datetimeFigureOut">
              <a:rPr lang="en-IN" smtClean="0"/>
              <a:t>13/09/2022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3BF-BCFE-4B2F-B713-2C87F601FE5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75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B8E1-9924-4450-969C-13C85F377FE7}" type="datetimeFigureOut">
              <a:rPr lang="en-IN" smtClean="0"/>
              <a:t>13/09/2022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3BF-BCFE-4B2F-B713-2C87F601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06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B8E1-9924-4450-969C-13C85F377FE7}" type="datetimeFigureOut">
              <a:rPr lang="en-IN" smtClean="0"/>
              <a:t>13/09/2022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3BF-BCFE-4B2F-B713-2C87F601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245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B8E1-9924-4450-969C-13C85F377FE7}" type="datetimeFigureOut">
              <a:rPr lang="en-IN" smtClean="0"/>
              <a:t>13/09/2022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3BF-BCFE-4B2F-B713-2C87F601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472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B8E1-9924-4450-969C-13C85F377FE7}" type="datetimeFigureOut">
              <a:rPr lang="en-IN" smtClean="0"/>
              <a:t>13/09/2022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3BF-BCFE-4B2F-B713-2C87F601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390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B8E1-9924-4450-969C-13C85F377FE7}" type="datetimeFigureOut">
              <a:rPr lang="en-IN" smtClean="0"/>
              <a:t>13/09/2022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3BF-BCFE-4B2F-B713-2C87F601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47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B8E1-9924-4450-969C-13C85F377FE7}" type="datetimeFigureOut">
              <a:rPr lang="en-IN" smtClean="0"/>
              <a:t>13/09/2022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3BF-BCFE-4B2F-B713-2C87F601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0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B8E1-9924-4450-969C-13C85F377FE7}" type="datetimeFigureOut">
              <a:rPr lang="en-IN" smtClean="0"/>
              <a:t>13/09/2022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3BF-BCFE-4B2F-B713-2C87F601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17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B8E1-9924-4450-969C-13C85F377FE7}" type="datetimeFigureOut">
              <a:rPr lang="en-IN" smtClean="0"/>
              <a:t>13/09/2022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3BF-BCFE-4B2F-B713-2C87F601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6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B8E1-9924-4450-969C-13C85F377FE7}" type="datetimeFigureOut">
              <a:rPr lang="en-IN" smtClean="0"/>
              <a:t>13/09/2022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3BF-BCFE-4B2F-B713-2C87F601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21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B8E1-9924-4450-969C-13C85F377FE7}" type="datetimeFigureOut">
              <a:rPr lang="en-IN" smtClean="0"/>
              <a:t>13/09/2022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3BF-BCFE-4B2F-B713-2C87F601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40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B8E1-9924-4450-969C-13C85F377FE7}" type="datetimeFigureOut">
              <a:rPr lang="en-IN" smtClean="0"/>
              <a:t>13/09/2022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3BF-BCFE-4B2F-B713-2C87F601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75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B8E1-9924-4450-969C-13C85F377FE7}" type="datetimeFigureOut">
              <a:rPr lang="en-IN" smtClean="0"/>
              <a:t>13/09/2022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3BF-BCFE-4B2F-B713-2C87F601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4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B8E1-9924-4450-969C-13C85F377FE7}" type="datetimeFigureOut">
              <a:rPr lang="en-IN" smtClean="0"/>
              <a:t>13/09/2022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3BF-BCFE-4B2F-B713-2C87F601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52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40B8E1-9924-4450-969C-13C85F377FE7}" type="datetimeFigureOut">
              <a:rPr lang="en-IN" smtClean="0"/>
              <a:t>13/09/2022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F23BF-BCFE-4B2F-B713-2C87F601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094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9FE6-5DFD-76F8-CAAD-26D656DC4A0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14487" y="2952750"/>
            <a:ext cx="9172575" cy="2346325"/>
          </a:xfrm>
        </p:spPr>
        <p:txBody>
          <a:bodyPr>
            <a:normAutofit/>
          </a:bodyPr>
          <a:lstStyle/>
          <a:p>
            <a:pPr algn="ctr"/>
            <a:r>
              <a:rPr lang="en-IN" sz="6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FINANCIAL ANALYSIS OF DIFFERENT                   STATES (INDIA)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B7A5AE-D89E-A3DB-F739-107C46C23867}"/>
              </a:ext>
            </a:extLst>
          </p:cNvPr>
          <p:cNvSpPr/>
          <p:nvPr/>
        </p:nvSpPr>
        <p:spPr>
          <a:xfrm>
            <a:off x="3459852" y="1364974"/>
            <a:ext cx="5272293" cy="1251189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6500" b="1" cap="none" spc="0" dirty="0">
                <a:ln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MASAI</a:t>
            </a:r>
            <a:r>
              <a:rPr lang="en-IN" sz="6500" b="1" cap="none" spc="0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SCHOOL</a:t>
            </a:r>
          </a:p>
        </p:txBody>
      </p:sp>
    </p:spTree>
    <p:extLst>
      <p:ext uri="{BB962C8B-B14F-4D97-AF65-F5344CB8AC3E}">
        <p14:creationId xmlns:p14="http://schemas.microsoft.com/office/powerpoint/2010/main" val="137373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4453C-528B-F595-79CD-FCED02F22A4F}"/>
              </a:ext>
            </a:extLst>
          </p:cNvPr>
          <p:cNvSpPr txBox="1"/>
          <p:nvPr/>
        </p:nvSpPr>
        <p:spPr>
          <a:xfrm>
            <a:off x="579902" y="1484923"/>
            <a:ext cx="1135262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                       			OWN TAX REVENUE</a:t>
            </a:r>
          </a:p>
          <a:p>
            <a:endParaRPr lang="en-US" sz="3200" dirty="0">
              <a:latin typeface="Bahnschrift Condensed" panose="020B0502040204020203" pitchFamily="34" charset="0"/>
            </a:endParaRPr>
          </a:p>
          <a:p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INCOME GAIN BY GOVT. IN TAXATION STATE SHOWS 70% OF TOTAL TAX REVENUE AND ITS COMPONENTS SHOWS THE GROWTH </a:t>
            </a:r>
            <a:endParaRPr lang="en-IN" sz="3200" dirty="0">
              <a:solidFill>
                <a:schemeClr val="bg2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33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78E921-E57F-8227-B3CF-B0D1BAE98BA3}"/>
              </a:ext>
            </a:extLst>
          </p:cNvPr>
          <p:cNvSpPr txBox="1"/>
          <p:nvPr/>
        </p:nvSpPr>
        <p:spPr>
          <a:xfrm>
            <a:off x="788079" y="1620943"/>
            <a:ext cx="109868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800" dirty="0"/>
              <a:t>                     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REVENUE DEFICITS </a:t>
            </a:r>
          </a:p>
          <a:p>
            <a:endParaRPr lang="en-US" sz="5400" dirty="0">
              <a:solidFill>
                <a:schemeClr val="bg2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THE ACCESS OF EXPENSES OVER RECIPITS ON REVENUE ACCOUNT IS CALLED REVENUE DEFICITSSPENDING MORE THEN EARNING FROM THE REVENUE OR TAXES</a:t>
            </a:r>
            <a:endParaRPr lang="en-IN" sz="2800" dirty="0">
              <a:solidFill>
                <a:schemeClr val="bg2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5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ED990-2211-9EFE-4751-0FD8EAF99D58}"/>
              </a:ext>
            </a:extLst>
          </p:cNvPr>
          <p:cNvSpPr txBox="1"/>
          <p:nvPr/>
        </p:nvSpPr>
        <p:spPr>
          <a:xfrm>
            <a:off x="491078" y="1293798"/>
            <a:ext cx="1164804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                         </a:t>
            </a:r>
            <a:r>
              <a:rPr lang="en-US" sz="4800" b="1" dirty="0">
                <a:latin typeface="Bahnschrift Condensed" panose="020B0502040204020203" pitchFamily="34" charset="0"/>
              </a:rPr>
              <a:t>REVENUE  EXPENDITURE </a:t>
            </a:r>
          </a:p>
          <a:p>
            <a:endParaRPr lang="en-US" sz="7200" b="1" dirty="0">
              <a:solidFill>
                <a:schemeClr val="bg2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REVENUE EXPENDITURE IS EXPENDITURE WHICH DOES NOT RESULT IN CREATION ASSEST.</a:t>
            </a:r>
          </a:p>
          <a:p>
            <a:endParaRPr lang="en-US" sz="2800" b="1" dirty="0">
              <a:solidFill>
                <a:schemeClr val="bg2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IN SIMPLE MEANS GOVT. IS USING AMOUNT IN PUBLIC PROPERTY WELFARE FOR DEVELOPING ROADS STREET LIGHT</a:t>
            </a:r>
            <a:endParaRPr lang="en-IN" sz="2800" b="1" dirty="0">
              <a:solidFill>
                <a:schemeClr val="bg2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7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14D650-821F-5813-0273-6E74C4230439}"/>
              </a:ext>
            </a:extLst>
          </p:cNvPr>
          <p:cNvSpPr txBox="1"/>
          <p:nvPr/>
        </p:nvSpPr>
        <p:spPr>
          <a:xfrm>
            <a:off x="378823" y="1802531"/>
            <a:ext cx="1167618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800" dirty="0">
                <a:solidFill>
                  <a:schemeClr val="bg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                     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SOCIAL SECTOR EXPENDITURE </a:t>
            </a:r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endParaRPr lang="en-US" sz="4000" dirty="0">
              <a:latin typeface="Bahnschrift Condensed" panose="020B050204020402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ID INCLUDES EXPENDITURE LIKE ON SOCIAL SERVICES LIKE RURAL DEVELOPMENT , FOOD STORAGE , WAREHOUSES UNDER REVENUE EXPENDITURE.</a:t>
            </a:r>
            <a:endParaRPr lang="en-IN" sz="3000" dirty="0">
              <a:solidFill>
                <a:schemeClr val="bg2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34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136D-F465-8E19-264C-4E491738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89" y="601662"/>
            <a:ext cx="9404723" cy="1400530"/>
          </a:xfrm>
        </p:spPr>
        <p:txBody>
          <a:bodyPr/>
          <a:lstStyle/>
          <a:p>
            <a:pPr algn="ctr"/>
            <a:r>
              <a:rPr lang="en-IN" sz="4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59BD-03D8-70AC-833B-E143AA16B5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TOP STATES ACCORDING TO EACH FINANCIAL METRICS</a:t>
            </a:r>
          </a:p>
          <a:p>
            <a:r>
              <a:rPr lang="en-IN" dirty="0"/>
              <a:t>CORELATION BETWEEN CAPITALEXPENDITURE AND GROSS FISCAL DEFICITS</a:t>
            </a:r>
          </a:p>
          <a:p>
            <a:r>
              <a:rPr lang="en-IN" dirty="0"/>
              <a:t>CORELATION BETWEEN SOCIAL SECTOR EXPENDITURES AND TAX REVENUE</a:t>
            </a:r>
          </a:p>
          <a:p>
            <a:r>
              <a:rPr lang="en-IN" dirty="0"/>
              <a:t>TOP10 STATES WITH HIGHEST GROSS </a:t>
            </a:r>
          </a:p>
          <a:p>
            <a:pPr marL="0" indent="0">
              <a:buNone/>
            </a:pPr>
            <a:r>
              <a:rPr lang="en-IN" dirty="0"/>
              <a:t>     FISCAL DEFISITS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CE4FF-D1D5-B720-CFA0-8CE196D410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GROSS FISCAL DEFICITS TREND FOR</a:t>
            </a:r>
          </a:p>
          <a:p>
            <a:pPr marL="0" indent="0">
              <a:buNone/>
            </a:pPr>
            <a:r>
              <a:rPr lang="en-IN" dirty="0"/>
              <a:t>      EACH STATES.</a:t>
            </a:r>
          </a:p>
          <a:p>
            <a:r>
              <a:rPr lang="en-IN" dirty="0"/>
              <a:t>TOP 2 STATES AS PER UPWARD AND DOWNWARD TRENDS FOR GROSS FISCAL DEFICITS.</a:t>
            </a:r>
          </a:p>
          <a:p>
            <a:r>
              <a:rPr lang="en-IN" dirty="0"/>
              <a:t>NOMINAL GSDP TREND FOR EACH STATES.</a:t>
            </a:r>
          </a:p>
          <a:p>
            <a:r>
              <a:rPr lang="en-IN" dirty="0"/>
              <a:t>TOP 2 STATES AS PER UPWARD AND DOWNWARD TREND FORNOMINAL GSDP SERIES</a:t>
            </a:r>
          </a:p>
        </p:txBody>
      </p:sp>
    </p:spTree>
    <p:extLst>
      <p:ext uri="{BB962C8B-B14F-4D97-AF65-F5344CB8AC3E}">
        <p14:creationId xmlns:p14="http://schemas.microsoft.com/office/powerpoint/2010/main" val="394243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09B2-4F4F-B213-77ED-0D1A9BC7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4272" y="1031216"/>
            <a:ext cx="11054476" cy="1189470"/>
          </a:xfrm>
        </p:spPr>
        <p:txBody>
          <a:bodyPr/>
          <a:lstStyle/>
          <a:p>
            <a:pPr algn="ctr"/>
            <a:r>
              <a:rPr lang="en-IN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KPI’s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547D-8761-A71B-222B-13B46D0D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995310"/>
            <a:ext cx="8946541" cy="4195481"/>
          </a:xfrm>
        </p:spPr>
        <p:txBody>
          <a:bodyPr/>
          <a:lstStyle/>
          <a:p>
            <a:r>
              <a:rPr lang="en-IN" dirty="0"/>
              <a:t>Own Tax Revenue</a:t>
            </a:r>
          </a:p>
          <a:p>
            <a:r>
              <a:rPr lang="en-IN" dirty="0"/>
              <a:t>Revenue Deficits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4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D193-7AA7-C085-89D0-635C72DF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46" y="611339"/>
            <a:ext cx="9404723" cy="769592"/>
          </a:xfrm>
        </p:spPr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588594-9322-6C3C-1F43-E1BB74793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" t="27354" r="5931" b="12379"/>
          <a:stretch/>
        </p:blipFill>
        <p:spPr>
          <a:xfrm>
            <a:off x="1054360" y="2052734"/>
            <a:ext cx="10327302" cy="3741576"/>
          </a:xfrm>
        </p:spPr>
      </p:pic>
    </p:spTree>
    <p:extLst>
      <p:ext uri="{BB962C8B-B14F-4D97-AF65-F5344CB8AC3E}">
        <p14:creationId xmlns:p14="http://schemas.microsoft.com/office/powerpoint/2010/main" val="2612549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C72F-BD24-76C6-BF87-D740CA38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999D-6D40-60D2-C00C-B67242D2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UNDERSTANDING THE FINANCIAL METRICS</a:t>
            </a:r>
          </a:p>
          <a:p>
            <a:r>
              <a:rPr lang="en-IN" dirty="0"/>
              <a:t>DATA IMPORTING</a:t>
            </a:r>
          </a:p>
          <a:p>
            <a:r>
              <a:rPr lang="en-IN" dirty="0"/>
              <a:t>DATA MANIPULATION USING SQL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152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6539-1A1D-95F4-4853-D0956FB2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696" y="2822694"/>
            <a:ext cx="9404723" cy="1400530"/>
          </a:xfrm>
        </p:spPr>
        <p:txBody>
          <a:bodyPr/>
          <a:lstStyle/>
          <a:p>
            <a:r>
              <a:rPr lang="en-IN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147388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447E2-0028-5D13-6083-3B5486369839}"/>
              </a:ext>
            </a:extLst>
          </p:cNvPr>
          <p:cNvSpPr txBox="1"/>
          <p:nvPr/>
        </p:nvSpPr>
        <p:spPr>
          <a:xfrm>
            <a:off x="928468" y="745588"/>
            <a:ext cx="1048043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PROJECT </a:t>
            </a:r>
            <a:r>
              <a:rPr lang="en-IN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TEAM </a:t>
            </a:r>
            <a:r>
              <a:rPr lang="en-IN" sz="50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MEMBERS</a:t>
            </a:r>
          </a:p>
          <a:p>
            <a:pPr algn="ctr"/>
            <a:endParaRPr lang="en-IN" sz="4400" b="1" dirty="0">
              <a:solidFill>
                <a:schemeClr val="bg2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endParaRPr lang="en-IN" sz="4400" b="1" dirty="0">
              <a:solidFill>
                <a:schemeClr val="bg2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endParaRPr lang="en-IN" sz="4400" b="1" dirty="0">
              <a:solidFill>
                <a:schemeClr val="bg2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n-IN" sz="25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I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PIYUSH RAMGIRWAR </a:t>
            </a:r>
            <a:r>
              <a:rPr lang="en-IN" sz="25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											    </a:t>
            </a:r>
            <a:r>
              <a:rPr lang="en-I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SUDARSHAN ATRE</a:t>
            </a:r>
            <a:r>
              <a:rPr lang="en-IN" sz="25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	</a:t>
            </a:r>
          </a:p>
          <a:p>
            <a:r>
              <a:rPr lang="en-IN" sz="25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	   </a:t>
            </a:r>
            <a:r>
              <a:rPr lang="en-I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( PD15_017 ) </a:t>
            </a:r>
            <a:r>
              <a:rPr lang="en-IN" sz="25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		  			</a:t>
            </a:r>
            <a:r>
              <a:rPr lang="en-I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ANUSHA DUDDUKURU </a:t>
            </a:r>
            <a:r>
              <a:rPr lang="en-IN" sz="25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				      </a:t>
            </a:r>
            <a:r>
              <a:rPr lang="en-I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( PD14_212 )</a:t>
            </a:r>
          </a:p>
          <a:p>
            <a:r>
              <a:rPr lang="en-IN" sz="25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								 	   </a:t>
            </a:r>
            <a:r>
              <a:rPr lang="en-I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( PD15_130 )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EED8EBBD-FA89-10AD-0092-692F5F574EFC}"/>
              </a:ext>
            </a:extLst>
          </p:cNvPr>
          <p:cNvSpPr/>
          <p:nvPr/>
        </p:nvSpPr>
        <p:spPr>
          <a:xfrm>
            <a:off x="1380931" y="2099388"/>
            <a:ext cx="1418253" cy="13296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80368E-F31F-AAB7-DE29-E2D8CCD33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8" r="68482" b="18688"/>
          <a:stretch/>
        </p:blipFill>
        <p:spPr>
          <a:xfrm>
            <a:off x="1380931" y="1805472"/>
            <a:ext cx="1501062" cy="1623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66C110-71CE-2FD9-B733-4FD9169DBE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" t="4218" r="6702" b="10872"/>
          <a:stretch/>
        </p:blipFill>
        <p:spPr>
          <a:xfrm>
            <a:off x="5085207" y="2099388"/>
            <a:ext cx="1501062" cy="1663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8B01AC-4279-3B8A-F825-615CC5729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8" r="68482" b="18688"/>
          <a:stretch/>
        </p:blipFill>
        <p:spPr>
          <a:xfrm>
            <a:off x="8830889" y="1805472"/>
            <a:ext cx="1501062" cy="1623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0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CE09-3CE4-32B2-890E-ED90B506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11" y="347472"/>
            <a:ext cx="8825657" cy="971147"/>
          </a:xfrm>
        </p:spPr>
        <p:txBody>
          <a:bodyPr/>
          <a:lstStyle/>
          <a:p>
            <a:r>
              <a:rPr lang="en-IN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AVAILABLE DATA FOR THE FINANCIAL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B2951-77E5-0ADF-246B-BDC85C5FA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8571" y="2013563"/>
            <a:ext cx="8825658" cy="2152029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1.AGGREGATE EXPENDITURE</a:t>
            </a:r>
          </a:p>
          <a:p>
            <a:r>
              <a:rPr lang="en-IN" dirty="0">
                <a:solidFill>
                  <a:schemeClr val="tx1"/>
                </a:solidFill>
              </a:rPr>
              <a:t>2.CAPITAL EXPENDITURE</a:t>
            </a:r>
          </a:p>
          <a:p>
            <a:r>
              <a:rPr lang="en-IN" dirty="0">
                <a:solidFill>
                  <a:schemeClr val="tx1"/>
                </a:solidFill>
              </a:rPr>
              <a:t>3.GROSS FISCAL DEFICITS</a:t>
            </a:r>
          </a:p>
          <a:p>
            <a:r>
              <a:rPr lang="en-IN" dirty="0">
                <a:solidFill>
                  <a:schemeClr val="tx1"/>
                </a:solidFill>
              </a:rPr>
              <a:t>4.NOMINAL GSDP SERIES</a:t>
            </a:r>
          </a:p>
          <a:p>
            <a:r>
              <a:rPr lang="en-IN" dirty="0">
                <a:solidFill>
                  <a:schemeClr val="tx1"/>
                </a:solidFill>
              </a:rPr>
              <a:t>5.OWN TAX REVENUE</a:t>
            </a:r>
          </a:p>
          <a:p>
            <a:r>
              <a:rPr lang="en-IN" dirty="0">
                <a:solidFill>
                  <a:schemeClr val="tx1"/>
                </a:solidFill>
              </a:rPr>
              <a:t>6.REVENUE EXPENDITURES</a:t>
            </a:r>
          </a:p>
          <a:p>
            <a:r>
              <a:rPr lang="en-IN" dirty="0">
                <a:solidFill>
                  <a:schemeClr val="tx1"/>
                </a:solidFill>
              </a:rPr>
              <a:t>7.REVENUE DEFICITS</a:t>
            </a:r>
          </a:p>
          <a:p>
            <a:r>
              <a:rPr lang="en-IN" dirty="0">
                <a:solidFill>
                  <a:schemeClr val="tx1"/>
                </a:solidFill>
              </a:rPr>
              <a:t>8.SOCIAL SECTOR EXPENDITURES</a:t>
            </a:r>
          </a:p>
        </p:txBody>
      </p:sp>
    </p:spTree>
    <p:extLst>
      <p:ext uri="{BB962C8B-B14F-4D97-AF65-F5344CB8AC3E}">
        <p14:creationId xmlns:p14="http://schemas.microsoft.com/office/powerpoint/2010/main" val="2884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E642-F007-C743-FA72-FB08731EE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955" y="918761"/>
            <a:ext cx="8825658" cy="861420"/>
          </a:xfrm>
        </p:spPr>
        <p:txBody>
          <a:bodyPr/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TOOL USED FOR ANALYSIS AND VISUALISATION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AF923-0030-13C1-BB43-FCE788107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955" y="2998290"/>
            <a:ext cx="8825658" cy="861420"/>
          </a:xfrm>
        </p:spPr>
        <p:txBody>
          <a:bodyPr>
            <a:noAutofit/>
          </a:bodyPr>
          <a:lstStyle/>
          <a:p>
            <a:r>
              <a:rPr lang="en-IN" sz="2500" dirty="0">
                <a:solidFill>
                  <a:schemeClr val="tx1"/>
                </a:solidFill>
              </a:rPr>
              <a:t>1.SQL (DATA CLEANING AND ANALYSIS)</a:t>
            </a:r>
          </a:p>
          <a:p>
            <a:r>
              <a:rPr lang="en-IN" sz="2500" dirty="0">
                <a:solidFill>
                  <a:schemeClr val="tx1"/>
                </a:solidFill>
              </a:rPr>
              <a:t>2.EXCEL (DATA ANALYSIS AND VISUALISATION)</a:t>
            </a:r>
          </a:p>
        </p:txBody>
      </p:sp>
    </p:spTree>
    <p:extLst>
      <p:ext uri="{BB962C8B-B14F-4D97-AF65-F5344CB8AC3E}">
        <p14:creationId xmlns:p14="http://schemas.microsoft.com/office/powerpoint/2010/main" val="133399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10A4C7-3FCB-7238-736E-3BCD381552A9}"/>
              </a:ext>
            </a:extLst>
          </p:cNvPr>
          <p:cNvSpPr txBox="1"/>
          <p:nvPr/>
        </p:nvSpPr>
        <p:spPr>
          <a:xfrm>
            <a:off x="1139483" y="1200443"/>
            <a:ext cx="101287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                               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AGGREGATE EXPENDITURE </a:t>
            </a:r>
          </a:p>
          <a:p>
            <a:endParaRPr lang="en-US" dirty="0"/>
          </a:p>
          <a:p>
            <a:endParaRPr lang="en-US" sz="2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5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VALUE OF ALL FINISHED GOODS AND SERVICES AT A GIVEN TIME WITHIN AN ECONOMY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500" b="1" dirty="0">
              <a:solidFill>
                <a:schemeClr val="bg2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 IT IS USUALLY CALCULATED WITHIN A CONTEXT OF A YEAR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500" b="1" dirty="0">
              <a:solidFill>
                <a:schemeClr val="bg2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SO WE HAVE TAKEN SUM OF 5 YEARS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500" b="1" dirty="0">
              <a:solidFill>
                <a:schemeClr val="bg2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AGGREGATE EXPENDITURE CAN BE USED TO CALCULATE THE GDP  (GROSS DOMESTIC PRODUCT)</a:t>
            </a:r>
            <a:endParaRPr lang="en-IN" sz="2500" b="1" dirty="0">
              <a:solidFill>
                <a:schemeClr val="bg2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8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86CF8-5C0D-575E-A3C0-C322EF018FEF}"/>
              </a:ext>
            </a:extLst>
          </p:cNvPr>
          <p:cNvSpPr txBox="1"/>
          <p:nvPr/>
        </p:nvSpPr>
        <p:spPr>
          <a:xfrm>
            <a:off x="941754" y="1293446"/>
            <a:ext cx="9748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400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                         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CAPITAL EXPENDITURE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 MONEY SPEND FROM THE GIVEN FUND FROM THE STATE GOVT.</a:t>
            </a:r>
            <a:endParaRPr lang="en-IN" sz="2800" b="1" dirty="0">
              <a:solidFill>
                <a:schemeClr val="bg2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3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86D5C-C5F0-E762-9BB3-819CB33CCBBE}"/>
              </a:ext>
            </a:extLst>
          </p:cNvPr>
          <p:cNvSpPr txBox="1"/>
          <p:nvPr/>
        </p:nvSpPr>
        <p:spPr>
          <a:xfrm>
            <a:off x="377483" y="1243428"/>
            <a:ext cx="114370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                                    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GROSS FISCAL DEFICIT </a:t>
            </a:r>
          </a:p>
          <a:p>
            <a:endParaRPr lang="en-US" sz="6000" b="1" dirty="0">
              <a:solidFill>
                <a:schemeClr val="bg2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IT IS NOTHING BUT IT IS THE DIFFERENCE BETWEEN THE EARNING OF ANY STATE TO THE AMOUNT WHICH THEY ARE SPENDING IN TERMS OF DOLLARS AND RUPEES FOR THE GOVT.PROJECTS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bg2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EARNINGS LESS SPENDING MORE THAT IS FISCAL DEFICIT </a:t>
            </a:r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.</a:t>
            </a:r>
            <a:endParaRPr lang="en-IN" sz="3200" b="1" dirty="0">
              <a:solidFill>
                <a:schemeClr val="bg2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3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50488A-EFD8-0C1F-6A46-1EFB7D604C77}"/>
              </a:ext>
            </a:extLst>
          </p:cNvPr>
          <p:cNvSpPr txBox="1"/>
          <p:nvPr/>
        </p:nvSpPr>
        <p:spPr>
          <a:xfrm>
            <a:off x="351692" y="436098"/>
            <a:ext cx="115214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                          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GSDP -   GROSS STATE DOMESTIC PRODUCT.</a:t>
            </a:r>
          </a:p>
          <a:p>
            <a:endParaRPr lang="en-US" sz="3600" b="1" dirty="0">
              <a:solidFill>
                <a:schemeClr val="bg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  <a:p>
            <a:endParaRPr lang="en-US" sz="5400" b="1" dirty="0">
              <a:solidFill>
                <a:schemeClr val="bg2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RELATED TO MONEY </a:t>
            </a:r>
          </a:p>
          <a:p>
            <a:endParaRPr lang="en-US" sz="2800" b="1" dirty="0">
              <a:solidFill>
                <a:schemeClr val="bg2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MEASURES THE SUM OF TOTAL ALL FINISHED GOODS AND SERVICES MEANS IT SHOWS  THE MARKET VALUE OF GOODS AND PRODUCTS DURING A GIVEN PEROID OF ONE YEARS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30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3BE00E-C06F-E11A-C2D8-41E19CC0C668}"/>
              </a:ext>
            </a:extLst>
          </p:cNvPr>
          <p:cNvSpPr txBox="1"/>
          <p:nvPr/>
        </p:nvSpPr>
        <p:spPr>
          <a:xfrm>
            <a:off x="747151" y="1498991"/>
            <a:ext cx="11338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5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                         </a:t>
            </a:r>
            <a:r>
              <a:rPr lang="en-US" sz="4400" b="1" dirty="0">
                <a:latin typeface="Bahnschrift Condensed" panose="020B0502040204020203" pitchFamily="34" charset="0"/>
              </a:rPr>
              <a:t>NOMINAL GSDP </a:t>
            </a:r>
          </a:p>
          <a:p>
            <a:endParaRPr lang="en-US" sz="5400" b="1" dirty="0">
              <a:solidFill>
                <a:schemeClr val="bg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IT SHOWS THE SUGGESTED VALUE OF GOODS AND FINISHED PRODUCT.   </a:t>
            </a:r>
            <a:endParaRPr lang="en-IN" sz="3200" dirty="0">
              <a:solidFill>
                <a:schemeClr val="bg2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41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498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Bahnschrift Condensed</vt:lpstr>
      <vt:lpstr>Bahnschrift SemiBold Condensed</vt:lpstr>
      <vt:lpstr>Century Gothic</vt:lpstr>
      <vt:lpstr>Wingdings</vt:lpstr>
      <vt:lpstr>Wingdings 3</vt:lpstr>
      <vt:lpstr>Ion</vt:lpstr>
      <vt:lpstr>FINANCIAL ANALYSIS OF DIFFERENT                   STATES (INDIA)</vt:lpstr>
      <vt:lpstr>PowerPoint Presentation</vt:lpstr>
      <vt:lpstr>AVAILABLE DATA FOR THE FINANCIAL ANALYSIS</vt:lpstr>
      <vt:lpstr>TOOL USED FOR ANALYSIS AND VISUALISATION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  <vt:lpstr>KPI’s</vt:lpstr>
      <vt:lpstr>  DASHBOARD</vt:lpstr>
      <vt:lpstr>CHALLENGES FACED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 OF DIFFERENT                   STATES PROJECT</dc:title>
  <dc:creator>Lenovo</dc:creator>
  <cp:lastModifiedBy>piyush ramgirwar</cp:lastModifiedBy>
  <cp:revision>5</cp:revision>
  <dcterms:created xsi:type="dcterms:W3CDTF">2022-09-11T17:01:43Z</dcterms:created>
  <dcterms:modified xsi:type="dcterms:W3CDTF">2022-09-13T14:01:47Z</dcterms:modified>
</cp:coreProperties>
</file>